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408" r:id="rId1"/>
  </p:sldMasterIdLst>
  <p:notesMasterIdLst>
    <p:notesMasterId r:id="rId49"/>
  </p:notesMasterIdLst>
  <p:sldIdLst>
    <p:sldId id="256" r:id="rId2"/>
    <p:sldId id="257" r:id="rId3"/>
    <p:sldId id="305" r:id="rId4"/>
    <p:sldId id="258" r:id="rId5"/>
    <p:sldId id="259" r:id="rId6"/>
    <p:sldId id="293" r:id="rId7"/>
    <p:sldId id="297" r:id="rId8"/>
    <p:sldId id="260" r:id="rId9"/>
    <p:sldId id="261" r:id="rId10"/>
    <p:sldId id="262" r:id="rId11"/>
    <p:sldId id="263" r:id="rId12"/>
    <p:sldId id="290" r:id="rId13"/>
    <p:sldId id="264" r:id="rId14"/>
    <p:sldId id="265" r:id="rId15"/>
    <p:sldId id="295" r:id="rId16"/>
    <p:sldId id="298" r:id="rId17"/>
    <p:sldId id="306" r:id="rId18"/>
    <p:sldId id="266" r:id="rId19"/>
    <p:sldId id="267" r:id="rId20"/>
    <p:sldId id="269" r:id="rId21"/>
    <p:sldId id="270" r:id="rId22"/>
    <p:sldId id="271" r:id="rId23"/>
    <p:sldId id="296" r:id="rId24"/>
    <p:sldId id="303" r:id="rId25"/>
    <p:sldId id="299" r:id="rId26"/>
    <p:sldId id="272" r:id="rId27"/>
    <p:sldId id="273" r:id="rId28"/>
    <p:sldId id="274" r:id="rId29"/>
    <p:sldId id="275" r:id="rId30"/>
    <p:sldId id="291" r:id="rId31"/>
    <p:sldId id="287" r:id="rId32"/>
    <p:sldId id="276" r:id="rId33"/>
    <p:sldId id="307" r:id="rId34"/>
    <p:sldId id="278" r:id="rId35"/>
    <p:sldId id="277" r:id="rId36"/>
    <p:sldId id="309" r:id="rId37"/>
    <p:sldId id="279" r:id="rId38"/>
    <p:sldId id="280" r:id="rId39"/>
    <p:sldId id="283" r:id="rId40"/>
    <p:sldId id="288" r:id="rId41"/>
    <p:sldId id="289" r:id="rId42"/>
    <p:sldId id="300" r:id="rId43"/>
    <p:sldId id="304" r:id="rId44"/>
    <p:sldId id="301" r:id="rId45"/>
    <p:sldId id="308" r:id="rId46"/>
    <p:sldId id="310" r:id="rId47"/>
    <p:sldId id="302" r:id="rId4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9631B5-78F2-41C9-869B-9F39066F8104}" styleName="Style moyen 3 - Accentuation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344D84-9AFB-497E-A393-DC336BA19D2E}" styleName="Style moyen 3 - Accentuation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Style moyen 3 - Accentuation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A488322-F2BA-4B5B-9748-0D474271808F}" styleName="Style moyen 3 - Accentuation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Style moyen 2 - Accentuation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4C1A8A3-306A-4EB7-A6B1-4F7E0EB9C5D6}" styleName="Style moyen 3 - Accentuation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1EBBBCC-DAD2-459C-BE2E-F6DE35CF9A28}" styleName="Style foncé 2 - Accentuation 3/Accentuation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613" autoAdjust="0"/>
    <p:restoredTop sz="94238"/>
  </p:normalViewPr>
  <p:slideViewPr>
    <p:cSldViewPr snapToGrid="0" snapToObjects="1">
      <p:cViewPr varScale="1">
        <p:scale>
          <a:sx n="64" d="100"/>
          <a:sy n="64" d="100"/>
        </p:scale>
        <p:origin x="95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771C35-CE6C-1D47-8974-93848247FCD0}" type="datetimeFigureOut">
              <a:rPr lang="fr-FR" smtClean="0"/>
              <a:t>20/08/2017</a:t>
            </a:fld>
            <a:endParaRPr lang="fr-FR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092402-5FF0-C44A-9E48-BE6609D7AC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3149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Dire que c’est dur mais il faut pas paniquer et faire des exercices pour maitriser les formules et voir ce qui est important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92402-5FF0-C44A-9E48-BE6609D7AC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41068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Thermos = considéré comme isolé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92402-5FF0-C44A-9E48-BE6609D7AC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00543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Exemple: si dans un qcm on vous dit qu’une réaction LIBERE de  l’énergie </a:t>
            </a:r>
            <a:r>
              <a:rPr lang="fr-FR" dirty="0">
                <a:sym typeface="Wingdings" panose="05000000000000000000" pitchFamily="2" charset="2"/>
              </a:rPr>
              <a:t> valeur NRJ négative</a:t>
            </a:r>
          </a:p>
          <a:p>
            <a:r>
              <a:rPr lang="fr-FR" dirty="0">
                <a:sym typeface="Wingdings" panose="05000000000000000000" pitchFamily="2" charset="2"/>
              </a:rPr>
              <a:t>Absorbe: positive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92402-5FF0-C44A-9E48-BE6609D7AC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33357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Parenthèse à savoir par &lt;3</a:t>
            </a:r>
          </a:p>
          <a:p>
            <a:r>
              <a:rPr lang="fr-FR" dirty="0"/>
              <a:t>Gaz parfait: les molécules n’</a:t>
            </a:r>
            <a:r>
              <a:rPr lang="fr-FR" dirty="0" err="1"/>
              <a:t>intéragissent</a:t>
            </a:r>
            <a:r>
              <a:rPr lang="fr-FR" dirty="0"/>
              <a:t> pas entre elles</a:t>
            </a:r>
          </a:p>
          <a:p>
            <a:r>
              <a:rPr lang="fr-FR" dirty="0"/>
              <a:t>Rapport entre deux variable extensive donne une variable intensive (a dire que si ils demandent pk P intensive)</a:t>
            </a:r>
          </a:p>
          <a:p>
            <a:r>
              <a:rPr lang="fr-FR" dirty="0"/>
              <a:t>N en mol</a:t>
            </a:r>
          </a:p>
          <a:p>
            <a:r>
              <a:rPr lang="fr-FR" dirty="0"/>
              <a:t>T en kelvin</a:t>
            </a:r>
          </a:p>
          <a:p>
            <a:r>
              <a:rPr lang="fr-FR" dirty="0"/>
              <a:t>R PAS a savoir pas cœur)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92402-5FF0-C44A-9E48-BE6609D7AC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85801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Dessin des 2 chemins au tableau</a:t>
            </a:r>
          </a:p>
          <a:p>
            <a:r>
              <a:rPr lang="fr-FR" dirty="0"/>
              <a:t>Variable d’état: extensive OU intensive</a:t>
            </a:r>
          </a:p>
          <a:p>
            <a:r>
              <a:rPr lang="fr-FR" dirty="0"/>
              <a:t>Fonction d’état: que extensive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92402-5FF0-C44A-9E48-BE6609D7AC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60160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/!\ à ne pas confondre isotherme et adiabatique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92402-5FF0-C44A-9E48-BE6609D7AC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18219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QCM 1 bar -&gt; VRAI / 1 </a:t>
            </a:r>
            <a:r>
              <a:rPr lang="fr-FR" dirty="0" err="1"/>
              <a:t>atm</a:t>
            </a:r>
            <a:r>
              <a:rPr lang="fr-FR" dirty="0"/>
              <a:t> -&gt; FAUX</a:t>
            </a:r>
          </a:p>
          <a:p>
            <a:r>
              <a:rPr lang="fr-FR" dirty="0" err="1"/>
              <a:t>Atm</a:t>
            </a:r>
            <a:r>
              <a:rPr lang="fr-FR" dirty="0"/>
              <a:t>: atmosphère normale: unité de pression qui n’appartient pas au SI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92402-5FF0-C44A-9E48-BE6609D7AC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46079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La </a:t>
            </a:r>
            <a:r>
              <a:rPr lang="fr-FR" dirty="0" err="1"/>
              <a:t>sillice</a:t>
            </a:r>
            <a:r>
              <a:rPr lang="fr-FR" dirty="0"/>
              <a:t> </a:t>
            </a:r>
            <a:r>
              <a:rPr lang="fr-FR" dirty="0" err="1"/>
              <a:t>etat</a:t>
            </a:r>
            <a:r>
              <a:rPr lang="fr-FR" dirty="0"/>
              <a:t> standard référence solide exo pas cours demander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92402-5FF0-C44A-9E48-BE6609D7AC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01925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Expliquer que les éléments doivent être dans leur état standard de référence ex: C(s) même si on obtient du gaz /!\</a:t>
            </a:r>
          </a:p>
          <a:p>
            <a:r>
              <a:rPr lang="fr-FR" dirty="0"/>
              <a:t>Combustion il faut savoir par cœur les molécules et si ces molécules sont gazeuses et tout et tout</a:t>
            </a:r>
          </a:p>
          <a:p>
            <a:r>
              <a:rPr lang="fr-FR" dirty="0"/>
              <a:t>/!\ ERREUR DANS LE LIVRE (en profiter pour parler du post) il met H20 en gazeux mais c’est LIQUIDE +++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92402-5FF0-C44A-9E48-BE6609D7AC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99005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insister sur conservation de l'énergie</a:t>
            </a:r>
            <a:r>
              <a:rPr lang="fr-FR" baseline="0" dirty="0"/>
              <a:t> 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92402-5FF0-C44A-9E48-BE6609D7ACD7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86208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redonner </a:t>
            </a:r>
            <a:r>
              <a:rPr lang="fr-FR" dirty="0" err="1"/>
              <a:t>definition</a:t>
            </a:r>
            <a:r>
              <a:rPr lang="fr-FR" baseline="0" dirty="0"/>
              <a:t> d'extensive </a:t>
            </a:r>
          </a:p>
          <a:p>
            <a:r>
              <a:rPr lang="fr-FR" baseline="0" dirty="0"/>
              <a:t>faire schéma pour chemin suivi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92402-5FF0-C44A-9E48-BE6609D7ACD7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40315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demander ce qu'est une transformation isobare </a:t>
            </a:r>
          </a:p>
          <a:p>
            <a:r>
              <a:rPr lang="fr-FR" dirty="0"/>
              <a:t>"il faut</a:t>
            </a:r>
            <a:r>
              <a:rPr lang="fr-FR" baseline="0" dirty="0"/>
              <a:t> savoir que la plupart des réactions sont isobares, et pour faciliter les choses, on a crée une fonction d'état qui est l'enthalpie notée H"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92402-5FF0-C44A-9E48-BE6609D7ACD7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9479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R est une constante égale à peu près à 8,3 j/mol/K</a:t>
            </a:r>
            <a:r>
              <a:rPr lang="fr-FR" baseline="0" dirty="0"/>
              <a:t> (on arrondit pour les calculs)</a:t>
            </a:r>
          </a:p>
          <a:p>
            <a:r>
              <a:rPr lang="fr-FR" baseline="0" dirty="0"/>
              <a:t>Dire vite fait ce qu'est un gaz parfait </a:t>
            </a:r>
          </a:p>
          <a:p>
            <a:endParaRPr lang="fr-FR" baseline="0" dirty="0"/>
          </a:p>
          <a:p>
            <a:r>
              <a:rPr lang="fr-FR" baseline="0" dirty="0"/>
              <a:t>Mettre un exemple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92402-5FF0-C44A-9E48-BE6609D7ACD7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01787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changer C pour capacité calorifique molaire</a:t>
            </a:r>
          </a:p>
          <a:p>
            <a:r>
              <a:rPr lang="fr-FR" dirty="0"/>
              <a:t>Application</a:t>
            </a:r>
            <a:r>
              <a:rPr lang="fr-FR" baseline="0" dirty="0"/>
              <a:t> de la fin à mettre après </a:t>
            </a:r>
            <a:r>
              <a:rPr lang="fr-FR" dirty="0"/>
              <a:t>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92402-5FF0-C44A-9E48-BE6609D7ACD7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83029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Dire ce qu'est</a:t>
            </a:r>
            <a:r>
              <a:rPr lang="fr-FR" baseline="0" dirty="0"/>
              <a:t> une phase condensée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92402-5FF0-C44A-9E48-BE6609D7ACD7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70308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rappel corps simple</a:t>
            </a:r>
            <a:r>
              <a:rPr lang="fr-FR" baseline="0" dirty="0"/>
              <a:t> </a:t>
            </a:r>
          </a:p>
          <a:p>
            <a:r>
              <a:rPr lang="fr-FR" baseline="0" dirty="0"/>
              <a:t>rappel état de référence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92402-5FF0-C44A-9E48-BE6609D7ACD7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76676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ils</a:t>
            </a:r>
            <a:r>
              <a:rPr lang="fr-FR" baseline="0" dirty="0"/>
              <a:t> font l'application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92402-5FF0-C44A-9E48-BE6609D7ACD7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6978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mettre une application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92402-5FF0-C44A-9E48-BE6609D7ACD7}" type="slidenum">
              <a:rPr lang="fr-FR" smtClean="0"/>
              <a:t>30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65324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92402-5FF0-C44A-9E48-BE6609D7ACD7}" type="slidenum">
              <a:rPr lang="fr-FR" smtClean="0"/>
              <a:t>35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28367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Là pour le </a:t>
            </a:r>
            <a:r>
              <a:rPr lang="fr-FR" dirty="0" err="1"/>
              <a:t>cp</a:t>
            </a:r>
            <a:r>
              <a:rPr lang="fr-FR" dirty="0"/>
              <a:t> c’est des valeurs </a:t>
            </a:r>
            <a:r>
              <a:rPr lang="fr-FR" dirty="0" err="1"/>
              <a:t>siplifiées</a:t>
            </a:r>
            <a:r>
              <a:rPr lang="fr-FR" dirty="0"/>
              <a:t> mais dans les exos du prof, tutorats, CCB, ça sera des trucs genre 33,92 par ex… donc calcul mental+++ pareil pour température</a:t>
            </a:r>
          </a:p>
          <a:p>
            <a:r>
              <a:rPr lang="fr-FR" dirty="0"/>
              <a:t>Attention joule et kilojoule</a:t>
            </a:r>
          </a:p>
          <a:p>
            <a:r>
              <a:rPr lang="fr-FR" dirty="0"/>
              <a:t>Un peu complexe comme ça vous venez de le voir mais c’est pour que vous vous entrainiez au calme chez vous à faire cet exo important</a:t>
            </a:r>
          </a:p>
          <a:p>
            <a:r>
              <a:rPr lang="fr-FR" dirty="0"/>
              <a:t>Vu que c’est un delta, si les température sont en Celsius pas besoin de convertir ça revient au même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92402-5FF0-C44A-9E48-BE6609D7ACD7}" type="slidenum">
              <a:rPr lang="fr-FR" smtClean="0"/>
              <a:t>36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037982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Application entropie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92402-5FF0-C44A-9E48-BE6609D7ACD7}" type="slidenum">
              <a:rPr lang="fr-FR" smtClean="0"/>
              <a:t>39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04994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C’est un exo du livre </a:t>
            </a:r>
            <a:r>
              <a:rPr lang="fr-FR" dirty="0">
                <a:sym typeface="Wingdings" panose="05000000000000000000" pitchFamily="2" charset="2"/>
              </a:rPr>
              <a:t> attention erreur dans le livre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092402-5FF0-C44A-9E48-BE6609D7ACD7}" type="slidenum">
              <a:rPr lang="fr-FR" smtClean="0"/>
              <a:t>45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89326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11724C67-3D0A-E249-87AB-338FE8DF1CB8}" type="datetimeFigureOut">
              <a:rPr lang="fr-FR" smtClean="0"/>
              <a:t>20/08/2017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0B0B644D-7E96-804E-A542-38B314A7E195}" type="slidenum">
              <a:rPr lang="fr-FR" smtClean="0"/>
              <a:t>‹N°›</a:t>
            </a:fld>
            <a:endParaRPr lang="fr-FR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4C67-3D0A-E249-87AB-338FE8DF1CB8}" type="datetimeFigureOut">
              <a:rPr lang="fr-FR" smtClean="0"/>
              <a:t>20/08/2017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B644D-7E96-804E-A542-38B314A7E19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4C67-3D0A-E249-87AB-338FE8DF1CB8}" type="datetimeFigureOut">
              <a:rPr lang="fr-FR" smtClean="0"/>
              <a:t>20/08/2017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B644D-7E96-804E-A542-38B314A7E195}" type="slidenum">
              <a:rPr lang="fr-FR" smtClean="0"/>
              <a:t>‹N°›</a:t>
            </a:fld>
            <a:endParaRPr lang="fr-FR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4C67-3D0A-E249-87AB-338FE8DF1CB8}" type="datetimeFigureOut">
              <a:rPr lang="fr-FR" smtClean="0"/>
              <a:t>20/08/2017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B644D-7E96-804E-A542-38B314A7E19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4C67-3D0A-E249-87AB-338FE8DF1CB8}" type="datetimeFigureOut">
              <a:rPr lang="fr-FR" smtClean="0"/>
              <a:t>20/08/2017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B644D-7E96-804E-A542-38B314A7E195}" type="slidenum">
              <a:rPr lang="fr-FR" smtClean="0"/>
              <a:t>‹N°›</a:t>
            </a:fld>
            <a:endParaRPr lang="fr-FR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4C67-3D0A-E249-87AB-338FE8DF1CB8}" type="datetimeFigureOut">
              <a:rPr lang="fr-FR" smtClean="0"/>
              <a:t>20/08/2017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B644D-7E96-804E-A542-38B314A7E195}" type="slidenum">
              <a:rPr lang="fr-FR" smtClean="0"/>
              <a:t>‹N°›</a:t>
            </a:fld>
            <a:endParaRPr lang="fr-FR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4C67-3D0A-E249-87AB-338FE8DF1CB8}" type="datetimeFigureOut">
              <a:rPr lang="fr-FR" smtClean="0"/>
              <a:t>20/08/2017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B644D-7E96-804E-A542-38B314A7E19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4C67-3D0A-E249-87AB-338FE8DF1CB8}" type="datetimeFigureOut">
              <a:rPr lang="fr-FR" smtClean="0"/>
              <a:t>20/08/2017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B644D-7E96-804E-A542-38B314A7E195}" type="slidenum">
              <a:rPr lang="fr-FR" smtClean="0"/>
              <a:t>‹N°›</a:t>
            </a:fld>
            <a:endParaRPr lang="fr-FR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4C67-3D0A-E249-87AB-338FE8DF1CB8}" type="datetimeFigureOut">
              <a:rPr lang="fr-FR" smtClean="0"/>
              <a:t>20/08/2017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B644D-7E96-804E-A542-38B314A7E19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4C67-3D0A-E249-87AB-338FE8DF1CB8}" type="datetimeFigureOut">
              <a:rPr lang="fr-FR" smtClean="0"/>
              <a:t>20/08/2017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B644D-7E96-804E-A542-38B314A7E19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4C67-3D0A-E249-87AB-338FE8DF1CB8}" type="datetimeFigureOut">
              <a:rPr lang="fr-FR" smtClean="0"/>
              <a:t>20/08/2017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B644D-7E96-804E-A542-38B314A7E195}" type="slidenum">
              <a:rPr lang="fr-FR" smtClean="0"/>
              <a:t>‹N°›</a:t>
            </a:fld>
            <a:endParaRPr lang="fr-FR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4C67-3D0A-E249-87AB-338FE8DF1CB8}" type="datetimeFigureOut">
              <a:rPr lang="fr-FR" smtClean="0"/>
              <a:t>20/08/2017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B644D-7E96-804E-A542-38B314A7E195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4C67-3D0A-E249-87AB-338FE8DF1CB8}" type="datetimeFigureOut">
              <a:rPr lang="fr-FR" smtClean="0"/>
              <a:t>20/08/2017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B644D-7E96-804E-A542-38B314A7E19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4C67-3D0A-E249-87AB-338FE8DF1CB8}" type="datetimeFigureOut">
              <a:rPr lang="fr-FR" smtClean="0"/>
              <a:t>20/08/2017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B644D-7E96-804E-A542-38B314A7E195}" type="slidenum">
              <a:rPr lang="fr-FR" smtClean="0"/>
              <a:t>‹N°›</a:t>
            </a:fld>
            <a:endParaRPr lang="fr-FR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4C67-3D0A-E249-87AB-338FE8DF1CB8}" type="datetimeFigureOut">
              <a:rPr lang="fr-FR" smtClean="0"/>
              <a:t>20/08/2017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B644D-7E96-804E-A542-38B314A7E195}" type="slidenum">
              <a:rPr lang="fr-FR" smtClean="0"/>
              <a:t>‹N°›</a:t>
            </a:fld>
            <a:endParaRPr lang="fr-FR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4C67-3D0A-E249-87AB-338FE8DF1CB8}" type="datetimeFigureOut">
              <a:rPr lang="fr-FR" smtClean="0"/>
              <a:t>20/08/2017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B644D-7E96-804E-A542-38B314A7E195}" type="slidenum">
              <a:rPr lang="fr-FR" smtClean="0"/>
              <a:t>‹N°›</a:t>
            </a:fld>
            <a:endParaRPr lang="fr-FR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724C67-3D0A-E249-87AB-338FE8DF1CB8}" type="datetimeFigureOut">
              <a:rPr lang="fr-FR" smtClean="0"/>
              <a:t>20/08/2017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B644D-7E96-804E-A542-38B314A7E195}" type="slidenum">
              <a:rPr lang="fr-FR" smtClean="0"/>
              <a:t>‹N°›</a:t>
            </a:fld>
            <a:endParaRPr lang="fr-FR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1724C67-3D0A-E249-87AB-338FE8DF1CB8}" type="datetimeFigureOut">
              <a:rPr lang="fr-FR" smtClean="0"/>
              <a:t>20/08/2017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B0B644D-7E96-804E-A542-38B314A7E1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5361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09" r:id="rId1"/>
    <p:sldLayoutId id="2147484410" r:id="rId2"/>
    <p:sldLayoutId id="2147484411" r:id="rId3"/>
    <p:sldLayoutId id="2147484412" r:id="rId4"/>
    <p:sldLayoutId id="2147484413" r:id="rId5"/>
    <p:sldLayoutId id="2147484414" r:id="rId6"/>
    <p:sldLayoutId id="2147484415" r:id="rId7"/>
    <p:sldLayoutId id="2147484416" r:id="rId8"/>
    <p:sldLayoutId id="2147484417" r:id="rId9"/>
    <p:sldLayoutId id="2147484418" r:id="rId10"/>
    <p:sldLayoutId id="2147484419" r:id="rId11"/>
    <p:sldLayoutId id="2147484420" r:id="rId12"/>
    <p:sldLayoutId id="2147484421" r:id="rId13"/>
    <p:sldLayoutId id="2147484422" r:id="rId14"/>
    <p:sldLayoutId id="2147484423" r:id="rId15"/>
    <p:sldLayoutId id="2147484424" r:id="rId16"/>
    <p:sldLayoutId id="214748442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186323" y="3657600"/>
            <a:ext cx="7827818" cy="1300948"/>
          </a:xfrm>
        </p:spPr>
        <p:txBody>
          <a:bodyPr/>
          <a:lstStyle/>
          <a:p>
            <a:r>
              <a:rPr lang="fr-FR" dirty="0">
                <a:solidFill>
                  <a:srgbClr val="C00000"/>
                </a:solidFill>
              </a:rPr>
              <a:t>THERMODYNAMIQUE</a:t>
            </a:r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2186323" y="896113"/>
            <a:ext cx="7827818" cy="1530155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5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fr-FR" sz="4000" dirty="0"/>
              <a:t>CHIMIE GENERALE - COURS 2 </a:t>
            </a:r>
          </a:p>
        </p:txBody>
      </p:sp>
    </p:spTree>
    <p:extLst>
      <p:ext uri="{BB962C8B-B14F-4D97-AF65-F5344CB8AC3E}">
        <p14:creationId xmlns:p14="http://schemas.microsoft.com/office/powerpoint/2010/main" val="10357677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892629" y="620487"/>
            <a:ext cx="9731829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u="sng" dirty="0">
                <a:latin typeface="+mj-lt"/>
                <a:ea typeface="Garamond" charset="0"/>
                <a:cs typeface="Garamond" charset="0"/>
              </a:rPr>
              <a:t>Les unités:</a:t>
            </a:r>
          </a:p>
          <a:p>
            <a:pPr marL="571500" indent="-5715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endParaRPr lang="fr-FR" sz="3200" u="sng" dirty="0">
              <a:latin typeface="+mj-lt"/>
              <a:ea typeface="Garamond" charset="0"/>
              <a:cs typeface="Garamond" charset="0"/>
            </a:endParaRPr>
          </a:p>
          <a:p>
            <a:pPr marL="571500" indent="-5715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3000" b="1" dirty="0">
                <a:ea typeface="Garamond" charset="0"/>
                <a:cs typeface="Garamond" charset="0"/>
              </a:rPr>
              <a:t>Température</a:t>
            </a:r>
            <a:r>
              <a:rPr lang="fr-FR" sz="3000" dirty="0">
                <a:ea typeface="Garamond" charset="0"/>
                <a:cs typeface="Garamond" charset="0"/>
              </a:rPr>
              <a:t>: en Kelvin (K)      </a:t>
            </a:r>
            <a:r>
              <a:rPr lang="mr-IN" sz="3000" dirty="0" err="1">
                <a:ea typeface="Garamond" charset="0"/>
                <a:cs typeface="Garamond" charset="0"/>
              </a:rPr>
              <a:t>T</a:t>
            </a:r>
            <a:r>
              <a:rPr lang="mr-IN" sz="3000" dirty="0">
                <a:ea typeface="Garamond" charset="0"/>
                <a:cs typeface="Garamond" charset="0"/>
              </a:rPr>
              <a:t>(</a:t>
            </a:r>
            <a:r>
              <a:rPr lang="mr-IN" sz="3000" dirty="0" err="1">
                <a:ea typeface="Garamond" charset="0"/>
                <a:cs typeface="Garamond" charset="0"/>
              </a:rPr>
              <a:t>K</a:t>
            </a:r>
            <a:r>
              <a:rPr lang="mr-IN" sz="3000" dirty="0">
                <a:ea typeface="Garamond" charset="0"/>
                <a:cs typeface="Garamond" charset="0"/>
              </a:rPr>
              <a:t>) = </a:t>
            </a:r>
            <a:r>
              <a:rPr lang="mr-IN" sz="3000" dirty="0" err="1">
                <a:ea typeface="Garamond" charset="0"/>
                <a:cs typeface="Garamond" charset="0"/>
              </a:rPr>
              <a:t>T</a:t>
            </a:r>
            <a:r>
              <a:rPr lang="mr-IN" sz="3000" dirty="0">
                <a:ea typeface="Garamond" charset="0"/>
                <a:cs typeface="Garamond" charset="0"/>
              </a:rPr>
              <a:t>(°C) + 273,15</a:t>
            </a:r>
            <a:r>
              <a:rPr lang="fr-FR" sz="3000" dirty="0">
                <a:ea typeface="Garamond" charset="0"/>
                <a:cs typeface="Garamond" charset="0"/>
              </a:rPr>
              <a:t> </a:t>
            </a:r>
          </a:p>
          <a:p>
            <a:pPr marL="571500" indent="-5715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endParaRPr lang="fr-FR" sz="3000" dirty="0">
              <a:ea typeface="Garamond" charset="0"/>
              <a:cs typeface="Garamond" charset="0"/>
            </a:endParaRPr>
          </a:p>
          <a:p>
            <a:pPr marL="571500" indent="-5715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3000" b="1" dirty="0">
                <a:ea typeface="Garamond" charset="0"/>
                <a:cs typeface="Garamond" charset="0"/>
              </a:rPr>
              <a:t>Volume</a:t>
            </a:r>
            <a:r>
              <a:rPr lang="fr-FR" sz="3000" dirty="0">
                <a:ea typeface="Garamond" charset="0"/>
                <a:cs typeface="Garamond" charset="0"/>
              </a:rPr>
              <a:t>: en m</a:t>
            </a:r>
            <a:r>
              <a:rPr lang="fr-FR" sz="3000" baseline="30000" dirty="0">
                <a:ea typeface="Garamond" charset="0"/>
                <a:cs typeface="Garamond" charset="0"/>
              </a:rPr>
              <a:t>3</a:t>
            </a:r>
            <a:r>
              <a:rPr lang="fr-FR" sz="3000" dirty="0">
                <a:ea typeface="Garamond" charset="0"/>
                <a:cs typeface="Garamond" charset="0"/>
              </a:rPr>
              <a:t>    1dm</a:t>
            </a:r>
            <a:r>
              <a:rPr lang="fr-FR" sz="3000" baseline="30000" dirty="0">
                <a:ea typeface="Garamond" charset="0"/>
                <a:cs typeface="Garamond" charset="0"/>
              </a:rPr>
              <a:t>3 </a:t>
            </a:r>
            <a:r>
              <a:rPr lang="fr-FR" sz="3000" dirty="0">
                <a:ea typeface="Garamond" charset="0"/>
                <a:cs typeface="Garamond" charset="0"/>
              </a:rPr>
              <a:t>= 1L</a:t>
            </a:r>
            <a:endParaRPr lang="fr-FR" sz="3000" baseline="30000" dirty="0">
              <a:ea typeface="Garamond" charset="0"/>
              <a:cs typeface="Garamond" charset="0"/>
            </a:endParaRPr>
          </a:p>
          <a:p>
            <a:pPr marL="571500" indent="-5715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endParaRPr lang="fr-FR" sz="3000" dirty="0">
              <a:ea typeface="Garamond" charset="0"/>
              <a:cs typeface="Garamond" charset="0"/>
            </a:endParaRPr>
          </a:p>
          <a:p>
            <a:pPr marL="571500" indent="-5715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3000" b="1" dirty="0">
                <a:ea typeface="Garamond" charset="0"/>
                <a:cs typeface="Garamond" charset="0"/>
              </a:rPr>
              <a:t>Pression</a:t>
            </a:r>
            <a:r>
              <a:rPr lang="fr-FR" sz="3000" dirty="0">
                <a:ea typeface="Garamond" charset="0"/>
                <a:cs typeface="Garamond" charset="0"/>
              </a:rPr>
              <a:t>: en bar</a:t>
            </a:r>
          </a:p>
          <a:p>
            <a:pPr marL="571500" indent="-5715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endParaRPr lang="fr-FR" sz="3000" dirty="0">
              <a:ea typeface="Garamond" charset="0"/>
              <a:cs typeface="Garamond" charset="0"/>
            </a:endParaRPr>
          </a:p>
          <a:p>
            <a:pPr marL="571500" indent="-5715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3000" b="1" dirty="0">
                <a:ea typeface="Garamond" charset="0"/>
                <a:cs typeface="Garamond" charset="0"/>
              </a:rPr>
              <a:t>Quantité de matière</a:t>
            </a:r>
            <a:r>
              <a:rPr lang="fr-FR" sz="3000" dirty="0">
                <a:ea typeface="Garamond" charset="0"/>
                <a:cs typeface="Garamond" charset="0"/>
              </a:rPr>
              <a:t>: en mole (n)</a:t>
            </a:r>
          </a:p>
          <a:p>
            <a:pPr marL="571500" indent="-5715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endParaRPr lang="fr-FR" sz="3000" dirty="0">
              <a:ea typeface="Garamond" charset="0"/>
              <a:cs typeface="Garamond" charset="0"/>
            </a:endParaRPr>
          </a:p>
          <a:p>
            <a:pPr marL="571500" indent="-5715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3000" b="1" dirty="0">
                <a:ea typeface="Garamond" charset="0"/>
                <a:cs typeface="Garamond" charset="0"/>
              </a:rPr>
              <a:t>Énergie</a:t>
            </a:r>
            <a:r>
              <a:rPr lang="fr-FR" sz="3000" dirty="0">
                <a:ea typeface="Garamond" charset="0"/>
                <a:cs typeface="Garamond" charset="0"/>
              </a:rPr>
              <a:t>: en joule (J)          1 cal = 4,18 J</a:t>
            </a:r>
          </a:p>
        </p:txBody>
      </p:sp>
    </p:spTree>
    <p:extLst>
      <p:ext uri="{BB962C8B-B14F-4D97-AF65-F5344CB8AC3E}">
        <p14:creationId xmlns:p14="http://schemas.microsoft.com/office/powerpoint/2010/main" val="585112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762000" y="853440"/>
            <a:ext cx="10546080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/>
              <a:t>PLAN </a:t>
            </a:r>
          </a:p>
          <a:p>
            <a:endParaRPr lang="fr-FR" sz="2800" dirty="0"/>
          </a:p>
          <a:p>
            <a:r>
              <a:rPr lang="fr-FR" sz="3000" dirty="0">
                <a:solidFill>
                  <a:schemeClr val="accent3"/>
                </a:solidFill>
              </a:rPr>
              <a:t>I/ Le système thermodynamique </a:t>
            </a:r>
          </a:p>
          <a:p>
            <a:r>
              <a:rPr lang="fr-FR" sz="3000" dirty="0">
                <a:solidFill>
                  <a:schemeClr val="accent3"/>
                </a:solidFill>
              </a:rPr>
              <a:t>II/ Description d’un système </a:t>
            </a:r>
          </a:p>
          <a:p>
            <a:r>
              <a:rPr lang="fr-FR" sz="3000" dirty="0">
                <a:solidFill>
                  <a:schemeClr val="accent3"/>
                </a:solidFill>
              </a:rPr>
              <a:t>III/ Premier principe de la thermodynamique </a:t>
            </a:r>
          </a:p>
          <a:p>
            <a:r>
              <a:rPr lang="fr-FR" sz="3000" dirty="0">
                <a:solidFill>
                  <a:schemeClr val="accent3"/>
                </a:solidFill>
              </a:rPr>
              <a:t>IV/ Loi de Hess </a:t>
            </a:r>
          </a:p>
          <a:p>
            <a:r>
              <a:rPr lang="fr-FR" sz="3000" dirty="0">
                <a:solidFill>
                  <a:schemeClr val="accent3"/>
                </a:solidFill>
              </a:rPr>
              <a:t>V/ Loi de Kirchhoff </a:t>
            </a:r>
          </a:p>
          <a:p>
            <a:r>
              <a:rPr lang="fr-FR" sz="3000" dirty="0">
                <a:solidFill>
                  <a:schemeClr val="accent3"/>
                </a:solidFill>
              </a:rPr>
              <a:t>VI/ Entropie S</a:t>
            </a:r>
          </a:p>
          <a:p>
            <a:r>
              <a:rPr lang="fr-FR" sz="3000" dirty="0">
                <a:solidFill>
                  <a:schemeClr val="accent3"/>
                </a:solidFill>
              </a:rPr>
              <a:t>VII/ Enthalpie libre G et énergie libre F </a:t>
            </a:r>
          </a:p>
        </p:txBody>
      </p:sp>
    </p:spTree>
    <p:extLst>
      <p:ext uri="{BB962C8B-B14F-4D97-AF65-F5344CB8AC3E}">
        <p14:creationId xmlns:p14="http://schemas.microsoft.com/office/powerpoint/2010/main" val="6683911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727050" y="684769"/>
            <a:ext cx="1116656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>
                <a:solidFill>
                  <a:srgbClr val="C00000"/>
                </a:solidFill>
              </a:rPr>
              <a:t>I/ Le système thermodynamique </a:t>
            </a:r>
          </a:p>
          <a:p>
            <a:endParaRPr lang="fr-FR" dirty="0"/>
          </a:p>
          <a:p>
            <a:r>
              <a:rPr lang="fr-FR" sz="3000" b="1" u="sng" dirty="0"/>
              <a:t>Système</a:t>
            </a:r>
            <a:r>
              <a:rPr lang="fr-FR" sz="3000" dirty="0"/>
              <a:t> = partie de l’univers qui fait l’objet de l’étude thermodynamique</a:t>
            </a:r>
          </a:p>
          <a:p>
            <a:r>
              <a:rPr lang="fr-FR" sz="3000" dirty="0"/>
              <a:t>Tout ce qui n’appartient pas au système = </a:t>
            </a:r>
            <a:r>
              <a:rPr lang="fr-FR" sz="3000" b="1" dirty="0"/>
              <a:t>milieu extérieur  </a:t>
            </a:r>
            <a:endParaRPr lang="fr-FR" sz="3000" dirty="0"/>
          </a:p>
          <a:p>
            <a:pPr marL="285750" indent="-285750">
              <a:buClr>
                <a:schemeClr val="bg1">
                  <a:lumMod val="65000"/>
                </a:schemeClr>
              </a:buClr>
              <a:buFont typeface="Wingdings" charset="2"/>
              <a:buChar char="Ø"/>
            </a:pPr>
            <a:endParaRPr lang="fr-FR" sz="2800" dirty="0"/>
          </a:p>
          <a:p>
            <a:pPr marL="285750" indent="-28575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2800" b="1" dirty="0"/>
              <a:t> Système ouvert</a:t>
            </a:r>
            <a:r>
              <a:rPr lang="fr-FR" sz="2800" dirty="0"/>
              <a:t>: échange de </a:t>
            </a:r>
            <a:r>
              <a:rPr lang="fr-FR" sz="2800" b="1" dirty="0">
                <a:solidFill>
                  <a:srgbClr val="7030A0"/>
                </a:solidFill>
              </a:rPr>
              <a:t>matière + énergie</a:t>
            </a:r>
            <a:r>
              <a:rPr lang="fr-FR" sz="2800" dirty="0">
                <a:solidFill>
                  <a:srgbClr val="7030A0"/>
                </a:solidFill>
              </a:rPr>
              <a:t> </a:t>
            </a:r>
            <a:r>
              <a:rPr lang="fr-FR" sz="2800" dirty="0"/>
              <a:t>avec l’extérieur </a:t>
            </a:r>
          </a:p>
          <a:p>
            <a:pPr>
              <a:buClr>
                <a:schemeClr val="bg1">
                  <a:lumMod val="65000"/>
                </a:schemeClr>
              </a:buClr>
            </a:pPr>
            <a:r>
              <a:rPr lang="fr-FR" sz="2800" dirty="0"/>
              <a:t>          ex: la cellule </a:t>
            </a:r>
          </a:p>
          <a:p>
            <a:pPr marL="285750" indent="-2857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2800" b="1" dirty="0"/>
              <a:t> Système fermé</a:t>
            </a:r>
            <a:r>
              <a:rPr lang="fr-FR" sz="2800" dirty="0"/>
              <a:t>: échange seulement d’</a:t>
            </a:r>
            <a:r>
              <a:rPr lang="fr-FR" sz="2800" b="1" dirty="0">
                <a:solidFill>
                  <a:srgbClr val="7030A0"/>
                </a:solidFill>
              </a:rPr>
              <a:t>énergie</a:t>
            </a:r>
            <a:r>
              <a:rPr lang="fr-FR" sz="2800" dirty="0"/>
              <a:t> avec l’extérieur </a:t>
            </a:r>
          </a:p>
          <a:p>
            <a:pPr>
              <a:buClr>
                <a:schemeClr val="bg1">
                  <a:lumMod val="65000"/>
                </a:schemeClr>
              </a:buClr>
            </a:pPr>
            <a:r>
              <a:rPr lang="fr-FR" sz="2800" dirty="0"/>
              <a:t>          ex: le circuit de fluide d’un réfrigérateur </a:t>
            </a:r>
          </a:p>
          <a:p>
            <a:pPr marL="285750" indent="-285750">
              <a:lnSpc>
                <a:spcPct val="150000"/>
              </a:lnSpc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2800" b="1" dirty="0"/>
              <a:t> Système isolé</a:t>
            </a:r>
            <a:r>
              <a:rPr lang="fr-FR" sz="2800" dirty="0"/>
              <a:t>: </a:t>
            </a:r>
            <a:r>
              <a:rPr lang="fr-FR" sz="2800" b="1" dirty="0">
                <a:solidFill>
                  <a:srgbClr val="7030A0"/>
                </a:solidFill>
              </a:rPr>
              <a:t>ni matière ni énergie</a:t>
            </a:r>
            <a:r>
              <a:rPr lang="fr-FR" sz="2800" b="1" dirty="0"/>
              <a:t> </a:t>
            </a:r>
            <a:r>
              <a:rPr lang="fr-FR" sz="2800" dirty="0"/>
              <a:t>échangée avec l’extérieur </a:t>
            </a:r>
          </a:p>
          <a:p>
            <a:pPr>
              <a:buClr>
                <a:schemeClr val="bg1">
                  <a:lumMod val="65000"/>
                </a:schemeClr>
              </a:buClr>
            </a:pPr>
            <a:r>
              <a:rPr lang="fr-FR" sz="2800" dirty="0"/>
              <a:t>          ex: l’univers en théorie est le seul système isolé </a:t>
            </a:r>
          </a:p>
        </p:txBody>
      </p:sp>
    </p:spTree>
    <p:extLst>
      <p:ext uri="{BB962C8B-B14F-4D97-AF65-F5344CB8AC3E}">
        <p14:creationId xmlns:p14="http://schemas.microsoft.com/office/powerpoint/2010/main" val="10246933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986589" y="1227221"/>
            <a:ext cx="1061185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/>
              <a:t>Un système compte l’énergie de façon: </a:t>
            </a:r>
          </a:p>
          <a:p>
            <a:endParaRPr lang="fr-FR" sz="4000" dirty="0"/>
          </a:p>
          <a:p>
            <a:pPr marL="571500" indent="-5715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4000" dirty="0"/>
              <a:t> </a:t>
            </a:r>
            <a:r>
              <a:rPr lang="fr-FR" sz="4000" b="1" dirty="0">
                <a:solidFill>
                  <a:srgbClr val="92D050"/>
                </a:solidFill>
              </a:rPr>
              <a:t>positive</a:t>
            </a:r>
            <a:r>
              <a:rPr lang="fr-FR" sz="4000" dirty="0"/>
              <a:t> quand il la reçoit </a:t>
            </a:r>
          </a:p>
          <a:p>
            <a:pPr marL="571500" indent="-5715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4000" b="1" dirty="0">
                <a:solidFill>
                  <a:srgbClr val="FF0000"/>
                </a:solidFill>
              </a:rPr>
              <a:t> négative</a:t>
            </a:r>
            <a:r>
              <a:rPr lang="fr-FR" sz="4000" dirty="0"/>
              <a:t> quand il la cède </a:t>
            </a:r>
          </a:p>
        </p:txBody>
      </p:sp>
    </p:spTree>
    <p:extLst>
      <p:ext uri="{BB962C8B-B14F-4D97-AF65-F5344CB8AC3E}">
        <p14:creationId xmlns:p14="http://schemas.microsoft.com/office/powerpoint/2010/main" val="13502555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65018" y="1246909"/>
            <a:ext cx="109728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000" dirty="0"/>
              <a:t>Parmi les propositions suivantes, lesquelles sont justes ? </a:t>
            </a:r>
          </a:p>
          <a:p>
            <a:endParaRPr lang="fr-FR" sz="3000" dirty="0"/>
          </a:p>
          <a:p>
            <a:pPr marL="800100" lvl="1" indent="-342900">
              <a:buFont typeface="+mj-lt"/>
              <a:buAutoNum type="alphaUcPeriod"/>
            </a:pPr>
            <a:r>
              <a:rPr lang="fr-FR" sz="3000" dirty="0"/>
              <a:t> Un système ouvert échange de l’énergie avec le milieu extérieur </a:t>
            </a:r>
          </a:p>
          <a:p>
            <a:pPr marL="800100" lvl="1" indent="-342900">
              <a:buFont typeface="+mj-lt"/>
              <a:buAutoNum type="alphaUcPeriod"/>
            </a:pPr>
            <a:r>
              <a:rPr lang="fr-FR" sz="3000" dirty="0"/>
              <a:t> Un système fermé échange de la matière avec l’extérieur </a:t>
            </a:r>
          </a:p>
          <a:p>
            <a:pPr marL="800100" lvl="1" indent="-342900">
              <a:buFont typeface="+mj-lt"/>
              <a:buAutoNum type="alphaUcPeriod"/>
            </a:pPr>
            <a:r>
              <a:rPr lang="fr-FR" sz="3000" dirty="0"/>
              <a:t> Un système isolé échange de l’énergie avec l’extérieur </a:t>
            </a:r>
          </a:p>
          <a:p>
            <a:pPr marL="800100" lvl="1" indent="-342900">
              <a:buFont typeface="+mj-lt"/>
              <a:buAutoNum type="alphaUcPeriod"/>
            </a:pPr>
            <a:r>
              <a:rPr lang="fr-FR" sz="3000" dirty="0"/>
              <a:t> Un système fermé échange de l’énergie avec l’extérieur </a:t>
            </a:r>
          </a:p>
          <a:p>
            <a:pPr marL="800100" lvl="1" indent="-342900">
              <a:buFont typeface="+mj-lt"/>
              <a:buAutoNum type="alphaUcPeriod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728061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65018" y="1246909"/>
            <a:ext cx="109728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000" dirty="0"/>
              <a:t>Parmi les propositions suivantes, lesquelles sont justes ? </a:t>
            </a:r>
          </a:p>
          <a:p>
            <a:endParaRPr lang="fr-FR" sz="3000" dirty="0"/>
          </a:p>
          <a:p>
            <a:pPr marL="800100" lvl="1" indent="-342900">
              <a:buFont typeface="+mj-lt"/>
              <a:buAutoNum type="alphaUcPeriod"/>
            </a:pPr>
            <a:r>
              <a:rPr lang="fr-FR" sz="3000" dirty="0"/>
              <a:t> </a:t>
            </a:r>
            <a:r>
              <a:rPr lang="fr-FR" sz="3000" dirty="0">
                <a:solidFill>
                  <a:srgbClr val="92D050"/>
                </a:solidFill>
              </a:rPr>
              <a:t>Un système ouvert échange de l’énergie avec le milieu extérieur </a:t>
            </a:r>
          </a:p>
          <a:p>
            <a:pPr marL="800100" lvl="1" indent="-342900">
              <a:buFont typeface="+mj-lt"/>
              <a:buAutoNum type="alphaUcPeriod"/>
            </a:pPr>
            <a:r>
              <a:rPr lang="fr-FR" sz="3000" dirty="0"/>
              <a:t> </a:t>
            </a:r>
            <a:r>
              <a:rPr lang="fr-FR" sz="3000" dirty="0">
                <a:solidFill>
                  <a:srgbClr val="FF0000"/>
                </a:solidFill>
              </a:rPr>
              <a:t>Un système fermé échange de la matière avec l’extérieur </a:t>
            </a:r>
          </a:p>
          <a:p>
            <a:pPr marL="800100" lvl="1" indent="-342900">
              <a:buFont typeface="+mj-lt"/>
              <a:buAutoNum type="alphaUcPeriod"/>
            </a:pPr>
            <a:r>
              <a:rPr lang="fr-FR" sz="3000" dirty="0"/>
              <a:t> </a:t>
            </a:r>
            <a:r>
              <a:rPr lang="fr-FR" sz="3000" dirty="0">
                <a:solidFill>
                  <a:srgbClr val="FF0000"/>
                </a:solidFill>
              </a:rPr>
              <a:t>Un système isolé échange de l’énergie avec l’extérieur </a:t>
            </a:r>
          </a:p>
          <a:p>
            <a:pPr marL="800100" lvl="1" indent="-342900">
              <a:buFont typeface="+mj-lt"/>
              <a:buAutoNum type="alphaUcPeriod"/>
            </a:pPr>
            <a:r>
              <a:rPr lang="fr-FR" sz="3000" dirty="0"/>
              <a:t> </a:t>
            </a:r>
            <a:r>
              <a:rPr lang="fr-FR" sz="3000" dirty="0">
                <a:solidFill>
                  <a:srgbClr val="92D050"/>
                </a:solidFill>
              </a:rPr>
              <a:t>Un système fermé échange de l’énergie avec l’extérieur </a:t>
            </a:r>
          </a:p>
          <a:p>
            <a:pPr marL="800100" lvl="1" indent="-342900">
              <a:buFont typeface="+mj-lt"/>
              <a:buAutoNum type="alphaUcPeriod"/>
            </a:pPr>
            <a:endParaRPr lang="fr-FR" sz="3000" dirty="0">
              <a:solidFill>
                <a:srgbClr val="92D050"/>
              </a:solidFill>
            </a:endParaRPr>
          </a:p>
          <a:p>
            <a:pPr marL="800100" lvl="1" indent="-342900">
              <a:buFont typeface="+mj-lt"/>
              <a:buAutoNum type="alphaUcPeriod"/>
            </a:pPr>
            <a:endParaRPr lang="fr-FR" sz="3000" dirty="0">
              <a:solidFill>
                <a:srgbClr val="92D050"/>
              </a:solidFill>
            </a:endParaRPr>
          </a:p>
          <a:p>
            <a:pPr marL="800100" lvl="1" indent="-342900">
              <a:buFont typeface="+mj-lt"/>
              <a:buAutoNum type="alphaUcPeriod"/>
            </a:pPr>
            <a:endParaRPr lang="fr-FR" sz="3000" dirty="0">
              <a:solidFill>
                <a:srgbClr val="92D050"/>
              </a:solidFill>
            </a:endParaRPr>
          </a:p>
          <a:p>
            <a:pPr marL="800100" lvl="1" indent="-342900">
              <a:buFont typeface="+mj-lt"/>
              <a:buAutoNum type="alphaUcPeriod"/>
            </a:pPr>
            <a:endParaRPr lang="fr-FR" dirty="0"/>
          </a:p>
        </p:txBody>
      </p:sp>
      <p:graphicFrame>
        <p:nvGraphicFramePr>
          <p:cNvPr id="3" name="Tableau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3603152"/>
              </p:ext>
            </p:extLst>
          </p:nvPr>
        </p:nvGraphicFramePr>
        <p:xfrm>
          <a:off x="1867877" y="4454768"/>
          <a:ext cx="8518770" cy="1023988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28395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395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395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1694"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OUVERT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FERMÉ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ISOLÉ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8228"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ÉNERGIE + MATIERE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ÉNERGIE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RIEN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86382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42031" y="-51264"/>
            <a:ext cx="11421979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>
                <a:solidFill>
                  <a:srgbClr val="C00000"/>
                </a:solidFill>
              </a:rPr>
              <a:t>II/ Description d’un système </a:t>
            </a:r>
          </a:p>
          <a:p>
            <a:endParaRPr lang="fr-FR" dirty="0"/>
          </a:p>
          <a:p>
            <a:pPr marL="514350" indent="-514350">
              <a:buClr>
                <a:schemeClr val="bg1">
                  <a:lumMod val="50000"/>
                </a:schemeClr>
              </a:buClr>
              <a:buFont typeface="+mj-lt"/>
              <a:buAutoNum type="arabicPeriod"/>
            </a:pPr>
            <a:r>
              <a:rPr lang="fr-FR" sz="3000" b="1" dirty="0"/>
              <a:t>Variable d’état</a:t>
            </a:r>
            <a:r>
              <a:rPr lang="fr-FR" sz="3000" dirty="0"/>
              <a:t>: grandeur thermodynamique pouvant fluctuer et mesurable, caractéristique d’un état du système </a:t>
            </a:r>
          </a:p>
          <a:p>
            <a:pPr marL="285750" indent="-285750">
              <a:buClr>
                <a:schemeClr val="bg1">
                  <a:lumMod val="65000"/>
                </a:schemeClr>
              </a:buClr>
              <a:buFont typeface="Arial" charset="0"/>
              <a:buChar char="•"/>
            </a:pPr>
            <a:endParaRPr lang="fr-FR" sz="3000" dirty="0"/>
          </a:p>
          <a:p>
            <a:pPr marL="742950" lvl="1" indent="-28575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2800" dirty="0"/>
              <a:t> </a:t>
            </a:r>
            <a:r>
              <a:rPr lang="fr-FR" sz="2800" u="sng" dirty="0"/>
              <a:t>Variable extensive</a:t>
            </a:r>
            <a:r>
              <a:rPr lang="fr-FR" sz="2800" dirty="0"/>
              <a:t>: </a:t>
            </a:r>
            <a:r>
              <a:rPr lang="fr-FR" sz="2800" b="1" dirty="0"/>
              <a:t>proportionnelle</a:t>
            </a:r>
            <a:r>
              <a:rPr lang="fr-FR" sz="2800" dirty="0"/>
              <a:t> à la quantité globale de matière du système (masse m, volume V)</a:t>
            </a:r>
          </a:p>
          <a:p>
            <a:pPr marL="742950" lvl="1" indent="-285750">
              <a:buClr>
                <a:schemeClr val="bg1">
                  <a:lumMod val="65000"/>
                </a:schemeClr>
              </a:buClr>
              <a:buFont typeface="Wingdings" charset="2"/>
              <a:buChar char="Ø"/>
            </a:pPr>
            <a:endParaRPr lang="fr-FR" sz="2800" dirty="0"/>
          </a:p>
          <a:p>
            <a:pPr marL="742950" lvl="1" indent="-28575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2800" dirty="0"/>
              <a:t> </a:t>
            </a:r>
            <a:r>
              <a:rPr lang="fr-FR" sz="2800" u="sng" dirty="0"/>
              <a:t>Variable </a:t>
            </a:r>
            <a:r>
              <a:rPr lang="fr-FR" sz="2800" b="1" u="sng" dirty="0">
                <a:solidFill>
                  <a:srgbClr val="FF0000"/>
                </a:solidFill>
              </a:rPr>
              <a:t>i</a:t>
            </a:r>
            <a:r>
              <a:rPr lang="fr-FR" sz="2800" u="sng" dirty="0"/>
              <a:t>ntensive</a:t>
            </a:r>
            <a:r>
              <a:rPr lang="fr-FR" sz="2800" dirty="0"/>
              <a:t>: </a:t>
            </a:r>
            <a:r>
              <a:rPr lang="fr-FR" sz="2800" b="1" dirty="0">
                <a:solidFill>
                  <a:srgbClr val="FF0000"/>
                </a:solidFill>
              </a:rPr>
              <a:t>i</a:t>
            </a:r>
            <a:r>
              <a:rPr lang="fr-FR" sz="2800" b="1" dirty="0"/>
              <a:t>ndépendante</a:t>
            </a:r>
            <a:r>
              <a:rPr lang="fr-FR" sz="2800" dirty="0"/>
              <a:t> de la quantité globale de matière du système (pression P, température </a:t>
            </a:r>
            <a:r>
              <a:rPr lang="fr-FR" sz="2800" dirty="0" err="1"/>
              <a:t>T</a:t>
            </a:r>
            <a:r>
              <a:rPr lang="fr-FR" sz="2800" dirty="0"/>
              <a:t>, masse volumique </a:t>
            </a:r>
            <a:r>
              <a:rPr lang="el-GR" sz="2800" dirty="0">
                <a:solidFill>
                  <a:srgbClr val="222222"/>
                </a:solidFill>
                <a:latin typeface="Arial" charset="0"/>
                <a:ea typeface="Arial" charset="0"/>
                <a:cs typeface="Arial" charset="0"/>
              </a:rPr>
              <a:t>ρ</a:t>
            </a:r>
            <a:r>
              <a:rPr lang="fr-FR" sz="2800" dirty="0">
                <a:solidFill>
                  <a:srgbClr val="222222"/>
                </a:solidFill>
                <a:latin typeface="Garamond" charset="0"/>
                <a:ea typeface="Garamond" charset="0"/>
                <a:cs typeface="Garamond" charset="0"/>
              </a:rPr>
              <a:t>)</a:t>
            </a:r>
          </a:p>
          <a:p>
            <a:pPr marL="742950" lvl="1" indent="-285750">
              <a:buClr>
                <a:schemeClr val="bg1">
                  <a:lumMod val="65000"/>
                </a:schemeClr>
              </a:buClr>
              <a:buFont typeface="Wingdings" charset="2"/>
              <a:buChar char="Ø"/>
            </a:pPr>
            <a:endParaRPr lang="fr-FR" sz="3000" dirty="0">
              <a:solidFill>
                <a:srgbClr val="222222"/>
              </a:solidFill>
              <a:latin typeface="Garamond" charset="0"/>
              <a:ea typeface="Garamond" charset="0"/>
              <a:cs typeface="Garamond" charset="0"/>
            </a:endParaRPr>
          </a:p>
          <a:p>
            <a:pPr lvl="1">
              <a:buClr>
                <a:schemeClr val="bg1">
                  <a:lumMod val="65000"/>
                </a:schemeClr>
              </a:buClr>
            </a:pPr>
            <a:r>
              <a:rPr lang="fr-FR" sz="3000" dirty="0">
                <a:solidFill>
                  <a:srgbClr val="222222"/>
                </a:solidFill>
                <a:latin typeface="Garamond" charset="0"/>
                <a:ea typeface="Garamond" charset="0"/>
                <a:cs typeface="Garamond" charset="0"/>
              </a:rPr>
              <a:t>Une </a:t>
            </a:r>
            <a:r>
              <a:rPr lang="fr-FR" sz="3000" b="1" dirty="0">
                <a:solidFill>
                  <a:srgbClr val="222222"/>
                </a:solidFill>
                <a:latin typeface="Garamond" charset="0"/>
                <a:ea typeface="Garamond" charset="0"/>
                <a:cs typeface="Garamond" charset="0"/>
              </a:rPr>
              <a:t>équation d’état</a:t>
            </a:r>
            <a:r>
              <a:rPr lang="fr-FR" sz="3000" dirty="0">
                <a:solidFill>
                  <a:srgbClr val="222222"/>
                </a:solidFill>
                <a:latin typeface="Garamond" charset="0"/>
                <a:ea typeface="Garamond" charset="0"/>
                <a:cs typeface="Garamond" charset="0"/>
              </a:rPr>
              <a:t> relie certaines variables d’état</a:t>
            </a:r>
          </a:p>
          <a:p>
            <a:pPr lvl="1">
              <a:buClr>
                <a:schemeClr val="bg1">
                  <a:lumMod val="65000"/>
                </a:schemeClr>
              </a:buClr>
            </a:pPr>
            <a:r>
              <a:rPr lang="fr-FR" sz="3000" dirty="0">
                <a:solidFill>
                  <a:srgbClr val="222222"/>
                </a:solidFill>
                <a:latin typeface="Garamond" charset="0"/>
                <a:ea typeface="Garamond" charset="0"/>
                <a:cs typeface="Garamond" charset="0"/>
              </a:rPr>
              <a:t>Gaz parfait: pas d’interaction entre les molécule (modèle théorique)     </a:t>
            </a:r>
          </a:p>
          <a:p>
            <a:pPr lvl="1">
              <a:buClr>
                <a:schemeClr val="bg1">
                  <a:lumMod val="65000"/>
                </a:schemeClr>
              </a:buClr>
            </a:pPr>
            <a:r>
              <a:rPr lang="fr-FR" sz="3000" dirty="0">
                <a:solidFill>
                  <a:srgbClr val="222222"/>
                </a:solidFill>
                <a:latin typeface="Garamond" charset="0"/>
                <a:ea typeface="Garamond" charset="0"/>
                <a:cs typeface="Garamond" charset="0"/>
              </a:rPr>
              <a:t>La loi des gaz parfaits: </a:t>
            </a:r>
            <a:r>
              <a:rPr lang="fr-FR" sz="3000" b="1" dirty="0">
                <a:solidFill>
                  <a:schemeClr val="accent3"/>
                </a:solidFill>
                <a:latin typeface="Garamond" charset="0"/>
                <a:ea typeface="Garamond" charset="0"/>
                <a:cs typeface="Garamond" charset="0"/>
              </a:rPr>
              <a:t>P.V=</a:t>
            </a:r>
            <a:r>
              <a:rPr lang="fr-FR" sz="3000" b="1" dirty="0" err="1">
                <a:solidFill>
                  <a:schemeClr val="accent3"/>
                </a:solidFill>
                <a:latin typeface="Garamond" charset="0"/>
                <a:ea typeface="Garamond" charset="0"/>
                <a:cs typeface="Garamond" charset="0"/>
              </a:rPr>
              <a:t>n.R.T</a:t>
            </a:r>
            <a:r>
              <a:rPr lang="fr-FR" sz="3000" b="1" dirty="0">
                <a:solidFill>
                  <a:schemeClr val="accent3"/>
                </a:solidFill>
                <a:latin typeface="Garamond" charset="0"/>
                <a:ea typeface="Garamond" charset="0"/>
                <a:cs typeface="Garamond" charset="0"/>
              </a:rPr>
              <a:t> </a:t>
            </a:r>
            <a:r>
              <a:rPr lang="fr-FR" sz="3000" dirty="0">
                <a:latin typeface="Garamond" charset="0"/>
                <a:ea typeface="Garamond" charset="0"/>
                <a:cs typeface="Garamond" charset="0"/>
              </a:rPr>
              <a:t>  (R= cste des GP= 8,31 J.mol</a:t>
            </a:r>
            <a:r>
              <a:rPr lang="fr-FR" sz="3000" baseline="30000" dirty="0">
                <a:latin typeface="Garamond" charset="0"/>
                <a:ea typeface="Garamond" charset="0"/>
                <a:cs typeface="Garamond" charset="0"/>
              </a:rPr>
              <a:t>-1</a:t>
            </a:r>
            <a:r>
              <a:rPr lang="fr-FR" sz="3000" dirty="0">
                <a:latin typeface="Garamond" charset="0"/>
                <a:ea typeface="Garamond" charset="0"/>
                <a:cs typeface="Garamond" charset="0"/>
              </a:rPr>
              <a:t>.K</a:t>
            </a:r>
            <a:r>
              <a:rPr lang="fr-FR" sz="3000" baseline="30000" dirty="0">
                <a:latin typeface="Garamond" charset="0"/>
                <a:ea typeface="Garamond" charset="0"/>
                <a:cs typeface="Garamond" charset="0"/>
              </a:rPr>
              <a:t>-1</a:t>
            </a:r>
            <a:r>
              <a:rPr lang="fr-FR" sz="3000" dirty="0">
                <a:latin typeface="Garamond" charset="0"/>
                <a:ea typeface="Garamond" charset="0"/>
                <a:cs typeface="Garamond" charset="0"/>
              </a:rPr>
              <a:t>)</a:t>
            </a:r>
          </a:p>
          <a:p>
            <a:pPr lvl="1">
              <a:buClr>
                <a:schemeClr val="bg1">
                  <a:lumMod val="65000"/>
                </a:schemeClr>
              </a:buClr>
            </a:pPr>
            <a:r>
              <a:rPr lang="fr-FR" sz="3000" dirty="0">
                <a:latin typeface="Garamond" charset="0"/>
                <a:ea typeface="Garamond" charset="0"/>
                <a:cs typeface="Garamond" charset="0"/>
              </a:rPr>
              <a:t>(n en mol et T en K)</a:t>
            </a:r>
          </a:p>
        </p:txBody>
      </p:sp>
    </p:spTree>
    <p:extLst>
      <p:ext uri="{BB962C8B-B14F-4D97-AF65-F5344CB8AC3E}">
        <p14:creationId xmlns:p14="http://schemas.microsoft.com/office/powerpoint/2010/main" val="16282534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770021" y="697832"/>
            <a:ext cx="10978634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Clr>
                <a:schemeClr val="bg1">
                  <a:lumMod val="50000"/>
                </a:schemeClr>
              </a:buClr>
              <a:buFont typeface="+mj-lt"/>
              <a:buAutoNum type="arabicPeriod" startAt="2"/>
            </a:pPr>
            <a:r>
              <a:rPr lang="fr-FR" sz="3000" b="1" dirty="0"/>
              <a:t>Fonction d’état</a:t>
            </a:r>
            <a:r>
              <a:rPr lang="fr-FR" sz="3000" dirty="0"/>
              <a:t>: grandeur </a:t>
            </a:r>
            <a:r>
              <a:rPr lang="fr-FR" sz="3000" b="1" dirty="0">
                <a:solidFill>
                  <a:srgbClr val="FF0000"/>
                </a:solidFill>
              </a:rPr>
              <a:t>extensive</a:t>
            </a:r>
            <a:r>
              <a:rPr lang="fr-FR" sz="3000" dirty="0"/>
              <a:t> qui ne dépend </a:t>
            </a:r>
            <a:r>
              <a:rPr lang="fr-FR" sz="3000" b="1" u="sng" dirty="0"/>
              <a:t>que</a:t>
            </a:r>
            <a:r>
              <a:rPr lang="fr-FR" sz="3000" b="1" dirty="0"/>
              <a:t> des variables d’état </a:t>
            </a:r>
          </a:p>
          <a:p>
            <a:pPr marL="285750" indent="-285750">
              <a:buClr>
                <a:schemeClr val="bg1">
                  <a:lumMod val="65000"/>
                </a:schemeClr>
              </a:buClr>
              <a:buFont typeface="Arial" charset="0"/>
              <a:buChar char="•"/>
            </a:pPr>
            <a:endParaRPr lang="fr-FR" sz="3000" dirty="0"/>
          </a:p>
          <a:p>
            <a:pPr marL="914400" lvl="1" indent="-4572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2800" dirty="0"/>
              <a:t>Sa variation </a:t>
            </a:r>
            <a:r>
              <a:rPr lang="el-GR" sz="2800" dirty="0"/>
              <a:t>ΔX</a:t>
            </a:r>
            <a:r>
              <a:rPr lang="fr-FR" sz="2800" dirty="0"/>
              <a:t> ne dépend que de l’état initial et de l’état final du système, elle est </a:t>
            </a:r>
            <a:r>
              <a:rPr lang="fr-FR" sz="2800" b="1" dirty="0"/>
              <a:t>indépendante du chemin suivi</a:t>
            </a:r>
            <a:r>
              <a:rPr lang="fr-FR" sz="2800" dirty="0"/>
              <a:t> pour passer de l’état initial à l’état final            ΔX = </a:t>
            </a:r>
            <a:r>
              <a:rPr lang="fr-FR" sz="2800" dirty="0" err="1"/>
              <a:t>X</a:t>
            </a:r>
            <a:r>
              <a:rPr lang="fr-FR" sz="2800" baseline="-25000" dirty="0" err="1"/>
              <a:t>final</a:t>
            </a:r>
            <a:r>
              <a:rPr lang="fr-FR" sz="2800" dirty="0"/>
              <a:t> – </a:t>
            </a:r>
            <a:r>
              <a:rPr lang="fr-FR" sz="2800" dirty="0" err="1"/>
              <a:t>X</a:t>
            </a:r>
            <a:r>
              <a:rPr lang="fr-FR" sz="2800" baseline="-25000" dirty="0" err="1"/>
              <a:t>initial</a:t>
            </a:r>
            <a:endParaRPr lang="fr-FR" sz="2800" baseline="-25000" dirty="0"/>
          </a:p>
          <a:p>
            <a:pPr marL="285750" indent="-285750">
              <a:buClr>
                <a:schemeClr val="bg1">
                  <a:lumMod val="65000"/>
                </a:schemeClr>
              </a:buClr>
              <a:buFont typeface="Arial" charset="0"/>
              <a:buChar char="•"/>
            </a:pPr>
            <a:endParaRPr lang="fr-FR" sz="2800" dirty="0"/>
          </a:p>
          <a:p>
            <a:pPr marL="914400" lvl="1" indent="-4572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2800" dirty="0"/>
              <a:t>Il existe 4 fonctions d’état: </a:t>
            </a:r>
          </a:p>
          <a:p>
            <a:pPr marL="1657350" lvl="3" indent="-285750">
              <a:buClr>
                <a:schemeClr val="bg1">
                  <a:lumMod val="65000"/>
                </a:schemeClr>
              </a:buClr>
              <a:buFont typeface="Arial" charset="0"/>
              <a:buChar char="•"/>
            </a:pPr>
            <a:r>
              <a:rPr lang="fr-FR" sz="2800" dirty="0"/>
              <a:t>L’énergie interne U </a:t>
            </a:r>
          </a:p>
          <a:p>
            <a:pPr marL="1657350" lvl="3" indent="-285750">
              <a:buClr>
                <a:schemeClr val="bg1">
                  <a:lumMod val="65000"/>
                </a:schemeClr>
              </a:buClr>
              <a:buFont typeface="Arial" charset="0"/>
              <a:buChar char="•"/>
            </a:pPr>
            <a:r>
              <a:rPr lang="fr-FR" sz="2800" dirty="0"/>
              <a:t>L’enthalpie H </a:t>
            </a:r>
          </a:p>
          <a:p>
            <a:pPr marL="1657350" lvl="3" indent="-285750">
              <a:buClr>
                <a:schemeClr val="bg1">
                  <a:lumMod val="65000"/>
                </a:schemeClr>
              </a:buClr>
              <a:buFont typeface="Arial" charset="0"/>
              <a:buChar char="•"/>
            </a:pPr>
            <a:r>
              <a:rPr lang="fr-FR" sz="2800" dirty="0"/>
              <a:t>L’entropie S </a:t>
            </a:r>
          </a:p>
          <a:p>
            <a:pPr marL="1657350" lvl="3" indent="-285750">
              <a:buClr>
                <a:schemeClr val="bg1">
                  <a:lumMod val="65000"/>
                </a:schemeClr>
              </a:buClr>
              <a:buFont typeface="Arial" charset="0"/>
              <a:buChar char="•"/>
            </a:pPr>
            <a:r>
              <a:rPr lang="fr-FR" sz="2800" dirty="0"/>
              <a:t>L’enthalpie libre </a:t>
            </a:r>
            <a:r>
              <a:rPr lang="fr-FR" sz="3000" dirty="0"/>
              <a:t>G </a:t>
            </a:r>
          </a:p>
          <a:p>
            <a:pPr marL="285750" indent="-285750">
              <a:buClr>
                <a:schemeClr val="bg1">
                  <a:lumMod val="65000"/>
                </a:schemeClr>
              </a:buClr>
              <a:buFont typeface="Arial" charset="0"/>
              <a:buChar char="•"/>
            </a:pPr>
            <a:endParaRPr lang="fr-FR" dirty="0"/>
          </a:p>
          <a:p>
            <a:pPr marL="285750" indent="-285750">
              <a:buClr>
                <a:schemeClr val="bg1">
                  <a:lumMod val="65000"/>
                </a:schemeClr>
              </a:buClr>
              <a:buFont typeface="Arial" charset="0"/>
              <a:buChar char="•"/>
            </a:pPr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9166860" y="5234940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391560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762000" y="601578"/>
            <a:ext cx="11261558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Clr>
                <a:schemeClr val="bg1">
                  <a:lumMod val="65000"/>
                </a:schemeClr>
              </a:buClr>
              <a:buFont typeface="+mj-lt"/>
              <a:buAutoNum type="arabicPeriod" startAt="3"/>
            </a:pPr>
            <a:r>
              <a:rPr lang="fr-FR" sz="3000" b="1" dirty="0"/>
              <a:t>Transformations</a:t>
            </a:r>
            <a:r>
              <a:rPr lang="fr-FR" sz="3000" dirty="0"/>
              <a:t> </a:t>
            </a:r>
          </a:p>
          <a:p>
            <a:endParaRPr lang="fr-FR" sz="3000" dirty="0"/>
          </a:p>
          <a:p>
            <a:r>
              <a:rPr lang="fr-FR" sz="2800" dirty="0"/>
              <a:t>Le passage du système d’un état initial à un état final se fait par des transformations. On retrouve: </a:t>
            </a:r>
          </a:p>
          <a:p>
            <a:endParaRPr lang="fr-FR" sz="2800" dirty="0"/>
          </a:p>
          <a:p>
            <a:pPr marL="285750" indent="-28575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2800" dirty="0"/>
              <a:t> </a:t>
            </a:r>
            <a:r>
              <a:rPr lang="fr-FR" sz="2800" u="sng" dirty="0"/>
              <a:t>Transformation adiabatique</a:t>
            </a:r>
            <a:r>
              <a:rPr lang="fr-FR" sz="2800" dirty="0"/>
              <a:t>: </a:t>
            </a:r>
            <a:r>
              <a:rPr lang="fr-FR" sz="2800" b="1" dirty="0">
                <a:solidFill>
                  <a:srgbClr val="7030A0"/>
                </a:solidFill>
              </a:rPr>
              <a:t>sans échange de chaleur</a:t>
            </a:r>
            <a:r>
              <a:rPr lang="fr-FR" sz="2800" b="1" dirty="0"/>
              <a:t> </a:t>
            </a:r>
            <a:r>
              <a:rPr lang="fr-FR" sz="2800" dirty="0"/>
              <a:t>avec l’extérieur </a:t>
            </a:r>
          </a:p>
          <a:p>
            <a:pPr marL="285750" indent="-285750">
              <a:buClr>
                <a:schemeClr val="bg1">
                  <a:lumMod val="65000"/>
                </a:schemeClr>
              </a:buClr>
              <a:buFont typeface="Wingdings" charset="2"/>
              <a:buChar char="Ø"/>
            </a:pPr>
            <a:endParaRPr lang="fr-FR" sz="2800" dirty="0"/>
          </a:p>
          <a:p>
            <a:pPr marL="285750" indent="-28575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2800" dirty="0"/>
              <a:t> </a:t>
            </a:r>
            <a:r>
              <a:rPr lang="fr-FR" sz="2800" u="sng" dirty="0"/>
              <a:t>Transformation isotherme</a:t>
            </a:r>
            <a:r>
              <a:rPr lang="fr-FR" sz="2800" dirty="0"/>
              <a:t>: à </a:t>
            </a:r>
            <a:r>
              <a:rPr lang="fr-FR" sz="2800" b="1" dirty="0">
                <a:solidFill>
                  <a:srgbClr val="7030A0"/>
                </a:solidFill>
              </a:rPr>
              <a:t>température</a:t>
            </a:r>
            <a:r>
              <a:rPr lang="fr-FR" sz="2800" dirty="0">
                <a:solidFill>
                  <a:srgbClr val="7030A0"/>
                </a:solidFill>
              </a:rPr>
              <a:t> </a:t>
            </a:r>
            <a:r>
              <a:rPr lang="fr-FR" sz="2800" b="1" dirty="0">
                <a:solidFill>
                  <a:srgbClr val="7030A0"/>
                </a:solidFill>
              </a:rPr>
              <a:t>constante</a:t>
            </a:r>
            <a:r>
              <a:rPr lang="fr-FR" sz="2800" dirty="0">
                <a:solidFill>
                  <a:srgbClr val="7030A0"/>
                </a:solidFill>
              </a:rPr>
              <a:t> </a:t>
            </a:r>
          </a:p>
          <a:p>
            <a:pPr marL="285750" indent="-285750">
              <a:buClr>
                <a:schemeClr val="bg1">
                  <a:lumMod val="65000"/>
                </a:schemeClr>
              </a:buClr>
              <a:buFont typeface="Wingdings" charset="2"/>
              <a:buChar char="Ø"/>
            </a:pPr>
            <a:endParaRPr lang="fr-FR" sz="2800" dirty="0"/>
          </a:p>
          <a:p>
            <a:pPr marL="285750" indent="-28575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2800" dirty="0"/>
              <a:t> </a:t>
            </a:r>
            <a:r>
              <a:rPr lang="fr-FR" sz="2800" u="sng" dirty="0"/>
              <a:t>Transformation isobare</a:t>
            </a:r>
            <a:r>
              <a:rPr lang="fr-FR" sz="2800" dirty="0"/>
              <a:t>: à </a:t>
            </a:r>
            <a:r>
              <a:rPr lang="fr-FR" sz="2800" b="1" dirty="0">
                <a:solidFill>
                  <a:srgbClr val="7030A0"/>
                </a:solidFill>
              </a:rPr>
              <a:t>pression constante </a:t>
            </a:r>
            <a:r>
              <a:rPr lang="fr-FR" sz="2400" dirty="0"/>
              <a:t>(</a:t>
            </a:r>
            <a:r>
              <a:rPr lang="fr-FR" sz="2400" dirty="0" err="1"/>
              <a:t>mnemo</a:t>
            </a:r>
            <a:r>
              <a:rPr lang="fr-FR" sz="2400" dirty="0"/>
              <a:t>: la pression est en bar)</a:t>
            </a:r>
          </a:p>
          <a:p>
            <a:pPr marL="285750" indent="-285750">
              <a:buClr>
                <a:schemeClr val="bg1">
                  <a:lumMod val="65000"/>
                </a:schemeClr>
              </a:buClr>
              <a:buFont typeface="Wingdings" charset="2"/>
              <a:buChar char="Ø"/>
            </a:pPr>
            <a:endParaRPr lang="fr-FR" sz="2800" dirty="0"/>
          </a:p>
          <a:p>
            <a:pPr marL="285750" indent="-28575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2800" dirty="0"/>
              <a:t> </a:t>
            </a:r>
            <a:r>
              <a:rPr lang="fr-FR" sz="2800" u="sng" dirty="0"/>
              <a:t>Transformation isochore</a:t>
            </a:r>
            <a:r>
              <a:rPr lang="fr-FR" sz="2800" dirty="0"/>
              <a:t>: à </a:t>
            </a:r>
            <a:r>
              <a:rPr lang="fr-FR" sz="2800" b="1" dirty="0">
                <a:solidFill>
                  <a:srgbClr val="7030A0"/>
                </a:solidFill>
              </a:rPr>
              <a:t>volume constant </a:t>
            </a:r>
          </a:p>
        </p:txBody>
      </p:sp>
    </p:spTree>
    <p:extLst>
      <p:ext uri="{BB962C8B-B14F-4D97-AF65-F5344CB8AC3E}">
        <p14:creationId xmlns:p14="http://schemas.microsoft.com/office/powerpoint/2010/main" val="70483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60238" y="716341"/>
            <a:ext cx="11139391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Clr>
                <a:schemeClr val="bg1">
                  <a:lumMod val="50000"/>
                </a:schemeClr>
              </a:buClr>
              <a:buFont typeface="+mj-lt"/>
              <a:buAutoNum type="arabicPeriod" startAt="4"/>
            </a:pPr>
            <a:r>
              <a:rPr lang="fr-FR" sz="3000" b="1" dirty="0"/>
              <a:t>État standard</a:t>
            </a:r>
          </a:p>
          <a:p>
            <a:endParaRPr lang="fr-FR" sz="3000" dirty="0"/>
          </a:p>
          <a:p>
            <a:r>
              <a:rPr lang="fr-FR" sz="2800" b="1" dirty="0">
                <a:solidFill>
                  <a:srgbClr val="7030A0"/>
                </a:solidFill>
              </a:rPr>
              <a:t>État standard</a:t>
            </a:r>
            <a:r>
              <a:rPr lang="fr-FR" sz="2800" dirty="0"/>
              <a:t>: état physique d’un corps à la pression standard P</a:t>
            </a:r>
            <a:r>
              <a:rPr lang="fr-FR" sz="2800" baseline="30000" dirty="0"/>
              <a:t>0</a:t>
            </a:r>
            <a:r>
              <a:rPr lang="fr-FR" sz="2800" dirty="0"/>
              <a:t> et à la température </a:t>
            </a:r>
            <a:r>
              <a:rPr lang="fr-FR" sz="2800" dirty="0" err="1"/>
              <a:t>T</a:t>
            </a:r>
            <a:r>
              <a:rPr lang="fr-FR" sz="2800" dirty="0"/>
              <a:t> considérée en °C ou en K </a:t>
            </a:r>
          </a:p>
          <a:p>
            <a:endParaRPr lang="fr-FR" sz="2800" dirty="0"/>
          </a:p>
          <a:p>
            <a:r>
              <a:rPr lang="fr-FR" sz="2800" b="1" dirty="0">
                <a:solidFill>
                  <a:srgbClr val="7030A0"/>
                </a:solidFill>
              </a:rPr>
              <a:t>Pression standard</a:t>
            </a:r>
            <a:r>
              <a:rPr lang="fr-FR" sz="2800" dirty="0"/>
              <a:t>: P</a:t>
            </a:r>
            <a:r>
              <a:rPr lang="fr-FR" sz="2800" baseline="30000" dirty="0"/>
              <a:t>0</a:t>
            </a:r>
            <a:r>
              <a:rPr lang="fr-FR" sz="2800" dirty="0"/>
              <a:t> = 1 bar = 10</a:t>
            </a:r>
            <a:r>
              <a:rPr lang="fr-FR" sz="2800" baseline="30000" dirty="0"/>
              <a:t>5</a:t>
            </a:r>
            <a:r>
              <a:rPr lang="fr-FR" sz="2800" dirty="0"/>
              <a:t> Pa = 0,9872 </a:t>
            </a:r>
            <a:r>
              <a:rPr lang="fr-FR" sz="2800" dirty="0" err="1"/>
              <a:t>atm</a:t>
            </a:r>
            <a:r>
              <a:rPr lang="fr-FR" sz="2800" dirty="0"/>
              <a:t> = 750 </a:t>
            </a:r>
            <a:r>
              <a:rPr lang="fr-FR" sz="2800" dirty="0" err="1"/>
              <a:t>mmHg</a:t>
            </a:r>
            <a:r>
              <a:rPr lang="fr-FR" sz="2800" dirty="0"/>
              <a:t> </a:t>
            </a:r>
            <a:r>
              <a:rPr lang="fr-FR" sz="2800" b="1" dirty="0">
                <a:solidFill>
                  <a:srgbClr val="FF0000"/>
                </a:solidFill>
              </a:rPr>
              <a:t>≠ 1 </a:t>
            </a:r>
            <a:r>
              <a:rPr lang="fr-FR" sz="2800" b="1" dirty="0" err="1">
                <a:solidFill>
                  <a:srgbClr val="FF0000"/>
                </a:solidFill>
              </a:rPr>
              <a:t>atm</a:t>
            </a:r>
            <a:endParaRPr lang="fr-FR" sz="2800" b="1" dirty="0">
              <a:solidFill>
                <a:srgbClr val="FF0000"/>
              </a:solidFill>
            </a:endParaRPr>
          </a:p>
          <a:p>
            <a:endParaRPr lang="fr-FR" sz="2800" dirty="0"/>
          </a:p>
          <a:p>
            <a:r>
              <a:rPr lang="fr-FR" sz="2800" b="1" dirty="0">
                <a:solidFill>
                  <a:srgbClr val="7030A0"/>
                </a:solidFill>
              </a:rPr>
              <a:t>État standard de référence</a:t>
            </a:r>
            <a:r>
              <a:rPr lang="fr-FR" sz="2800" dirty="0"/>
              <a:t>: état physique le plus stable d’un corps, à </a:t>
            </a:r>
            <a:r>
              <a:rPr lang="fr-FR" sz="2800" dirty="0" err="1"/>
              <a:t>T</a:t>
            </a:r>
            <a:r>
              <a:rPr lang="fr-FR" sz="2800" dirty="0"/>
              <a:t> donnée et sous P</a:t>
            </a:r>
            <a:r>
              <a:rPr lang="fr-FR" sz="2800" baseline="30000" dirty="0"/>
              <a:t>0</a:t>
            </a:r>
          </a:p>
          <a:p>
            <a:endParaRPr lang="fr-FR" sz="2800" dirty="0"/>
          </a:p>
          <a:p>
            <a:r>
              <a:rPr lang="fr-FR" sz="2800" u="sng" dirty="0"/>
              <a:t>Pour un constituant, il est possible de définir plusieurs états standards mais il n’existe qu’un seul état standard de référence </a:t>
            </a:r>
          </a:p>
        </p:txBody>
      </p:sp>
    </p:spTree>
    <p:extLst>
      <p:ext uri="{BB962C8B-B14F-4D97-AF65-F5344CB8AC3E}">
        <p14:creationId xmlns:p14="http://schemas.microsoft.com/office/powerpoint/2010/main" val="6800306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711450" y="804313"/>
            <a:ext cx="10751127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000" u="sng" dirty="0">
                <a:solidFill>
                  <a:schemeClr val="accent4"/>
                </a:solidFill>
              </a:rPr>
              <a:t>Exemple:</a:t>
            </a:r>
          </a:p>
          <a:p>
            <a:endParaRPr lang="fr-FR" sz="3000" dirty="0">
              <a:solidFill>
                <a:schemeClr val="accent4"/>
              </a:solidFill>
            </a:endParaRPr>
          </a:p>
          <a:p>
            <a:r>
              <a:rPr lang="fr-FR" sz="3000" dirty="0">
                <a:solidFill>
                  <a:schemeClr val="accent4"/>
                </a:solidFill>
              </a:rPr>
              <a:t>Les états standards de l’eau à 298K sont l’eau vapeur, liquide ou solide. Mais parmi ces états, il n’y a qu’un seul état standard de référence selon la </a:t>
            </a:r>
            <a:r>
              <a:rPr lang="fr-FR" sz="3000" dirty="0" err="1">
                <a:solidFill>
                  <a:schemeClr val="accent4"/>
                </a:solidFill>
              </a:rPr>
              <a:t>T</a:t>
            </a:r>
            <a:r>
              <a:rPr lang="fr-FR" sz="3000" dirty="0">
                <a:solidFill>
                  <a:schemeClr val="accent4"/>
                </a:solidFill>
              </a:rPr>
              <a:t>: </a:t>
            </a:r>
          </a:p>
          <a:p>
            <a:endParaRPr lang="fr-FR" sz="3000" dirty="0">
              <a:solidFill>
                <a:schemeClr val="accent4"/>
              </a:solidFill>
            </a:endParaRPr>
          </a:p>
          <a:p>
            <a:pPr marL="285750" indent="-28575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3000" dirty="0">
                <a:solidFill>
                  <a:schemeClr val="accent4"/>
                </a:solidFill>
              </a:rPr>
              <a:t>À 398 K (125°C), l’état standard de référence de l’eau est H</a:t>
            </a:r>
            <a:r>
              <a:rPr lang="fr-FR" sz="3000" baseline="-25000" dirty="0">
                <a:solidFill>
                  <a:schemeClr val="accent4"/>
                </a:solidFill>
              </a:rPr>
              <a:t>2</a:t>
            </a:r>
            <a:r>
              <a:rPr lang="fr-FR" sz="3000" dirty="0">
                <a:solidFill>
                  <a:schemeClr val="accent4"/>
                </a:solidFill>
              </a:rPr>
              <a:t>O(g)</a:t>
            </a:r>
          </a:p>
          <a:p>
            <a:pPr marL="285750" indent="-28575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endParaRPr lang="fr-FR" sz="3000" dirty="0">
              <a:solidFill>
                <a:schemeClr val="accent4"/>
              </a:solidFill>
            </a:endParaRPr>
          </a:p>
          <a:p>
            <a:pPr marL="285750" indent="-28575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3000" dirty="0">
                <a:solidFill>
                  <a:schemeClr val="accent4"/>
                </a:solidFill>
              </a:rPr>
              <a:t>À 298 K (25°C), l’état standard de référence de l’eau est H</a:t>
            </a:r>
            <a:r>
              <a:rPr lang="fr-FR" sz="3000" baseline="-25000" dirty="0">
                <a:solidFill>
                  <a:schemeClr val="accent4"/>
                </a:solidFill>
              </a:rPr>
              <a:t>2</a:t>
            </a:r>
            <a:r>
              <a:rPr lang="fr-FR" sz="3000" dirty="0">
                <a:solidFill>
                  <a:schemeClr val="accent4"/>
                </a:solidFill>
              </a:rPr>
              <a:t>O(l)</a:t>
            </a:r>
          </a:p>
          <a:p>
            <a:pPr marL="285750" indent="-28575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endParaRPr lang="fr-FR" sz="3000" dirty="0">
              <a:solidFill>
                <a:schemeClr val="accent4"/>
              </a:solidFill>
            </a:endParaRPr>
          </a:p>
          <a:p>
            <a:pPr marL="285750" indent="-28575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3000" dirty="0">
                <a:solidFill>
                  <a:schemeClr val="accent4"/>
                </a:solidFill>
              </a:rPr>
              <a:t>À 268 K (-5°C), l’état standard de référence de l’eau est H</a:t>
            </a:r>
            <a:r>
              <a:rPr lang="fr-FR" sz="3000" baseline="-25000" dirty="0">
                <a:solidFill>
                  <a:schemeClr val="accent4"/>
                </a:solidFill>
              </a:rPr>
              <a:t>2</a:t>
            </a:r>
            <a:r>
              <a:rPr lang="fr-FR" sz="3000" dirty="0">
                <a:solidFill>
                  <a:schemeClr val="accent4"/>
                </a:solidFill>
              </a:rPr>
              <a:t>O(s)</a:t>
            </a:r>
          </a:p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085659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794084" y="481263"/>
            <a:ext cx="11189368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900" u="sng" dirty="0"/>
              <a:t>Règles: les états standards de référence</a:t>
            </a:r>
          </a:p>
          <a:p>
            <a:endParaRPr lang="fr-FR" sz="2800" dirty="0"/>
          </a:p>
          <a:p>
            <a:pPr marL="457200" indent="-457200">
              <a:buFont typeface="Wingdings" charset="2"/>
              <a:buChar char="Ø"/>
            </a:pPr>
            <a:r>
              <a:rPr lang="fr-FR" sz="2800" b="1" dirty="0">
                <a:solidFill>
                  <a:srgbClr val="7030A0"/>
                </a:solidFill>
              </a:rPr>
              <a:t>Gaz rare</a:t>
            </a:r>
            <a:r>
              <a:rPr lang="fr-FR" sz="2800" dirty="0"/>
              <a:t>: </a:t>
            </a:r>
            <a:r>
              <a:rPr lang="fr-FR" sz="2800" b="1" dirty="0"/>
              <a:t>gaz parfait </a:t>
            </a:r>
            <a:r>
              <a:rPr lang="fr-FR" sz="2800" b="1" u="sng" dirty="0"/>
              <a:t>monoatomique</a:t>
            </a:r>
            <a:r>
              <a:rPr lang="fr-FR" sz="2800" b="1" dirty="0"/>
              <a:t> </a:t>
            </a:r>
          </a:p>
          <a:p>
            <a:endParaRPr lang="fr-FR" sz="2800" dirty="0"/>
          </a:p>
          <a:p>
            <a:pPr marL="457200" indent="-457200">
              <a:buFont typeface="Wingdings" charset="2"/>
              <a:buChar char="Ø"/>
            </a:pPr>
            <a:r>
              <a:rPr lang="fr-FR" sz="2800" b="1" dirty="0">
                <a:solidFill>
                  <a:srgbClr val="7030A0"/>
                </a:solidFill>
              </a:rPr>
              <a:t>Les éléments autres que les gaz rares</a:t>
            </a:r>
            <a:r>
              <a:rPr lang="fr-FR" sz="2800" dirty="0"/>
              <a:t>:  </a:t>
            </a:r>
            <a:r>
              <a:rPr lang="fr-FR" sz="2800" b="1" dirty="0"/>
              <a:t>gaz parfait </a:t>
            </a:r>
            <a:r>
              <a:rPr lang="fr-FR" sz="2800" b="1" u="sng" dirty="0"/>
              <a:t>diatomique</a:t>
            </a:r>
            <a:r>
              <a:rPr lang="fr-FR" sz="2800" b="1" dirty="0"/>
              <a:t> </a:t>
            </a:r>
            <a:r>
              <a:rPr lang="fr-FR" sz="2800" dirty="0"/>
              <a:t>sous </a:t>
            </a:r>
            <a:r>
              <a:rPr lang="fr-FR" sz="2800" u="sng" dirty="0"/>
              <a:t>1 bar</a:t>
            </a:r>
            <a:r>
              <a:rPr lang="fr-FR" sz="2800" dirty="0"/>
              <a:t>, quelque soit la température </a:t>
            </a:r>
          </a:p>
          <a:p>
            <a:pPr lvl="2"/>
            <a:r>
              <a:rPr lang="fr-FR" sz="2400" dirty="0">
                <a:solidFill>
                  <a:schemeClr val="accent4"/>
                </a:solidFill>
              </a:rPr>
              <a:t>Ex: H</a:t>
            </a:r>
            <a:r>
              <a:rPr lang="fr-FR" sz="2400" baseline="-25000" dirty="0">
                <a:solidFill>
                  <a:schemeClr val="accent4"/>
                </a:solidFill>
              </a:rPr>
              <a:t>2</a:t>
            </a:r>
            <a:r>
              <a:rPr lang="fr-FR" sz="2400" dirty="0">
                <a:solidFill>
                  <a:schemeClr val="accent4"/>
                </a:solidFill>
              </a:rPr>
              <a:t>(g), N</a:t>
            </a:r>
            <a:r>
              <a:rPr lang="fr-FR" sz="2400" baseline="-25000" dirty="0">
                <a:solidFill>
                  <a:schemeClr val="accent4"/>
                </a:solidFill>
              </a:rPr>
              <a:t>2</a:t>
            </a:r>
            <a:r>
              <a:rPr lang="fr-FR" sz="2400" dirty="0">
                <a:solidFill>
                  <a:schemeClr val="accent4"/>
                </a:solidFill>
              </a:rPr>
              <a:t>(g), O</a:t>
            </a:r>
            <a:r>
              <a:rPr lang="fr-FR" sz="2400" baseline="-25000" dirty="0">
                <a:solidFill>
                  <a:schemeClr val="accent4"/>
                </a:solidFill>
              </a:rPr>
              <a:t>2</a:t>
            </a:r>
            <a:r>
              <a:rPr lang="fr-FR" sz="2400" dirty="0">
                <a:solidFill>
                  <a:schemeClr val="accent4"/>
                </a:solidFill>
              </a:rPr>
              <a:t>(g), F</a:t>
            </a:r>
            <a:r>
              <a:rPr lang="fr-FR" sz="2400" baseline="-25000" dirty="0">
                <a:solidFill>
                  <a:schemeClr val="accent4"/>
                </a:solidFill>
              </a:rPr>
              <a:t>2</a:t>
            </a:r>
            <a:r>
              <a:rPr lang="fr-FR" sz="2400" dirty="0">
                <a:solidFill>
                  <a:schemeClr val="accent4"/>
                </a:solidFill>
              </a:rPr>
              <a:t>(g), Cl</a:t>
            </a:r>
            <a:r>
              <a:rPr lang="fr-FR" sz="2400" baseline="-25000" dirty="0">
                <a:solidFill>
                  <a:schemeClr val="accent4"/>
                </a:solidFill>
              </a:rPr>
              <a:t>2</a:t>
            </a:r>
            <a:r>
              <a:rPr lang="fr-FR" sz="2400" dirty="0">
                <a:solidFill>
                  <a:schemeClr val="accent4"/>
                </a:solidFill>
              </a:rPr>
              <a:t>(g)</a:t>
            </a:r>
          </a:p>
          <a:p>
            <a:endParaRPr lang="fr-FR" sz="2800" dirty="0"/>
          </a:p>
          <a:p>
            <a:pPr marL="457200" indent="-457200">
              <a:buFont typeface="Wingdings" charset="2"/>
              <a:buChar char="Ø"/>
            </a:pPr>
            <a:r>
              <a:rPr lang="fr-FR" sz="2800" b="1" dirty="0">
                <a:solidFill>
                  <a:srgbClr val="7030A0"/>
                </a:solidFill>
              </a:rPr>
              <a:t>Le carbone</a:t>
            </a:r>
            <a:r>
              <a:rPr lang="fr-FR" sz="2800" dirty="0"/>
              <a:t>: </a:t>
            </a:r>
            <a:r>
              <a:rPr lang="fr-FR" sz="2800" b="1" dirty="0"/>
              <a:t>carbone graphite C(s) </a:t>
            </a:r>
            <a:r>
              <a:rPr lang="fr-FR" sz="2800" dirty="0"/>
              <a:t>à toute température sous 1 bar </a:t>
            </a:r>
          </a:p>
          <a:p>
            <a:endParaRPr lang="fr-FR" sz="2800" dirty="0"/>
          </a:p>
          <a:p>
            <a:pPr marL="457200" indent="-457200">
              <a:buFont typeface="Wingdings" charset="2"/>
              <a:buChar char="Ø"/>
            </a:pPr>
            <a:r>
              <a:rPr lang="fr-FR" sz="2800" b="1" dirty="0">
                <a:solidFill>
                  <a:srgbClr val="7030A0"/>
                </a:solidFill>
              </a:rPr>
              <a:t>Le brome</a:t>
            </a:r>
            <a:r>
              <a:rPr lang="fr-FR" sz="2800" dirty="0"/>
              <a:t>: </a:t>
            </a:r>
            <a:r>
              <a:rPr lang="fr-FR" sz="2800" b="1" dirty="0" err="1"/>
              <a:t>dibrome</a:t>
            </a:r>
            <a:r>
              <a:rPr lang="fr-FR" sz="2800" b="1" dirty="0"/>
              <a:t> liquide Br</a:t>
            </a:r>
            <a:r>
              <a:rPr lang="fr-FR" sz="2800" b="1" baseline="-25000" dirty="0"/>
              <a:t>2</a:t>
            </a:r>
            <a:r>
              <a:rPr lang="fr-FR" sz="2800" b="1" dirty="0"/>
              <a:t>(l) </a:t>
            </a:r>
            <a:r>
              <a:rPr lang="fr-FR" sz="2800" dirty="0"/>
              <a:t>à toute température sous 1 bar</a:t>
            </a:r>
            <a:endParaRPr lang="fr-FR" sz="2800" b="1" dirty="0"/>
          </a:p>
          <a:p>
            <a:endParaRPr lang="fr-FR" sz="2800" dirty="0"/>
          </a:p>
          <a:p>
            <a:pPr marL="514350" indent="-514350">
              <a:buFont typeface="Wingdings" charset="2"/>
              <a:buChar char="Ø"/>
            </a:pPr>
            <a:r>
              <a:rPr lang="fr-FR" sz="2800" b="1" dirty="0">
                <a:solidFill>
                  <a:srgbClr val="7030A0"/>
                </a:solidFill>
              </a:rPr>
              <a:t>L’iode</a:t>
            </a:r>
            <a:r>
              <a:rPr lang="fr-FR" sz="2800" dirty="0"/>
              <a:t>: </a:t>
            </a:r>
            <a:r>
              <a:rPr lang="fr-FR" sz="2800" b="1" dirty="0"/>
              <a:t>cristal d’iode I</a:t>
            </a:r>
            <a:r>
              <a:rPr lang="fr-FR" sz="2800" b="1" baseline="-25000" dirty="0"/>
              <a:t>2</a:t>
            </a:r>
            <a:r>
              <a:rPr lang="fr-FR" sz="2800" b="1" dirty="0"/>
              <a:t>(s) </a:t>
            </a:r>
            <a:r>
              <a:rPr lang="fr-FR" sz="2800" dirty="0"/>
              <a:t>à toute températ</a:t>
            </a:r>
            <a:r>
              <a:rPr lang="fr-FR" sz="3000" dirty="0"/>
              <a:t>ure sous 1 bar</a:t>
            </a:r>
          </a:p>
        </p:txBody>
      </p:sp>
    </p:spTree>
    <p:extLst>
      <p:ext uri="{BB962C8B-B14F-4D97-AF65-F5344CB8AC3E}">
        <p14:creationId xmlns:p14="http://schemas.microsoft.com/office/powerpoint/2010/main" val="3667282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789960" y="610136"/>
            <a:ext cx="10740189" cy="621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Clr>
                <a:schemeClr val="bg1">
                  <a:lumMod val="50000"/>
                </a:schemeClr>
              </a:buClr>
              <a:buFont typeface="+mj-lt"/>
              <a:buAutoNum type="arabicPeriod" startAt="5"/>
            </a:pPr>
            <a:r>
              <a:rPr lang="fr-FR" sz="3000" b="1" dirty="0"/>
              <a:t>Nature des réactions chimiques:</a:t>
            </a:r>
          </a:p>
          <a:p>
            <a:endParaRPr lang="fr-FR" sz="2800" dirty="0"/>
          </a:p>
          <a:p>
            <a:pPr marL="285750" indent="-285750">
              <a:buFont typeface="Wingdings" charset="2"/>
              <a:buChar char="Ø"/>
            </a:pPr>
            <a:r>
              <a:rPr lang="fr-FR" sz="2800" dirty="0"/>
              <a:t> </a:t>
            </a:r>
            <a:r>
              <a:rPr lang="fr-FR" sz="2800" b="1" dirty="0">
                <a:solidFill>
                  <a:srgbClr val="7030A0"/>
                </a:solidFill>
              </a:rPr>
              <a:t>Réaction de synthèse</a:t>
            </a:r>
            <a:r>
              <a:rPr lang="fr-FR" sz="2800" dirty="0"/>
              <a:t>: formation d’une espèce à partir de réactifs quelconques ou de corps purs simples  </a:t>
            </a:r>
            <a:r>
              <a:rPr lang="fr-FR" sz="2400" dirty="0">
                <a:solidFill>
                  <a:schemeClr val="accent4"/>
                </a:solidFill>
              </a:rPr>
              <a:t>Ex: C(s) + O</a:t>
            </a:r>
            <a:r>
              <a:rPr lang="fr-FR" sz="2400" baseline="-25000" dirty="0">
                <a:solidFill>
                  <a:schemeClr val="accent4"/>
                </a:solidFill>
              </a:rPr>
              <a:t>2</a:t>
            </a:r>
            <a:r>
              <a:rPr lang="fr-FR" sz="2400" dirty="0">
                <a:solidFill>
                  <a:schemeClr val="accent4"/>
                </a:solidFill>
              </a:rPr>
              <a:t>(g) =CO</a:t>
            </a:r>
            <a:r>
              <a:rPr lang="fr-FR" sz="2400" baseline="-25000" dirty="0">
                <a:solidFill>
                  <a:schemeClr val="accent4"/>
                </a:solidFill>
              </a:rPr>
              <a:t>2</a:t>
            </a:r>
            <a:r>
              <a:rPr lang="fr-FR" sz="2400" dirty="0">
                <a:solidFill>
                  <a:schemeClr val="accent4"/>
                </a:solidFill>
              </a:rPr>
              <a:t>(g)</a:t>
            </a:r>
          </a:p>
          <a:p>
            <a:pPr marL="285750" indent="-285750">
              <a:buFont typeface="Wingdings" charset="2"/>
              <a:buChar char="Ø"/>
            </a:pPr>
            <a:endParaRPr lang="fr-FR" sz="2800" dirty="0"/>
          </a:p>
          <a:p>
            <a:pPr marL="285750" indent="-285750">
              <a:buFont typeface="Wingdings" charset="2"/>
              <a:buChar char="Ø"/>
            </a:pPr>
            <a:r>
              <a:rPr lang="fr-FR" sz="2800" dirty="0"/>
              <a:t> </a:t>
            </a:r>
            <a:r>
              <a:rPr lang="fr-FR" sz="2800" b="1" dirty="0">
                <a:solidFill>
                  <a:srgbClr val="7030A0"/>
                </a:solidFill>
              </a:rPr>
              <a:t>Réaction de combustion </a:t>
            </a:r>
            <a:r>
              <a:rPr lang="fr-FR" sz="2800" dirty="0"/>
              <a:t>: un hydrocarbure se décompose en eau (l) et en dioxyde de carbone gazeux    </a:t>
            </a:r>
            <a:r>
              <a:rPr lang="fr-FR" sz="2400" dirty="0">
                <a:solidFill>
                  <a:schemeClr val="accent4"/>
                </a:solidFill>
              </a:rPr>
              <a:t>Ex: C</a:t>
            </a:r>
            <a:r>
              <a:rPr lang="fr-FR" sz="2400" baseline="-25000" dirty="0">
                <a:solidFill>
                  <a:schemeClr val="accent4"/>
                </a:solidFill>
              </a:rPr>
              <a:t>4</a:t>
            </a:r>
            <a:r>
              <a:rPr lang="fr-FR" sz="2400" dirty="0">
                <a:solidFill>
                  <a:schemeClr val="accent4"/>
                </a:solidFill>
              </a:rPr>
              <a:t>H</a:t>
            </a:r>
            <a:r>
              <a:rPr lang="fr-FR" sz="2400" baseline="-25000" dirty="0">
                <a:solidFill>
                  <a:schemeClr val="accent4"/>
                </a:solidFill>
              </a:rPr>
              <a:t>8</a:t>
            </a:r>
            <a:r>
              <a:rPr lang="fr-FR" sz="2400" dirty="0">
                <a:solidFill>
                  <a:schemeClr val="accent4"/>
                </a:solidFill>
              </a:rPr>
              <a:t>(g) + 6 O</a:t>
            </a:r>
            <a:r>
              <a:rPr lang="fr-FR" sz="2400" baseline="-25000" dirty="0">
                <a:solidFill>
                  <a:schemeClr val="accent4"/>
                </a:solidFill>
              </a:rPr>
              <a:t>2</a:t>
            </a:r>
            <a:r>
              <a:rPr lang="fr-FR" sz="2400" dirty="0">
                <a:solidFill>
                  <a:schemeClr val="accent4"/>
                </a:solidFill>
              </a:rPr>
              <a:t>(g)  = 4 CO</a:t>
            </a:r>
            <a:r>
              <a:rPr lang="fr-FR" sz="2400" baseline="-25000" dirty="0">
                <a:solidFill>
                  <a:schemeClr val="accent4"/>
                </a:solidFill>
              </a:rPr>
              <a:t>2</a:t>
            </a:r>
            <a:r>
              <a:rPr lang="fr-FR" sz="2400" dirty="0">
                <a:solidFill>
                  <a:schemeClr val="accent4"/>
                </a:solidFill>
              </a:rPr>
              <a:t>(g) + 4 H</a:t>
            </a:r>
            <a:r>
              <a:rPr lang="fr-FR" sz="2400" baseline="-25000" dirty="0">
                <a:solidFill>
                  <a:schemeClr val="accent4"/>
                </a:solidFill>
              </a:rPr>
              <a:t>2</a:t>
            </a:r>
            <a:r>
              <a:rPr lang="fr-FR" sz="2400" dirty="0">
                <a:solidFill>
                  <a:schemeClr val="accent4"/>
                </a:solidFill>
              </a:rPr>
              <a:t>O(l)</a:t>
            </a:r>
          </a:p>
          <a:p>
            <a:endParaRPr lang="fr-FR" sz="2800" dirty="0"/>
          </a:p>
          <a:p>
            <a:pPr marL="285750" indent="-285750">
              <a:buFont typeface="Wingdings" charset="2"/>
              <a:buChar char="Ø"/>
            </a:pPr>
            <a:r>
              <a:rPr lang="fr-FR" sz="2800" dirty="0"/>
              <a:t> </a:t>
            </a:r>
            <a:r>
              <a:rPr lang="fr-FR" sz="2800" b="1" dirty="0">
                <a:solidFill>
                  <a:srgbClr val="7030A0"/>
                </a:solidFill>
              </a:rPr>
              <a:t>Réaction de dissociation</a:t>
            </a:r>
            <a:r>
              <a:rPr lang="fr-FR" sz="2800" dirty="0"/>
              <a:t>: rupture d’une ou plusieurs liaisons             </a:t>
            </a:r>
          </a:p>
          <a:p>
            <a:pPr lvl="1"/>
            <a:r>
              <a:rPr lang="fr-FR" sz="2400" dirty="0">
                <a:solidFill>
                  <a:schemeClr val="accent4"/>
                </a:solidFill>
              </a:rPr>
              <a:t>Ex: Cl</a:t>
            </a:r>
            <a:r>
              <a:rPr lang="fr-FR" sz="2400" baseline="-25000" dirty="0">
                <a:solidFill>
                  <a:schemeClr val="accent4"/>
                </a:solidFill>
              </a:rPr>
              <a:t>2</a:t>
            </a:r>
            <a:r>
              <a:rPr lang="fr-FR" sz="2400" dirty="0">
                <a:solidFill>
                  <a:schemeClr val="accent4"/>
                </a:solidFill>
              </a:rPr>
              <a:t>(g) = 2 Cl</a:t>
            </a:r>
            <a:r>
              <a:rPr lang="fr-FR" sz="2400" baseline="30000" dirty="0">
                <a:solidFill>
                  <a:schemeClr val="accent4"/>
                </a:solidFill>
              </a:rPr>
              <a:t>-</a:t>
            </a:r>
            <a:r>
              <a:rPr lang="fr-FR" sz="2400" dirty="0">
                <a:solidFill>
                  <a:schemeClr val="accent4"/>
                </a:solidFill>
              </a:rPr>
              <a:t>(g)</a:t>
            </a:r>
          </a:p>
          <a:p>
            <a:pPr marL="285750" indent="-285750">
              <a:buFont typeface="Wingdings" charset="2"/>
              <a:buChar char="Ø"/>
            </a:pPr>
            <a:endParaRPr lang="fr-FR" sz="2800" dirty="0"/>
          </a:p>
          <a:p>
            <a:pPr marL="285750" indent="-285750">
              <a:buFont typeface="Wingdings" charset="2"/>
              <a:buChar char="Ø"/>
            </a:pPr>
            <a:r>
              <a:rPr lang="fr-FR" sz="2800" dirty="0"/>
              <a:t> </a:t>
            </a:r>
            <a:r>
              <a:rPr lang="fr-FR" sz="2800" b="1" dirty="0">
                <a:solidFill>
                  <a:srgbClr val="7030A0"/>
                </a:solidFill>
              </a:rPr>
              <a:t>Réaction de mise en solution</a:t>
            </a:r>
            <a:r>
              <a:rPr lang="fr-FR" sz="2800" dirty="0"/>
              <a:t>: le solvant se réarrange autour du soluté pour minimiser l’énergie totale du système </a:t>
            </a:r>
          </a:p>
          <a:p>
            <a:pPr marL="285750" indent="-285750">
              <a:buFont typeface="Wingdings" charset="2"/>
              <a:buChar char="Ø"/>
            </a:pPr>
            <a:endParaRPr lang="fr-FR" dirty="0"/>
          </a:p>
          <a:p>
            <a:pPr marL="285750" indent="-285750">
              <a:buFont typeface="Wingdings" charset="2"/>
              <a:buChar char="Ø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33619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919219" y="1470388"/>
            <a:ext cx="1083425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000" dirty="0"/>
              <a:t>Parmi les propositions suivantes, lesquelles sont justes ? </a:t>
            </a:r>
          </a:p>
          <a:p>
            <a:endParaRPr lang="fr-FR" sz="3000" dirty="0"/>
          </a:p>
          <a:p>
            <a:pPr marL="800100" lvl="1" indent="-342900">
              <a:buFont typeface="+mj-lt"/>
              <a:buAutoNum type="alphaUcPeriod"/>
            </a:pPr>
            <a:r>
              <a:rPr lang="fr-FR" sz="3000" dirty="0"/>
              <a:t> Une transformation isotherme se fait sans échange de chaleur avec l’extérieur </a:t>
            </a:r>
          </a:p>
          <a:p>
            <a:pPr marL="800100" lvl="1" indent="-342900">
              <a:buFont typeface="+mj-lt"/>
              <a:buAutoNum type="alphaUcPeriod"/>
            </a:pPr>
            <a:r>
              <a:rPr lang="fr-FR" sz="3000" dirty="0"/>
              <a:t> La pression standard vaut 1 </a:t>
            </a:r>
            <a:r>
              <a:rPr lang="fr-FR" sz="3000" dirty="0" err="1"/>
              <a:t>atm</a:t>
            </a:r>
            <a:endParaRPr lang="fr-FR" sz="3000" dirty="0"/>
          </a:p>
          <a:p>
            <a:pPr marL="800100" lvl="1" indent="-342900">
              <a:buFont typeface="+mj-lt"/>
              <a:buAutoNum type="alphaUcPeriod"/>
            </a:pPr>
            <a:r>
              <a:rPr lang="fr-FR" sz="3000" dirty="0"/>
              <a:t> L’état standard de référence du brome est le </a:t>
            </a:r>
            <a:r>
              <a:rPr lang="fr-FR" sz="3000" dirty="0" err="1"/>
              <a:t>dibrome</a:t>
            </a:r>
            <a:r>
              <a:rPr lang="fr-FR" sz="3000" dirty="0"/>
              <a:t> solide</a:t>
            </a:r>
          </a:p>
          <a:p>
            <a:pPr marL="800100" lvl="1" indent="-342900">
              <a:buFont typeface="+mj-lt"/>
              <a:buAutoNum type="alphaUcPeriod"/>
            </a:pPr>
            <a:r>
              <a:rPr lang="fr-FR" sz="3000" dirty="0"/>
              <a:t> Les fonctions d’état sont des grandeurs intensives</a:t>
            </a:r>
          </a:p>
          <a:p>
            <a:pPr marL="800100" lvl="1" indent="-342900">
              <a:buFont typeface="+mj-lt"/>
              <a:buAutoNum type="alphaUcPeriod"/>
            </a:pPr>
            <a:r>
              <a:rPr lang="fr-FR" sz="3000" dirty="0"/>
              <a:t>A, B, C, D fausses</a:t>
            </a:r>
          </a:p>
        </p:txBody>
      </p:sp>
    </p:spTree>
    <p:extLst>
      <p:ext uri="{BB962C8B-B14F-4D97-AF65-F5344CB8AC3E}">
        <p14:creationId xmlns:p14="http://schemas.microsoft.com/office/powerpoint/2010/main" val="14912146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46650" y="694534"/>
            <a:ext cx="1098786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000" dirty="0"/>
              <a:t>Parmi les propositions suivantes, lesquelles sont justes ? </a:t>
            </a:r>
          </a:p>
          <a:p>
            <a:endParaRPr lang="fr-FR" sz="3000" dirty="0"/>
          </a:p>
          <a:p>
            <a:pPr marL="800100" lvl="1" indent="-342900">
              <a:buFont typeface="+mj-lt"/>
              <a:buAutoNum type="alphaUcPeriod"/>
            </a:pPr>
            <a:r>
              <a:rPr lang="fr-FR" sz="3000" dirty="0">
                <a:solidFill>
                  <a:srgbClr val="FF0000"/>
                </a:solidFill>
              </a:rPr>
              <a:t> Une transformation isotherme se fait sans échange de chaleur avec l’extérieur </a:t>
            </a:r>
          </a:p>
          <a:p>
            <a:pPr marL="800100" lvl="1" indent="-342900">
              <a:buFont typeface="+mj-lt"/>
              <a:buAutoNum type="alphaUcPeriod"/>
            </a:pPr>
            <a:r>
              <a:rPr lang="fr-FR" sz="3000" dirty="0">
                <a:solidFill>
                  <a:srgbClr val="FF0000"/>
                </a:solidFill>
              </a:rPr>
              <a:t> La pression standard vaut 1 </a:t>
            </a:r>
            <a:r>
              <a:rPr lang="fr-FR" sz="3000" dirty="0" err="1">
                <a:solidFill>
                  <a:srgbClr val="FF0000"/>
                </a:solidFill>
              </a:rPr>
              <a:t>atm</a:t>
            </a:r>
            <a:endParaRPr lang="fr-FR" sz="3000" dirty="0">
              <a:solidFill>
                <a:srgbClr val="FF0000"/>
              </a:solidFill>
            </a:endParaRPr>
          </a:p>
          <a:p>
            <a:pPr marL="800100" lvl="1" indent="-342900">
              <a:buFont typeface="+mj-lt"/>
              <a:buAutoNum type="alphaUcPeriod"/>
            </a:pPr>
            <a:r>
              <a:rPr lang="fr-FR" sz="3000" dirty="0">
                <a:solidFill>
                  <a:srgbClr val="FF0000"/>
                </a:solidFill>
              </a:rPr>
              <a:t> L’état standard de référence du brome est le </a:t>
            </a:r>
            <a:r>
              <a:rPr lang="fr-FR" sz="3000" dirty="0" err="1">
                <a:solidFill>
                  <a:srgbClr val="FF0000"/>
                </a:solidFill>
              </a:rPr>
              <a:t>dibrome</a:t>
            </a:r>
            <a:r>
              <a:rPr lang="fr-FR" sz="3000" dirty="0">
                <a:solidFill>
                  <a:srgbClr val="FF0000"/>
                </a:solidFill>
              </a:rPr>
              <a:t> </a:t>
            </a:r>
            <a:r>
              <a:rPr lang="fr-FR" sz="3000" strike="sngStrike" dirty="0">
                <a:solidFill>
                  <a:srgbClr val="FF0000"/>
                </a:solidFill>
              </a:rPr>
              <a:t>solide </a:t>
            </a:r>
            <a:r>
              <a:rPr lang="fr-FR" sz="3000" dirty="0">
                <a:solidFill>
                  <a:srgbClr val="FF0000"/>
                </a:solidFill>
              </a:rPr>
              <a:t>liquide</a:t>
            </a:r>
          </a:p>
          <a:p>
            <a:pPr marL="800100" lvl="1" indent="-342900">
              <a:buFont typeface="+mj-lt"/>
              <a:buAutoNum type="alphaUcPeriod"/>
            </a:pPr>
            <a:r>
              <a:rPr lang="fr-FR" sz="3000" dirty="0">
                <a:solidFill>
                  <a:srgbClr val="FF0000"/>
                </a:solidFill>
              </a:rPr>
              <a:t> Les fonctions d’état sont des grandeurs </a:t>
            </a:r>
            <a:r>
              <a:rPr lang="fr-FR" sz="3000" strike="sngStrike" dirty="0">
                <a:solidFill>
                  <a:srgbClr val="FF0000"/>
                </a:solidFill>
              </a:rPr>
              <a:t>intensives </a:t>
            </a:r>
            <a:r>
              <a:rPr lang="fr-FR" sz="3000" dirty="0">
                <a:solidFill>
                  <a:srgbClr val="FF0000"/>
                </a:solidFill>
              </a:rPr>
              <a:t>extensives</a:t>
            </a:r>
          </a:p>
          <a:p>
            <a:pPr marL="800100" lvl="1" indent="-342900">
              <a:buFont typeface="+mj-lt"/>
              <a:buAutoNum type="alphaUcPeriod"/>
            </a:pPr>
            <a:r>
              <a:rPr lang="fr-FR" sz="3000" dirty="0">
                <a:solidFill>
                  <a:srgbClr val="92D050"/>
                </a:solidFill>
              </a:rPr>
              <a:t> Vrai </a:t>
            </a:r>
            <a:r>
              <a:rPr lang="fr-FR" sz="3000" dirty="0">
                <a:solidFill>
                  <a:srgbClr val="92D050"/>
                </a:solidFill>
                <a:sym typeface="Wingdings" panose="05000000000000000000" pitchFamily="2" charset="2"/>
              </a:rPr>
              <a:t></a:t>
            </a:r>
            <a:endParaRPr lang="fr-FR" sz="3000" dirty="0">
              <a:solidFill>
                <a:srgbClr val="92D050"/>
              </a:solidFill>
            </a:endParaRPr>
          </a:p>
          <a:p>
            <a:endParaRPr lang="fr-FR" sz="3000" dirty="0">
              <a:solidFill>
                <a:srgbClr val="FF000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972672" y="4545897"/>
            <a:ext cx="8135815" cy="1384995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fr-FR" sz="2800" dirty="0"/>
              <a:t>Isotherme: échange mais ça reste constant </a:t>
            </a:r>
          </a:p>
          <a:p>
            <a:r>
              <a:rPr lang="fr-FR" sz="2800" dirty="0"/>
              <a:t>Adiabatique: pas d’échange </a:t>
            </a:r>
          </a:p>
          <a:p>
            <a:r>
              <a:rPr lang="fr-FR" sz="2800" dirty="0"/>
              <a:t>P° = 1 bar = 10</a:t>
            </a:r>
            <a:r>
              <a:rPr lang="fr-FR" sz="2800" baseline="30000" dirty="0"/>
              <a:t>5</a:t>
            </a:r>
            <a:r>
              <a:rPr lang="fr-FR" sz="2800" dirty="0"/>
              <a:t> Pa = 0,9872 </a:t>
            </a:r>
            <a:r>
              <a:rPr lang="fr-FR" sz="2800" dirty="0" err="1"/>
              <a:t>atm</a:t>
            </a:r>
            <a:r>
              <a:rPr lang="fr-FR" sz="2800" dirty="0"/>
              <a:t> = 750 </a:t>
            </a:r>
            <a:r>
              <a:rPr lang="fr-FR" sz="2800" dirty="0" err="1"/>
              <a:t>mmHg</a:t>
            </a:r>
            <a:r>
              <a:rPr lang="fr-FR" sz="2800" dirty="0"/>
              <a:t> </a:t>
            </a:r>
            <a:r>
              <a:rPr lang="fr-FR" sz="2800" b="1" dirty="0">
                <a:solidFill>
                  <a:srgbClr val="FF0000"/>
                </a:solidFill>
              </a:rPr>
              <a:t>≠ 1 </a:t>
            </a:r>
            <a:r>
              <a:rPr lang="fr-FR" sz="2800" b="1" dirty="0" err="1">
                <a:solidFill>
                  <a:srgbClr val="FF0000"/>
                </a:solidFill>
              </a:rPr>
              <a:t>atm</a:t>
            </a:r>
            <a:endParaRPr lang="fr-F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1658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689987" y="2757948"/>
            <a:ext cx="25219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/>
              <a:t>PAUSE </a:t>
            </a:r>
            <a:r>
              <a:rPr lang="fr-FR" sz="3200" dirty="0">
                <a:sym typeface="Wingdings"/>
              </a:rPr>
              <a:t>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20264851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86154" y="733530"/>
            <a:ext cx="1103046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>
                <a:solidFill>
                  <a:srgbClr val="C00000"/>
                </a:solidFill>
              </a:rPr>
              <a:t>III/ Premier principe de la thermodynamique </a:t>
            </a:r>
          </a:p>
          <a:p>
            <a:endParaRPr lang="fr-FR" sz="4000" dirty="0">
              <a:solidFill>
                <a:srgbClr val="C00000"/>
              </a:solidFill>
            </a:endParaRPr>
          </a:p>
          <a:p>
            <a:endParaRPr lang="fr-FR" sz="4000" dirty="0">
              <a:solidFill>
                <a:srgbClr val="C00000"/>
              </a:solidFill>
            </a:endParaRPr>
          </a:p>
          <a:p>
            <a:endParaRPr lang="fr-FR" sz="4000" dirty="0">
              <a:solidFill>
                <a:srgbClr val="C00000"/>
              </a:solidFill>
            </a:endParaRPr>
          </a:p>
          <a:p>
            <a:endParaRPr lang="fr-FR" sz="4000" dirty="0">
              <a:solidFill>
                <a:srgbClr val="C00000"/>
              </a:solidFill>
            </a:endParaRPr>
          </a:p>
          <a:p>
            <a:endParaRPr lang="fr-FR" sz="4000" dirty="0">
              <a:solidFill>
                <a:srgbClr val="C00000"/>
              </a:solidFill>
            </a:endParaRPr>
          </a:p>
          <a:p>
            <a:endParaRPr lang="fr-FR" sz="3000" dirty="0"/>
          </a:p>
          <a:p>
            <a:pPr algn="ctr"/>
            <a:r>
              <a:rPr lang="fr-FR" sz="3000" dirty="0"/>
              <a:t>La quantité d’énergie dans l’Univers est donc constante 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948618" y="2580188"/>
            <a:ext cx="10305535" cy="101566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3000" dirty="0"/>
              <a:t>L’énergie se conserve, elle ne peut être ni créée ni détruite: c’est la </a:t>
            </a:r>
            <a:r>
              <a:rPr lang="fr-FR" sz="3000" b="1" dirty="0"/>
              <a:t>conservation de l’énergie </a:t>
            </a:r>
          </a:p>
        </p:txBody>
      </p:sp>
    </p:spTree>
    <p:extLst>
      <p:ext uri="{BB962C8B-B14F-4D97-AF65-F5344CB8AC3E}">
        <p14:creationId xmlns:p14="http://schemas.microsoft.com/office/powerpoint/2010/main" val="2880117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762000" y="522513"/>
            <a:ext cx="1095102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bg1">
                  <a:lumMod val="50000"/>
                </a:schemeClr>
              </a:buClr>
              <a:buFont typeface="+mj-lt"/>
              <a:buAutoNum type="arabicPeriod"/>
            </a:pPr>
            <a:r>
              <a:rPr lang="fr-FR" sz="3000" b="1" dirty="0"/>
              <a:t> Energie interne U</a:t>
            </a:r>
          </a:p>
          <a:p>
            <a:pPr marL="342900" indent="-342900">
              <a:buClr>
                <a:schemeClr val="bg1">
                  <a:lumMod val="65000"/>
                </a:schemeClr>
              </a:buClr>
              <a:buFont typeface="+mj-lt"/>
              <a:buAutoNum type="arabicPeriod"/>
            </a:pPr>
            <a:endParaRPr lang="fr-FR" sz="3000" dirty="0"/>
          </a:p>
          <a:p>
            <a:pPr marL="457200" indent="-4572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2800" dirty="0"/>
              <a:t>Elle correspond à la somme des quantités de chaleur Q et du travail W échangés entre le système et le milieu extérieur, exprimée en </a:t>
            </a:r>
            <a:r>
              <a:rPr lang="fr-FR" sz="2800" b="1" dirty="0"/>
              <a:t>J</a:t>
            </a:r>
          </a:p>
          <a:p>
            <a:pPr marL="457200" indent="-4572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endParaRPr lang="fr-FR" sz="2800" dirty="0"/>
          </a:p>
          <a:p>
            <a:pPr marL="457200" indent="-4572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2800" dirty="0"/>
              <a:t>Grandeur </a:t>
            </a:r>
            <a:r>
              <a:rPr lang="fr-FR" sz="2800" b="1" dirty="0"/>
              <a:t>extensive</a:t>
            </a:r>
            <a:r>
              <a:rPr lang="fr-FR" sz="2800" dirty="0"/>
              <a:t> indépendante du chemin suivi (à l’inverse de Q et W) </a:t>
            </a:r>
          </a:p>
          <a:p>
            <a:pPr algn="ctr">
              <a:lnSpc>
                <a:spcPct val="150000"/>
              </a:lnSpc>
            </a:pPr>
            <a:r>
              <a:rPr lang="fr-FR" sz="2800" b="1" dirty="0">
                <a:solidFill>
                  <a:schemeClr val="accent3"/>
                </a:solidFill>
              </a:rPr>
              <a:t>∆U = </a:t>
            </a:r>
            <a:r>
              <a:rPr lang="fr-FR" sz="2800" b="1" dirty="0" err="1">
                <a:solidFill>
                  <a:schemeClr val="accent3"/>
                </a:solidFill>
              </a:rPr>
              <a:t>U</a:t>
            </a:r>
            <a:r>
              <a:rPr lang="fr-FR" sz="2800" b="1" baseline="-25000" dirty="0" err="1">
                <a:solidFill>
                  <a:schemeClr val="accent3"/>
                </a:solidFill>
              </a:rPr>
              <a:t>final</a:t>
            </a:r>
            <a:r>
              <a:rPr lang="fr-FR" sz="2800" b="1" dirty="0">
                <a:solidFill>
                  <a:schemeClr val="accent3"/>
                </a:solidFill>
              </a:rPr>
              <a:t> - </a:t>
            </a:r>
            <a:r>
              <a:rPr lang="fr-FR" sz="2800" b="1" dirty="0" err="1">
                <a:solidFill>
                  <a:schemeClr val="accent3"/>
                </a:solidFill>
              </a:rPr>
              <a:t>U</a:t>
            </a:r>
            <a:r>
              <a:rPr lang="fr-FR" sz="2800" b="1" baseline="-25000" dirty="0" err="1">
                <a:solidFill>
                  <a:schemeClr val="accent3"/>
                </a:solidFill>
              </a:rPr>
              <a:t>initial</a:t>
            </a:r>
            <a:r>
              <a:rPr lang="fr-FR" sz="2800" b="1" dirty="0">
                <a:solidFill>
                  <a:schemeClr val="accent3"/>
                </a:solidFill>
              </a:rPr>
              <a:t> = W + Q</a:t>
            </a:r>
          </a:p>
          <a:p>
            <a:pPr algn="ctr">
              <a:lnSpc>
                <a:spcPct val="150000"/>
              </a:lnSpc>
            </a:pPr>
            <a:r>
              <a:rPr lang="mr-IN" sz="2800" b="1" dirty="0" err="1">
                <a:solidFill>
                  <a:schemeClr val="accent3"/>
                </a:solidFill>
              </a:rPr>
              <a:t>W</a:t>
            </a:r>
            <a:r>
              <a:rPr lang="mr-IN" sz="2800" b="1" dirty="0">
                <a:solidFill>
                  <a:schemeClr val="accent3"/>
                </a:solidFill>
              </a:rPr>
              <a:t> = -P.∆V</a:t>
            </a:r>
            <a:endParaRPr lang="fr-FR" sz="2800" b="1" dirty="0">
              <a:solidFill>
                <a:schemeClr val="accent3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fr-FR" sz="2800" b="1" dirty="0">
                <a:solidFill>
                  <a:schemeClr val="accent3"/>
                </a:solidFill>
              </a:rPr>
              <a:t>∆U = </a:t>
            </a:r>
            <a:r>
              <a:rPr lang="mr-IN" sz="2800" b="1" dirty="0">
                <a:solidFill>
                  <a:schemeClr val="accent3"/>
                </a:solidFill>
              </a:rPr>
              <a:t>-P.∆V</a:t>
            </a:r>
            <a:r>
              <a:rPr lang="fr-FR" sz="2800" b="1" dirty="0">
                <a:solidFill>
                  <a:schemeClr val="accent3"/>
                </a:solidFill>
              </a:rPr>
              <a:t> + Q</a:t>
            </a:r>
          </a:p>
          <a:p>
            <a:pPr algn="ctr">
              <a:lnSpc>
                <a:spcPct val="150000"/>
              </a:lnSpc>
            </a:pPr>
            <a:endParaRPr lang="fr-FR" sz="2800" dirty="0"/>
          </a:p>
          <a:p>
            <a:pPr marL="457200" indent="-4572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2800" dirty="0"/>
              <a:t>Si le volume est constant,  </a:t>
            </a:r>
            <a:r>
              <a:rPr lang="fr-FR" sz="2800" b="1" dirty="0">
                <a:solidFill>
                  <a:schemeClr val="accent2"/>
                </a:solidFill>
              </a:rPr>
              <a:t>∆U = </a:t>
            </a:r>
            <a:r>
              <a:rPr lang="fr-FR" sz="2800" b="1" dirty="0" err="1">
                <a:solidFill>
                  <a:schemeClr val="accent2"/>
                </a:solidFill>
              </a:rPr>
              <a:t>Qv</a:t>
            </a:r>
            <a:endParaRPr lang="fr-FR" sz="2800" b="1" dirty="0">
              <a:solidFill>
                <a:schemeClr val="accent2"/>
              </a:solidFill>
            </a:endParaRPr>
          </a:p>
          <a:p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854763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908324" y="5041557"/>
            <a:ext cx="1482811" cy="59312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5090984" y="2520778"/>
            <a:ext cx="2199502" cy="4201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594360" y="731520"/>
            <a:ext cx="1115568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bg1">
                  <a:lumMod val="50000"/>
                </a:schemeClr>
              </a:buClr>
              <a:buFont typeface="+mj-lt"/>
              <a:buAutoNum type="arabicPeriod" startAt="2"/>
            </a:pPr>
            <a:r>
              <a:rPr lang="fr-FR" sz="3000" b="1" dirty="0"/>
              <a:t> Enthalpie H</a:t>
            </a:r>
          </a:p>
          <a:p>
            <a:pPr marL="342900" indent="-342900">
              <a:buClr>
                <a:schemeClr val="bg1">
                  <a:lumMod val="65000"/>
                </a:schemeClr>
              </a:buClr>
              <a:buFont typeface="+mj-lt"/>
              <a:buAutoNum type="arabicPeriod" startAt="2"/>
            </a:pPr>
            <a:endParaRPr lang="fr-FR" sz="3000" b="1" dirty="0"/>
          </a:p>
          <a:p>
            <a:pPr>
              <a:buClr>
                <a:schemeClr val="bg1">
                  <a:lumMod val="65000"/>
                </a:schemeClr>
              </a:buClr>
            </a:pPr>
            <a:r>
              <a:rPr lang="fr-FR" sz="2800" dirty="0"/>
              <a:t>Grandeur </a:t>
            </a:r>
            <a:r>
              <a:rPr lang="fr-FR" sz="2800" b="1" dirty="0"/>
              <a:t>extensive</a:t>
            </a:r>
            <a:r>
              <a:rPr lang="fr-FR" sz="2800" dirty="0"/>
              <a:t> plus adaptée pour les transformations </a:t>
            </a:r>
            <a:r>
              <a:rPr lang="fr-FR" sz="2800" b="1" dirty="0"/>
              <a:t>isobares</a:t>
            </a:r>
          </a:p>
          <a:p>
            <a:pPr>
              <a:buClr>
                <a:schemeClr val="bg1">
                  <a:lumMod val="65000"/>
                </a:schemeClr>
              </a:buClr>
            </a:pPr>
            <a:endParaRPr lang="fr-FR" sz="2800" b="1" dirty="0"/>
          </a:p>
          <a:p>
            <a:pPr algn="ctr">
              <a:buClr>
                <a:schemeClr val="bg1">
                  <a:lumMod val="65000"/>
                </a:schemeClr>
              </a:buClr>
            </a:pPr>
            <a:r>
              <a:rPr lang="fr-FR" sz="2800" dirty="0"/>
              <a:t>H = U + PV</a:t>
            </a:r>
          </a:p>
          <a:p>
            <a:pPr algn="ctr">
              <a:buClr>
                <a:schemeClr val="bg1">
                  <a:lumMod val="65000"/>
                </a:schemeClr>
              </a:buClr>
            </a:pPr>
            <a:endParaRPr lang="fr-FR" sz="3000" dirty="0"/>
          </a:p>
          <a:p>
            <a:pPr>
              <a:buClr>
                <a:schemeClr val="bg1">
                  <a:lumMod val="65000"/>
                </a:schemeClr>
              </a:buClr>
            </a:pPr>
            <a:r>
              <a:rPr lang="fr-FR" sz="2800" dirty="0"/>
              <a:t>Pour une transformation isobare, </a:t>
            </a:r>
          </a:p>
          <a:p>
            <a:pPr lvl="1" algn="just">
              <a:buClr>
                <a:schemeClr val="bg1">
                  <a:lumMod val="65000"/>
                </a:schemeClr>
              </a:buClr>
            </a:pPr>
            <a:r>
              <a:rPr lang="fr-FR" sz="2800" dirty="0"/>
              <a:t>∆ H = ∆(U+PV) </a:t>
            </a:r>
          </a:p>
          <a:p>
            <a:pPr lvl="1" algn="just">
              <a:buClr>
                <a:schemeClr val="bg1">
                  <a:lumMod val="65000"/>
                </a:schemeClr>
              </a:buClr>
            </a:pPr>
            <a:r>
              <a:rPr lang="fr-FR" sz="2800" dirty="0"/>
              <a:t>        = </a:t>
            </a:r>
            <a:r>
              <a:rPr lang="fr-FR" sz="2800" dirty="0" err="1"/>
              <a:t>U</a:t>
            </a:r>
            <a:r>
              <a:rPr lang="fr-FR" sz="2800" baseline="-25000" dirty="0" err="1"/>
              <a:t>final</a:t>
            </a:r>
            <a:r>
              <a:rPr lang="fr-FR" sz="2800" dirty="0"/>
              <a:t> – </a:t>
            </a:r>
            <a:r>
              <a:rPr lang="fr-FR" sz="2800" dirty="0" err="1"/>
              <a:t>U</a:t>
            </a:r>
            <a:r>
              <a:rPr lang="fr-FR" sz="2800" baseline="-25000" dirty="0" err="1"/>
              <a:t>initial</a:t>
            </a:r>
            <a:r>
              <a:rPr lang="fr-FR" sz="2800" dirty="0"/>
              <a:t> + </a:t>
            </a:r>
            <a:r>
              <a:rPr lang="fr-FR" sz="2800" dirty="0" err="1"/>
              <a:t>P.V</a:t>
            </a:r>
            <a:r>
              <a:rPr lang="fr-FR" sz="2800" baseline="-25000" dirty="0" err="1"/>
              <a:t>final</a:t>
            </a:r>
            <a:r>
              <a:rPr lang="fr-FR" sz="2800" dirty="0"/>
              <a:t> – </a:t>
            </a:r>
            <a:r>
              <a:rPr lang="fr-FR" sz="2800" dirty="0" err="1"/>
              <a:t>P.V</a:t>
            </a:r>
            <a:r>
              <a:rPr lang="fr-FR" sz="2800" baseline="-25000" dirty="0" err="1"/>
              <a:t>initial</a:t>
            </a:r>
            <a:r>
              <a:rPr lang="fr-FR" sz="2800" dirty="0"/>
              <a:t> </a:t>
            </a:r>
          </a:p>
          <a:p>
            <a:pPr algn="just">
              <a:buClr>
                <a:schemeClr val="bg1">
                  <a:lumMod val="65000"/>
                </a:schemeClr>
              </a:buClr>
            </a:pPr>
            <a:r>
              <a:rPr lang="fr-FR" sz="2800" dirty="0"/>
              <a:t>             = ∆U + P. ∆V</a:t>
            </a:r>
          </a:p>
          <a:p>
            <a:pPr marL="0" lvl="1" algn="just">
              <a:buClr>
                <a:schemeClr val="bg1">
                  <a:lumMod val="65000"/>
                </a:schemeClr>
              </a:buClr>
            </a:pPr>
            <a:r>
              <a:rPr lang="fr-FR" sz="2800" dirty="0"/>
              <a:t>             = - </a:t>
            </a:r>
            <a:r>
              <a:rPr lang="mr-IN" sz="2800" dirty="0" err="1"/>
              <a:t>P</a:t>
            </a:r>
            <a:r>
              <a:rPr lang="mr-IN" sz="2800" dirty="0"/>
              <a:t>.</a:t>
            </a:r>
            <a:r>
              <a:rPr lang="fr-FR" sz="2800" dirty="0"/>
              <a:t> ∆</a:t>
            </a:r>
            <a:r>
              <a:rPr lang="mr-IN" sz="2800" dirty="0"/>
              <a:t>V</a:t>
            </a:r>
            <a:r>
              <a:rPr lang="fr-FR" sz="2800" dirty="0"/>
              <a:t> + Q + P. ∆V                                 ΔH=</a:t>
            </a:r>
            <a:r>
              <a:rPr lang="fr-FR" sz="2800" dirty="0" err="1"/>
              <a:t>Qp</a:t>
            </a:r>
            <a:endParaRPr lang="fr-FR" sz="2800" dirty="0"/>
          </a:p>
          <a:p>
            <a:pPr algn="just">
              <a:buClr>
                <a:schemeClr val="bg1">
                  <a:lumMod val="65000"/>
                </a:schemeClr>
              </a:buClr>
            </a:pPr>
            <a:r>
              <a:rPr lang="fr-FR" sz="2800" dirty="0"/>
              <a:t>             = Q</a:t>
            </a:r>
          </a:p>
          <a:p>
            <a:pPr>
              <a:buClr>
                <a:schemeClr val="bg1">
                  <a:lumMod val="65000"/>
                </a:schemeClr>
              </a:buClr>
            </a:pPr>
            <a:endParaRPr lang="fr-FR" sz="3000" dirty="0"/>
          </a:p>
          <a:p>
            <a:pPr algn="ctr">
              <a:buClr>
                <a:schemeClr val="bg1">
                  <a:lumMod val="65000"/>
                </a:schemeClr>
              </a:buClr>
            </a:pPr>
            <a:endParaRPr lang="fr-FR" dirty="0"/>
          </a:p>
          <a:p>
            <a:pPr algn="ctr">
              <a:buClr>
                <a:schemeClr val="bg1">
                  <a:lumMod val="65000"/>
                </a:schemeClr>
              </a:buClr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85259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127157" y="3558746"/>
            <a:ext cx="3805881" cy="69197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ZoneTexte 2"/>
          <p:cNvSpPr txBox="1"/>
          <p:nvPr/>
        </p:nvSpPr>
        <p:spPr>
          <a:xfrm>
            <a:off x="754380" y="891540"/>
            <a:ext cx="10515600" cy="36009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FR" sz="3000" u="sng" dirty="0"/>
              <a:t>Pour une réaction isotherme et en considérant les gaz comme parfaits, </a:t>
            </a:r>
          </a:p>
          <a:p>
            <a:endParaRPr lang="fr-FR" sz="3000" dirty="0"/>
          </a:p>
          <a:p>
            <a:pPr algn="ctr"/>
            <a:r>
              <a:rPr lang="mr-IN" sz="3000" dirty="0"/>
              <a:t>∆</a:t>
            </a:r>
            <a:r>
              <a:rPr lang="mr-IN" sz="3000" dirty="0" err="1"/>
              <a:t>H</a:t>
            </a:r>
            <a:r>
              <a:rPr lang="fr-FR" sz="3000" dirty="0"/>
              <a:t> </a:t>
            </a:r>
            <a:r>
              <a:rPr lang="mr-IN" sz="3000" dirty="0"/>
              <a:t>= ∆(U+PV)=∆</a:t>
            </a:r>
            <a:r>
              <a:rPr lang="mr-IN" sz="3000" dirty="0" err="1"/>
              <a:t>U</a:t>
            </a:r>
            <a:r>
              <a:rPr lang="mr-IN" sz="3000" dirty="0"/>
              <a:t> +∆(PV)</a:t>
            </a:r>
            <a:r>
              <a:rPr lang="fr-FR" sz="3000" dirty="0"/>
              <a:t> </a:t>
            </a:r>
          </a:p>
          <a:p>
            <a:pPr algn="ctr"/>
            <a:r>
              <a:rPr lang="fr-FR" sz="3000" dirty="0"/>
              <a:t>P.V=</a:t>
            </a:r>
            <a:r>
              <a:rPr lang="fr-FR" sz="3000" dirty="0" err="1"/>
              <a:t>n.R.T</a:t>
            </a:r>
            <a:endParaRPr lang="fr-FR" sz="3000" dirty="0"/>
          </a:p>
          <a:p>
            <a:pPr algn="ctr"/>
            <a:endParaRPr lang="fr-FR" sz="3000" dirty="0"/>
          </a:p>
          <a:p>
            <a:pPr algn="ctr"/>
            <a:r>
              <a:rPr lang="mr-IN" sz="3000" dirty="0"/>
              <a:t>∆</a:t>
            </a:r>
            <a:r>
              <a:rPr lang="mr-IN" sz="3000" dirty="0" err="1"/>
              <a:t>H</a:t>
            </a:r>
            <a:r>
              <a:rPr lang="fr-FR" sz="3000" dirty="0"/>
              <a:t> =</a:t>
            </a:r>
            <a:r>
              <a:rPr lang="mr-IN" sz="3000" dirty="0"/>
              <a:t> ∆</a:t>
            </a:r>
            <a:r>
              <a:rPr lang="fr-FR" sz="3000" dirty="0"/>
              <a:t>U + </a:t>
            </a:r>
            <a:r>
              <a:rPr lang="mr-IN" sz="3000" dirty="0"/>
              <a:t>∆</a:t>
            </a:r>
            <a:r>
              <a:rPr lang="fr-FR" sz="3000" dirty="0" err="1"/>
              <a:t>n</a:t>
            </a:r>
            <a:r>
              <a:rPr lang="fr-FR" sz="3000" baseline="-25000" dirty="0" err="1"/>
              <a:t>gaz</a:t>
            </a:r>
            <a:r>
              <a:rPr lang="fr-FR" sz="3000" dirty="0" err="1"/>
              <a:t>.R.T</a:t>
            </a:r>
            <a:endParaRPr lang="fr-FR" sz="3000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227211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708660" y="454364"/>
            <a:ext cx="1108710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chemeClr val="bg1">
                  <a:lumMod val="50000"/>
                </a:schemeClr>
              </a:buClr>
              <a:buFont typeface="+mj-lt"/>
              <a:buAutoNum type="arabicPeriod" startAt="3"/>
            </a:pPr>
            <a:r>
              <a:rPr lang="fr-FR" sz="3000" b="1" dirty="0"/>
              <a:t> Capacité calorifique</a:t>
            </a:r>
          </a:p>
          <a:p>
            <a:pPr marL="342900" indent="-342900">
              <a:buClr>
                <a:schemeClr val="bg1">
                  <a:lumMod val="65000"/>
                </a:schemeClr>
              </a:buClr>
              <a:buFont typeface="+mj-lt"/>
              <a:buAutoNum type="arabicPeriod" startAt="3"/>
            </a:pPr>
            <a:endParaRPr lang="fr-FR" sz="3000" b="1" dirty="0"/>
          </a:p>
          <a:p>
            <a:pPr>
              <a:buClr>
                <a:schemeClr val="bg1">
                  <a:lumMod val="65000"/>
                </a:schemeClr>
              </a:buClr>
            </a:pPr>
            <a:r>
              <a:rPr lang="fr-FR" sz="2800" b="1" dirty="0"/>
              <a:t>Capacité calorifique molaire ou massique</a:t>
            </a:r>
            <a:r>
              <a:rPr lang="fr-FR" sz="2800" dirty="0"/>
              <a:t>: quantité de chaleur à apporter à une </a:t>
            </a:r>
            <a:r>
              <a:rPr lang="fr-FR" sz="2800" b="1" dirty="0"/>
              <a:t>mole</a:t>
            </a:r>
            <a:r>
              <a:rPr lang="fr-FR" sz="2800" dirty="0"/>
              <a:t> (ou un </a:t>
            </a:r>
            <a:r>
              <a:rPr lang="fr-FR" sz="2800" b="1" dirty="0"/>
              <a:t>kg</a:t>
            </a:r>
            <a:r>
              <a:rPr lang="fr-FR" sz="2800" dirty="0"/>
              <a:t>) d’un corps pur, à pression constante ou volume constant, pour augmenter sa température de </a:t>
            </a:r>
            <a:r>
              <a:rPr lang="fr-FR" sz="2800" b="1" dirty="0"/>
              <a:t>1K </a:t>
            </a:r>
            <a:r>
              <a:rPr lang="fr-FR" sz="2800" dirty="0"/>
              <a:t>sans changement de phase. </a:t>
            </a:r>
          </a:p>
          <a:p>
            <a:pPr>
              <a:buClr>
                <a:schemeClr val="bg1">
                  <a:lumMod val="65000"/>
                </a:schemeClr>
              </a:buClr>
            </a:pPr>
            <a:endParaRPr lang="fr-FR" sz="2800" dirty="0"/>
          </a:p>
          <a:p>
            <a:pPr algn="ctr"/>
            <a:r>
              <a:rPr lang="fr-FR" sz="3000" b="1" dirty="0">
                <a:solidFill>
                  <a:schemeClr val="accent3"/>
                </a:solidFill>
              </a:rPr>
              <a:t>Q = </a:t>
            </a:r>
            <a:r>
              <a:rPr lang="fr-FR" sz="3000" b="1" dirty="0" err="1">
                <a:solidFill>
                  <a:schemeClr val="accent3"/>
                </a:solidFill>
              </a:rPr>
              <a:t>m.c</a:t>
            </a:r>
            <a:r>
              <a:rPr lang="fr-FR" sz="3000" b="1" baseline="-25000" dirty="0" err="1">
                <a:solidFill>
                  <a:schemeClr val="accent3"/>
                </a:solidFill>
              </a:rPr>
              <a:t>m</a:t>
            </a:r>
            <a:r>
              <a:rPr lang="fr-FR" sz="3000" b="1" dirty="0">
                <a:solidFill>
                  <a:schemeClr val="accent3"/>
                </a:solidFill>
              </a:rPr>
              <a:t>.</a:t>
            </a:r>
            <a:r>
              <a:rPr lang="mr-IN" sz="3000" b="1" dirty="0">
                <a:solidFill>
                  <a:schemeClr val="accent3"/>
                </a:solidFill>
              </a:rPr>
              <a:t>∆</a:t>
            </a:r>
            <a:r>
              <a:rPr lang="fr-FR" sz="3000" b="1" dirty="0" err="1">
                <a:solidFill>
                  <a:schemeClr val="accent3"/>
                </a:solidFill>
              </a:rPr>
              <a:t>T</a:t>
            </a:r>
            <a:r>
              <a:rPr lang="fr-FR" sz="3000" b="1" dirty="0">
                <a:solidFill>
                  <a:schemeClr val="accent3"/>
                </a:solidFill>
              </a:rPr>
              <a:t>  = </a:t>
            </a:r>
            <a:r>
              <a:rPr lang="fr-FR" sz="3000" b="1" dirty="0" err="1">
                <a:solidFill>
                  <a:schemeClr val="accent3"/>
                </a:solidFill>
              </a:rPr>
              <a:t>n.C</a:t>
            </a:r>
            <a:r>
              <a:rPr lang="fr-FR" sz="3000" b="1" baseline="-25000" dirty="0" err="1">
                <a:solidFill>
                  <a:schemeClr val="accent3"/>
                </a:solidFill>
              </a:rPr>
              <a:t>n</a:t>
            </a:r>
            <a:r>
              <a:rPr lang="fr-FR" sz="3000" b="1" dirty="0">
                <a:solidFill>
                  <a:schemeClr val="accent3"/>
                </a:solidFill>
              </a:rPr>
              <a:t>.</a:t>
            </a:r>
            <a:r>
              <a:rPr lang="mr-IN" sz="3000" b="1" dirty="0">
                <a:solidFill>
                  <a:schemeClr val="accent3"/>
                </a:solidFill>
              </a:rPr>
              <a:t>∆</a:t>
            </a:r>
            <a:r>
              <a:rPr lang="fr-FR" sz="3000" b="1" dirty="0" err="1">
                <a:solidFill>
                  <a:schemeClr val="accent3"/>
                </a:solidFill>
              </a:rPr>
              <a:t>T</a:t>
            </a:r>
            <a:r>
              <a:rPr lang="fr-FR" sz="3000" b="1" dirty="0">
                <a:solidFill>
                  <a:schemeClr val="accent3"/>
                </a:solidFill>
              </a:rPr>
              <a:t> </a:t>
            </a:r>
            <a:r>
              <a:rPr lang="it-IT" sz="3000" b="1" dirty="0">
                <a:solidFill>
                  <a:schemeClr val="accent3"/>
                </a:solidFill>
              </a:rPr>
              <a:t>  </a:t>
            </a:r>
          </a:p>
          <a:p>
            <a:pPr algn="ctr"/>
            <a:endParaRPr lang="it-IT" sz="3000" dirty="0"/>
          </a:p>
          <a:p>
            <a:pPr algn="r"/>
            <a:r>
              <a:rPr lang="it-IT" sz="2400" dirty="0"/>
              <a:t>C en</a:t>
            </a:r>
            <a:r>
              <a:rPr lang="mr-IN" sz="2400" dirty="0"/>
              <a:t> J.mol</a:t>
            </a:r>
            <a:r>
              <a:rPr lang="mr-IN" sz="2400" baseline="30000" dirty="0"/>
              <a:t>-1</a:t>
            </a:r>
            <a:r>
              <a:rPr lang="mr-IN" sz="2400" dirty="0"/>
              <a:t>.K</a:t>
            </a:r>
            <a:r>
              <a:rPr lang="mr-IN" sz="2400" baseline="30000" dirty="0"/>
              <a:t>-1</a:t>
            </a:r>
            <a:r>
              <a:rPr lang="fr-FR" sz="2400" dirty="0"/>
              <a:t>ou c en </a:t>
            </a:r>
            <a:r>
              <a:rPr lang="mr-IN" sz="2400" dirty="0"/>
              <a:t>J.kg</a:t>
            </a:r>
            <a:r>
              <a:rPr lang="mr-IN" sz="2400" baseline="30000" dirty="0"/>
              <a:t>-1</a:t>
            </a:r>
            <a:r>
              <a:rPr lang="mr-IN" sz="2400" dirty="0"/>
              <a:t>.K</a:t>
            </a:r>
            <a:r>
              <a:rPr lang="mr-IN" sz="2400" baseline="30000" dirty="0"/>
              <a:t>-1</a:t>
            </a:r>
            <a:endParaRPr lang="fr-FR" sz="2400" dirty="0"/>
          </a:p>
          <a:p>
            <a:pPr algn="r"/>
            <a:endParaRPr lang="fr-FR" dirty="0"/>
          </a:p>
        </p:txBody>
      </p:sp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6530279"/>
              </p:ext>
            </p:extLst>
          </p:nvPr>
        </p:nvGraphicFramePr>
        <p:xfrm>
          <a:off x="2386792" y="4391200"/>
          <a:ext cx="7730836" cy="188976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38654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654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8915">
                <a:tc>
                  <a:txBody>
                    <a:bodyPr/>
                    <a:lstStyle/>
                    <a:p>
                      <a:pPr algn="ctr"/>
                      <a:r>
                        <a:rPr lang="fr-FR" sz="2800" dirty="0"/>
                        <a:t>V constant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2800" dirty="0" err="1"/>
                        <a:t>P</a:t>
                      </a:r>
                      <a:r>
                        <a:rPr lang="it-IT" sz="2800" dirty="0"/>
                        <a:t> constante</a:t>
                      </a:r>
                      <a:endParaRPr lang="fr-FR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94186">
                <a:tc>
                  <a:txBody>
                    <a:bodyPr/>
                    <a:lstStyle/>
                    <a:p>
                      <a:r>
                        <a:rPr lang="fr-FR" sz="2800" dirty="0"/>
                        <a:t> ∆U = </a:t>
                      </a:r>
                      <a:r>
                        <a:rPr lang="fr-FR" sz="2800" dirty="0" err="1"/>
                        <a:t>Qv</a:t>
                      </a:r>
                      <a:r>
                        <a:rPr lang="fr-FR" sz="2800" dirty="0"/>
                        <a:t> </a:t>
                      </a:r>
                    </a:p>
                    <a:p>
                      <a:r>
                        <a:rPr lang="fr-FR" sz="2800" dirty="0"/>
                        <a:t>       = </a:t>
                      </a:r>
                      <a:r>
                        <a:rPr lang="mr-IN" sz="2800" dirty="0" err="1"/>
                        <a:t>m</a:t>
                      </a:r>
                      <a:r>
                        <a:rPr lang="mr-IN" sz="2800" dirty="0"/>
                        <a:t>.</a:t>
                      </a:r>
                      <a:r>
                        <a:rPr lang="fr-FR" sz="2800" dirty="0"/>
                        <a:t>c</a:t>
                      </a:r>
                      <a:r>
                        <a:rPr lang="fr-FR" sz="2800" baseline="-25000" dirty="0"/>
                        <a:t>v</a:t>
                      </a:r>
                      <a:r>
                        <a:rPr lang="mr-IN" sz="2800" dirty="0"/>
                        <a:t>.∆</a:t>
                      </a:r>
                      <a:r>
                        <a:rPr lang="mr-IN" sz="2800" dirty="0" err="1"/>
                        <a:t>T</a:t>
                      </a:r>
                      <a:r>
                        <a:rPr lang="fr-FR" sz="2800" dirty="0"/>
                        <a:t> </a:t>
                      </a:r>
                    </a:p>
                    <a:p>
                      <a:r>
                        <a:rPr lang="fr-FR" sz="2800" dirty="0"/>
                        <a:t>       = </a:t>
                      </a:r>
                      <a:r>
                        <a:rPr lang="it-IT" sz="2800" dirty="0" err="1"/>
                        <a:t>n.C</a:t>
                      </a:r>
                      <a:r>
                        <a:rPr lang="it-IT" sz="2800" baseline="-25000" dirty="0" err="1"/>
                        <a:t>V</a:t>
                      </a:r>
                      <a:r>
                        <a:rPr lang="it-IT" sz="2800" dirty="0"/>
                        <a:t>. ∆T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800" dirty="0"/>
                        <a:t>ΔH = </a:t>
                      </a:r>
                      <a:r>
                        <a:rPr lang="fr-FR" sz="2800" dirty="0" err="1"/>
                        <a:t>Qp</a:t>
                      </a:r>
                      <a:r>
                        <a:rPr lang="fr-FR" sz="2800" dirty="0"/>
                        <a:t> </a:t>
                      </a:r>
                    </a:p>
                    <a:p>
                      <a:pPr marL="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800" dirty="0"/>
                        <a:t>       = </a:t>
                      </a:r>
                      <a:r>
                        <a:rPr lang="pt-BR" sz="2800" dirty="0"/>
                        <a:t>m.</a:t>
                      </a:r>
                      <a:r>
                        <a:rPr lang="pt-BR" sz="2800" dirty="0" err="1"/>
                        <a:t>c</a:t>
                      </a:r>
                      <a:r>
                        <a:rPr lang="pt-BR" sz="2800" baseline="-25000" dirty="0" err="1"/>
                        <a:t>P</a:t>
                      </a:r>
                      <a:r>
                        <a:rPr lang="pt-BR" sz="2800" dirty="0"/>
                        <a:t>.∆</a:t>
                      </a:r>
                      <a:r>
                        <a:rPr lang="pt-BR" sz="2800" dirty="0" err="1"/>
                        <a:t>T</a:t>
                      </a:r>
                      <a:r>
                        <a:rPr lang="pt-BR" sz="2800" dirty="0"/>
                        <a:t> </a:t>
                      </a:r>
                    </a:p>
                    <a:p>
                      <a:pPr marL="0" marR="0" lvl="1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800" dirty="0"/>
                        <a:t>       = n.C</a:t>
                      </a:r>
                      <a:r>
                        <a:rPr lang="pt-BR" sz="2800" baseline="-25000" dirty="0"/>
                        <a:t>P</a:t>
                      </a:r>
                      <a:r>
                        <a:rPr lang="pt-BR" sz="2800" dirty="0"/>
                        <a:t>.∆</a:t>
                      </a:r>
                      <a:r>
                        <a:rPr lang="pt-BR" sz="2800" dirty="0" err="1"/>
                        <a:t>T</a:t>
                      </a:r>
                      <a:endParaRPr lang="fr-FR" sz="2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99064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62708" y="1289538"/>
            <a:ext cx="1092590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000" dirty="0"/>
              <a:t>Quelle quantité de chaleur, sous la pression atmosphérique, faut-il fournir à 400 grammes d’hydroxyde de sodium </a:t>
            </a:r>
            <a:r>
              <a:rPr lang="fr-FR" sz="3000" dirty="0" err="1"/>
              <a:t>NaOH</a:t>
            </a:r>
            <a:r>
              <a:rPr lang="fr-FR" sz="3000" dirty="0"/>
              <a:t> solide pour élever sa température de 10K ? </a:t>
            </a:r>
          </a:p>
          <a:p>
            <a:endParaRPr lang="fr-FR" sz="3000" dirty="0"/>
          </a:p>
          <a:p>
            <a:r>
              <a:rPr lang="fr-FR" sz="3000" dirty="0"/>
              <a:t>Données: Cp(</a:t>
            </a:r>
            <a:r>
              <a:rPr lang="fr-FR" sz="3000" dirty="0" err="1"/>
              <a:t>NaOH</a:t>
            </a:r>
            <a:r>
              <a:rPr lang="fr-FR" sz="3000" dirty="0"/>
              <a:t>(s))= 85 J.mol</a:t>
            </a:r>
            <a:r>
              <a:rPr lang="fr-FR" sz="3000" baseline="30000" dirty="0"/>
              <a:t>-1</a:t>
            </a:r>
            <a:r>
              <a:rPr lang="fr-FR" sz="3000" dirty="0"/>
              <a:t>.K</a:t>
            </a:r>
            <a:r>
              <a:rPr lang="fr-FR" sz="3000" baseline="30000" dirty="0"/>
              <a:t>-1</a:t>
            </a:r>
            <a:r>
              <a:rPr lang="fr-FR" sz="3000" dirty="0"/>
              <a:t>    M(</a:t>
            </a:r>
            <a:r>
              <a:rPr lang="fr-FR" sz="3000" dirty="0" err="1"/>
              <a:t>NaOH</a:t>
            </a:r>
            <a:r>
              <a:rPr lang="fr-FR" sz="3000" dirty="0"/>
              <a:t>)= 40 g.mol</a:t>
            </a:r>
            <a:r>
              <a:rPr lang="fr-FR" sz="3000" baseline="30000" dirty="0"/>
              <a:t>-1</a:t>
            </a:r>
          </a:p>
        </p:txBody>
      </p:sp>
    </p:spTree>
    <p:extLst>
      <p:ext uri="{BB962C8B-B14F-4D97-AF65-F5344CB8AC3E}">
        <p14:creationId xmlns:p14="http://schemas.microsoft.com/office/powerpoint/2010/main" val="17097729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62708" y="1289538"/>
            <a:ext cx="10925907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000" dirty="0"/>
              <a:t>Quelle quantité de chaleur, sous la pression atmosphérique, faut-il fournir à 400 grammes d’hydroxyde de sodium </a:t>
            </a:r>
            <a:r>
              <a:rPr lang="fr-FR" sz="3000" dirty="0" err="1"/>
              <a:t>NaOH</a:t>
            </a:r>
            <a:r>
              <a:rPr lang="fr-FR" sz="3000" dirty="0"/>
              <a:t> solide pour élever sa température de 10K ? </a:t>
            </a:r>
          </a:p>
          <a:p>
            <a:endParaRPr lang="fr-FR" sz="3000" dirty="0"/>
          </a:p>
          <a:p>
            <a:r>
              <a:rPr lang="fr-FR" sz="3000" dirty="0"/>
              <a:t>Données: Cp(</a:t>
            </a:r>
            <a:r>
              <a:rPr lang="fr-FR" sz="3000" dirty="0" err="1"/>
              <a:t>NaOH</a:t>
            </a:r>
            <a:r>
              <a:rPr lang="fr-FR" sz="3000" dirty="0"/>
              <a:t>(s))= 85 J.mol</a:t>
            </a:r>
            <a:r>
              <a:rPr lang="fr-FR" sz="3000" baseline="30000" dirty="0"/>
              <a:t>-1</a:t>
            </a:r>
            <a:r>
              <a:rPr lang="fr-FR" sz="3000" dirty="0"/>
              <a:t>.K</a:t>
            </a:r>
            <a:r>
              <a:rPr lang="fr-FR" sz="3000" baseline="30000" dirty="0"/>
              <a:t>-1</a:t>
            </a:r>
            <a:r>
              <a:rPr lang="fr-FR" sz="3000" dirty="0"/>
              <a:t>    M(</a:t>
            </a:r>
            <a:r>
              <a:rPr lang="fr-FR" sz="3000" dirty="0" err="1"/>
              <a:t>NaOH</a:t>
            </a:r>
            <a:r>
              <a:rPr lang="fr-FR" sz="3000" dirty="0"/>
              <a:t>)= 40 g.mol</a:t>
            </a:r>
            <a:r>
              <a:rPr lang="fr-FR" sz="3000" baseline="30000" dirty="0"/>
              <a:t>-1</a:t>
            </a:r>
          </a:p>
          <a:p>
            <a:endParaRPr lang="fr-FR" sz="3000" baseline="30000" dirty="0"/>
          </a:p>
          <a:p>
            <a:endParaRPr lang="fr-FR" sz="3000" baseline="30000" dirty="0"/>
          </a:p>
          <a:p>
            <a:endParaRPr lang="fr-FR" sz="3000" baseline="30000" dirty="0"/>
          </a:p>
          <a:p>
            <a:pPr algn="ctr"/>
            <a:r>
              <a:rPr lang="fr-FR" sz="3000" b="1" dirty="0">
                <a:solidFill>
                  <a:schemeClr val="accent3"/>
                </a:solidFill>
              </a:rPr>
              <a:t>Q = n . C . </a:t>
            </a:r>
            <a:r>
              <a:rPr lang="fr-FR" sz="3200" b="1" dirty="0">
                <a:solidFill>
                  <a:schemeClr val="accent3"/>
                </a:solidFill>
              </a:rPr>
              <a:t>ΔT</a:t>
            </a:r>
          </a:p>
          <a:p>
            <a:pPr algn="ctr"/>
            <a:endParaRPr lang="fr-FR" sz="3200" b="1" dirty="0">
              <a:solidFill>
                <a:schemeClr val="accent3"/>
              </a:solidFill>
            </a:endParaRPr>
          </a:p>
          <a:p>
            <a:pPr algn="ctr"/>
            <a:r>
              <a:rPr lang="fr-FR" sz="3200" b="1" dirty="0">
                <a:solidFill>
                  <a:schemeClr val="accent3"/>
                </a:solidFill>
              </a:rPr>
              <a:t>n = m/M</a:t>
            </a:r>
            <a:r>
              <a:rPr lang="fr-FR" sz="3000" b="1" dirty="0">
                <a:solidFill>
                  <a:schemeClr val="accent3"/>
                </a:solidFill>
              </a:rPr>
              <a:t> </a:t>
            </a:r>
            <a:r>
              <a:rPr lang="fr-FR" sz="3000" b="1" baseline="30000" dirty="0">
                <a:solidFill>
                  <a:schemeClr val="accent3"/>
                </a:solidFill>
              </a:rPr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18498329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ZoneTexte 1"/>
              <p:cNvSpPr txBox="1"/>
              <p:nvPr/>
            </p:nvSpPr>
            <p:spPr>
              <a:xfrm>
                <a:off x="609600" y="750277"/>
                <a:ext cx="10832123" cy="59495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Tx/>
                  <a:buAutoNum type="arabicParenR"/>
                </a:pPr>
                <a:r>
                  <a:rPr lang="fr-FR" sz="3000" dirty="0"/>
                  <a:t>On écrit la formule   </a:t>
                </a:r>
                <a:r>
                  <a:rPr lang="fr-FR" sz="3000" b="1" dirty="0">
                    <a:solidFill>
                      <a:schemeClr val="accent3"/>
                    </a:solidFill>
                  </a:rPr>
                  <a:t>Q = n . C . ΔT</a:t>
                </a:r>
              </a:p>
              <a:p>
                <a:pPr marL="342900" indent="-342900">
                  <a:buFontTx/>
                  <a:buAutoNum type="arabicParenR"/>
                </a:pPr>
                <a:endParaRPr lang="fr-FR" sz="3000" b="1" dirty="0">
                  <a:solidFill>
                    <a:schemeClr val="accent3"/>
                  </a:solidFill>
                </a:endParaRPr>
              </a:p>
              <a:p>
                <a:pPr marL="342900" indent="-342900">
                  <a:buAutoNum type="arabicParenR"/>
                </a:pPr>
                <a:r>
                  <a:rPr lang="fr-FR" sz="3000" dirty="0"/>
                  <a:t>On regarde l’unité de C              Cp(</a:t>
                </a:r>
                <a:r>
                  <a:rPr lang="fr-FR" sz="3000" dirty="0" err="1"/>
                  <a:t>NaOH</a:t>
                </a:r>
                <a:r>
                  <a:rPr lang="fr-FR" sz="3000" dirty="0"/>
                  <a:t>(s))= 85 J.</a:t>
                </a:r>
                <a:r>
                  <a:rPr lang="fr-FR" sz="3000" b="1" dirty="0"/>
                  <a:t>mol</a:t>
                </a:r>
                <a:r>
                  <a:rPr lang="fr-FR" sz="3000" b="1" baseline="30000" dirty="0"/>
                  <a:t>-1</a:t>
                </a:r>
                <a:r>
                  <a:rPr lang="fr-FR" sz="3000" dirty="0"/>
                  <a:t>.K</a:t>
                </a:r>
                <a:r>
                  <a:rPr lang="fr-FR" sz="3000" baseline="30000" dirty="0"/>
                  <a:t>-1</a:t>
                </a:r>
              </a:p>
              <a:p>
                <a:pPr marL="342900" indent="-342900">
                  <a:buAutoNum type="arabicParenR"/>
                </a:pPr>
                <a:endParaRPr lang="fr-FR" sz="3000" baseline="30000" dirty="0"/>
              </a:p>
              <a:p>
                <a:pPr marL="342900" indent="-342900">
                  <a:buAutoNum type="arabicParenR"/>
                </a:pPr>
                <a:r>
                  <a:rPr lang="fr-FR" sz="3000" dirty="0"/>
                  <a:t>On calcule n </a:t>
                </a:r>
              </a:p>
              <a:p>
                <a:pPr lvl="7"/>
                <a:r>
                  <a:rPr lang="fr-FR" sz="3000" dirty="0"/>
                  <a:t>n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sz="3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fr-FR" sz="3000">
                            <a:latin typeface="Cambria Math" charset="0"/>
                          </a:rPr>
                          <m:t>m</m:t>
                        </m:r>
                        <m:r>
                          <a:rPr lang="fr-FR" sz="3000" i="1">
                            <a:latin typeface="Cambria Math" charset="0"/>
                          </a:rPr>
                          <m:t> 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fr-FR" sz="3000">
                            <a:latin typeface="Cambria Math" charset="0"/>
                          </a:rPr>
                          <m:t>M</m:t>
                        </m:r>
                        <m:r>
                          <a:rPr lang="fr-FR" sz="3000" i="1">
                            <a:latin typeface="Cambria Math" charset="0"/>
                          </a:rPr>
                          <m:t> </m:t>
                        </m:r>
                      </m:den>
                    </m:f>
                  </m:oMath>
                </a14:m>
                <a:r>
                  <a:rPr lang="fr-FR" sz="3000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mr-IN" sz="30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fr-FR" sz="3000" b="0" i="0" smtClean="0">
                            <a:latin typeface="Cambria Math" charset="0"/>
                          </a:rPr>
                          <m:t>400</m:t>
                        </m:r>
                        <m:r>
                          <a:rPr lang="fr-FR" sz="3000" i="1">
                            <a:latin typeface="Cambria Math" charset="0"/>
                          </a:rPr>
                          <m:t> </m:t>
                        </m:r>
                      </m:num>
                      <m:den>
                        <m:r>
                          <a:rPr lang="fr-FR" sz="3000" b="0" i="0" smtClean="0">
                            <a:latin typeface="Cambria Math" charset="0"/>
                          </a:rPr>
                          <m:t>40</m:t>
                        </m:r>
                      </m:den>
                    </m:f>
                  </m:oMath>
                </a14:m>
                <a:r>
                  <a:rPr lang="fr-FR" sz="3000" dirty="0"/>
                  <a:t> = 10</a:t>
                </a:r>
              </a:p>
              <a:p>
                <a:endParaRPr lang="fr-FR" sz="3000" dirty="0"/>
              </a:p>
              <a:p>
                <a:endParaRPr lang="fr-FR" sz="3000" dirty="0"/>
              </a:p>
              <a:p>
                <a:pPr marL="514350" indent="-514350">
                  <a:buFont typeface="+mj-lt"/>
                  <a:buAutoNum type="arabicParenR" startAt="4"/>
                </a:pPr>
                <a:r>
                  <a:rPr lang="fr-FR" sz="3000" dirty="0"/>
                  <a:t>On calcule Q  </a:t>
                </a:r>
              </a:p>
              <a:p>
                <a:pPr lvl="2"/>
                <a:r>
                  <a:rPr lang="fr-FR" sz="3000" dirty="0"/>
                  <a:t>Q = n . C . ΔT = 10 x 85 x 10 = 8500 J</a:t>
                </a:r>
              </a:p>
              <a:p>
                <a:pPr lvl="2"/>
                <a:endParaRPr lang="fr-FR" sz="3000" dirty="0"/>
              </a:p>
              <a:p>
                <a:pPr marL="514350" indent="-514350">
                  <a:buFont typeface="+mj-lt"/>
                  <a:buAutoNum type="arabicParenR" startAt="4"/>
                </a:pPr>
                <a:endParaRPr lang="fr-FR" sz="3000" dirty="0"/>
              </a:p>
              <a:p>
                <a:pPr marL="342900" indent="-342900">
                  <a:buAutoNum type="arabicParenR" startAt="4"/>
                </a:pPr>
                <a:endParaRPr lang="fr-FR" dirty="0"/>
              </a:p>
            </p:txBody>
          </p:sp>
        </mc:Choice>
        <mc:Fallback xmlns="">
          <p:sp>
            <p:nvSpPr>
              <p:cNvPr id="2" name="ZoneText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" y="750277"/>
                <a:ext cx="10832123" cy="5949514"/>
              </a:xfrm>
              <a:prstGeom prst="rect">
                <a:avLst/>
              </a:prstGeom>
              <a:blipFill rotWithShape="0">
                <a:blip r:embed="rId2"/>
                <a:stretch>
                  <a:fillRect l="-1182" t="-1332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437655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937260" y="777240"/>
            <a:ext cx="1056132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3000" b="1" dirty="0"/>
              <a:t> Cas des gaz parfaits </a:t>
            </a:r>
          </a:p>
          <a:p>
            <a:pPr lvl="1">
              <a:buClr>
                <a:schemeClr val="bg1">
                  <a:lumMod val="65000"/>
                </a:schemeClr>
              </a:buClr>
            </a:pPr>
            <a:endParaRPr lang="fr-FR" sz="3000" dirty="0"/>
          </a:p>
          <a:p>
            <a:pPr lvl="1">
              <a:buClr>
                <a:schemeClr val="bg1">
                  <a:lumMod val="65000"/>
                </a:schemeClr>
              </a:buClr>
            </a:pPr>
            <a:r>
              <a:rPr lang="fr-FR" sz="3000" dirty="0"/>
              <a:t>U et H d’un gaz parfait ne dépendent que de la température </a:t>
            </a:r>
          </a:p>
          <a:p>
            <a:pPr lvl="1">
              <a:buClr>
                <a:schemeClr val="bg1">
                  <a:lumMod val="65000"/>
                </a:schemeClr>
              </a:buClr>
            </a:pPr>
            <a:r>
              <a:rPr lang="fr-FR" sz="3000" b="1" dirty="0">
                <a:solidFill>
                  <a:schemeClr val="accent3"/>
                </a:solidFill>
              </a:rPr>
              <a:t>∆U = </a:t>
            </a:r>
            <a:r>
              <a:rPr lang="fr-FR" sz="3000" b="1" dirty="0" err="1">
                <a:solidFill>
                  <a:schemeClr val="accent3"/>
                </a:solidFill>
              </a:rPr>
              <a:t>Qv</a:t>
            </a:r>
            <a:r>
              <a:rPr lang="fr-FR" sz="3000" b="1" dirty="0">
                <a:solidFill>
                  <a:schemeClr val="accent3"/>
                </a:solidFill>
              </a:rPr>
              <a:t> = n.C</a:t>
            </a:r>
            <a:r>
              <a:rPr lang="fr-FR" sz="3000" b="1" baseline="-25000" dirty="0">
                <a:solidFill>
                  <a:schemeClr val="accent3"/>
                </a:solidFill>
              </a:rPr>
              <a:t>V</a:t>
            </a:r>
            <a:r>
              <a:rPr lang="fr-FR" sz="3000" b="1" dirty="0">
                <a:solidFill>
                  <a:schemeClr val="accent3"/>
                </a:solidFill>
              </a:rPr>
              <a:t>.∆</a:t>
            </a:r>
            <a:r>
              <a:rPr lang="fr-FR" sz="3000" b="1" dirty="0" err="1">
                <a:solidFill>
                  <a:schemeClr val="accent3"/>
                </a:solidFill>
              </a:rPr>
              <a:t>T</a:t>
            </a:r>
            <a:endParaRPr lang="fr-FR" sz="3000" b="1" dirty="0">
              <a:solidFill>
                <a:schemeClr val="accent3"/>
              </a:solidFill>
            </a:endParaRPr>
          </a:p>
          <a:p>
            <a:pPr lvl="1">
              <a:buClr>
                <a:schemeClr val="bg1">
                  <a:lumMod val="65000"/>
                </a:schemeClr>
              </a:buClr>
            </a:pPr>
            <a:r>
              <a:rPr lang="fr-FR" sz="3000" b="1" dirty="0">
                <a:solidFill>
                  <a:schemeClr val="accent3"/>
                </a:solidFill>
              </a:rPr>
              <a:t>∆H = </a:t>
            </a:r>
            <a:r>
              <a:rPr lang="fr-FR" sz="3000" b="1" dirty="0" err="1">
                <a:solidFill>
                  <a:schemeClr val="accent3"/>
                </a:solidFill>
              </a:rPr>
              <a:t>Qp</a:t>
            </a:r>
            <a:r>
              <a:rPr lang="fr-FR" sz="3000" b="1" dirty="0">
                <a:solidFill>
                  <a:schemeClr val="accent3"/>
                </a:solidFill>
              </a:rPr>
              <a:t> = n.C</a:t>
            </a:r>
            <a:r>
              <a:rPr lang="fr-FR" sz="3000" b="1" baseline="-25000" dirty="0">
                <a:solidFill>
                  <a:schemeClr val="accent3"/>
                </a:solidFill>
              </a:rPr>
              <a:t>P</a:t>
            </a:r>
            <a:r>
              <a:rPr lang="fr-FR" sz="3000" b="1" dirty="0">
                <a:solidFill>
                  <a:schemeClr val="accent3"/>
                </a:solidFill>
              </a:rPr>
              <a:t>.∆</a:t>
            </a:r>
            <a:r>
              <a:rPr lang="fr-FR" sz="3000" b="1" dirty="0" err="1">
                <a:solidFill>
                  <a:schemeClr val="accent3"/>
                </a:solidFill>
              </a:rPr>
              <a:t>T</a:t>
            </a:r>
            <a:endParaRPr lang="fr-FR" sz="3000" b="1" dirty="0">
              <a:solidFill>
                <a:schemeClr val="accent3"/>
              </a:solidFill>
            </a:endParaRPr>
          </a:p>
          <a:p>
            <a:pPr marL="285750" indent="-285750">
              <a:buClr>
                <a:schemeClr val="bg1">
                  <a:lumMod val="65000"/>
                </a:schemeClr>
              </a:buClr>
              <a:buFont typeface="Wingdings" charset="2"/>
              <a:buChar char="Ø"/>
            </a:pPr>
            <a:endParaRPr lang="fr-FR" sz="3000" dirty="0"/>
          </a:p>
          <a:p>
            <a:pPr marL="285750" indent="-285750">
              <a:buClr>
                <a:schemeClr val="bg1">
                  <a:lumMod val="65000"/>
                </a:schemeClr>
              </a:buClr>
              <a:buFont typeface="Wingdings" charset="2"/>
              <a:buChar char="Ø"/>
            </a:pPr>
            <a:endParaRPr lang="fr-FR" sz="3000" dirty="0"/>
          </a:p>
          <a:p>
            <a:pPr marL="285750" indent="-28575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3000" dirty="0"/>
              <a:t> </a:t>
            </a:r>
            <a:r>
              <a:rPr lang="fr-FR" sz="3000" b="1" dirty="0"/>
              <a:t>Cas des phases condensées </a:t>
            </a:r>
          </a:p>
          <a:p>
            <a:pPr marL="285750" indent="-285750">
              <a:buClr>
                <a:schemeClr val="bg1">
                  <a:lumMod val="65000"/>
                </a:schemeClr>
              </a:buClr>
              <a:buFont typeface="Wingdings" charset="2"/>
              <a:buChar char="Ø"/>
            </a:pPr>
            <a:endParaRPr lang="fr-FR" sz="3000" dirty="0"/>
          </a:p>
          <a:p>
            <a:pPr lvl="1">
              <a:buClr>
                <a:schemeClr val="bg1">
                  <a:lumMod val="65000"/>
                </a:schemeClr>
              </a:buClr>
            </a:pPr>
            <a:r>
              <a:rPr lang="mr-IN" sz="3000" b="1" dirty="0">
                <a:solidFill>
                  <a:schemeClr val="accent3"/>
                </a:solidFill>
              </a:rPr>
              <a:t>∆</a:t>
            </a:r>
            <a:r>
              <a:rPr lang="mr-IN" sz="3000" b="1" dirty="0" err="1">
                <a:solidFill>
                  <a:schemeClr val="accent3"/>
                </a:solidFill>
              </a:rPr>
              <a:t>H</a:t>
            </a:r>
            <a:r>
              <a:rPr lang="mr-IN" sz="3000" b="1" dirty="0">
                <a:solidFill>
                  <a:schemeClr val="accent3"/>
                </a:solidFill>
              </a:rPr>
              <a:t> = ∆</a:t>
            </a:r>
            <a:r>
              <a:rPr lang="mr-IN" sz="3000" b="1" dirty="0" err="1">
                <a:solidFill>
                  <a:schemeClr val="accent3"/>
                </a:solidFill>
              </a:rPr>
              <a:t>U</a:t>
            </a:r>
            <a:r>
              <a:rPr lang="mr-IN" sz="3000" b="1" dirty="0">
                <a:solidFill>
                  <a:schemeClr val="accent3"/>
                </a:solidFill>
              </a:rPr>
              <a:t> = n.C.∆</a:t>
            </a:r>
            <a:r>
              <a:rPr lang="mr-IN" sz="3000" b="1" dirty="0" err="1">
                <a:solidFill>
                  <a:schemeClr val="accent3"/>
                </a:solidFill>
              </a:rPr>
              <a:t>T</a:t>
            </a:r>
            <a:endParaRPr lang="fr-FR" sz="3000" b="1" dirty="0">
              <a:solidFill>
                <a:schemeClr val="accent3"/>
              </a:solidFill>
            </a:endParaRPr>
          </a:p>
          <a:p>
            <a:pPr lvl="1">
              <a:buClr>
                <a:schemeClr val="bg1">
                  <a:lumMod val="65000"/>
                </a:schemeClr>
              </a:buClr>
            </a:pPr>
            <a:r>
              <a:rPr lang="fr-FR" sz="3000" dirty="0"/>
              <a:t>Ici, C</a:t>
            </a:r>
            <a:r>
              <a:rPr lang="fr-FR" sz="3000" baseline="-25000" dirty="0"/>
              <a:t>P</a:t>
            </a:r>
            <a:r>
              <a:rPr lang="fr-FR" sz="3000" dirty="0"/>
              <a:t> = C</a:t>
            </a:r>
            <a:r>
              <a:rPr lang="fr-FR" sz="3000" baseline="-25000" dirty="0"/>
              <a:t>V</a:t>
            </a:r>
            <a:r>
              <a:rPr lang="fr-FR" sz="3000" dirty="0"/>
              <a:t>. On parle juste de capacité calorifique molaire C</a:t>
            </a:r>
          </a:p>
        </p:txBody>
      </p:sp>
    </p:spTree>
    <p:extLst>
      <p:ext uri="{BB962C8B-B14F-4D97-AF65-F5344CB8AC3E}">
        <p14:creationId xmlns:p14="http://schemas.microsoft.com/office/powerpoint/2010/main" val="3964316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48640" y="480060"/>
            <a:ext cx="112014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3000" dirty="0"/>
          </a:p>
          <a:p>
            <a:pPr marL="514350" indent="-514350">
              <a:buClr>
                <a:schemeClr val="bg1">
                  <a:lumMod val="50000"/>
                </a:schemeClr>
              </a:buClr>
              <a:buFont typeface="+mj-lt"/>
              <a:buAutoNum type="arabicPeriod" startAt="4"/>
            </a:pPr>
            <a:r>
              <a:rPr lang="fr-FR" sz="3000" b="1" dirty="0"/>
              <a:t>Enthalpie standard de formation</a:t>
            </a:r>
          </a:p>
          <a:p>
            <a:endParaRPr lang="fr-FR" sz="3000" dirty="0"/>
          </a:p>
          <a:p>
            <a:r>
              <a:rPr lang="fr-FR" sz="3000" dirty="0"/>
              <a:t>Une mole d’une espèce dans son état standard est formée </a:t>
            </a:r>
            <a:r>
              <a:rPr lang="fr-FR" sz="3000" b="1" dirty="0">
                <a:solidFill>
                  <a:srgbClr val="7030A0"/>
                </a:solidFill>
              </a:rPr>
              <a:t>à partir de corps simples</a:t>
            </a:r>
            <a:r>
              <a:rPr lang="fr-FR" sz="3000" dirty="0"/>
              <a:t> se trouvant dans leur </a:t>
            </a:r>
            <a:r>
              <a:rPr lang="fr-FR" sz="3000" b="1" dirty="0">
                <a:solidFill>
                  <a:srgbClr val="7030A0"/>
                </a:solidFill>
              </a:rPr>
              <a:t>état standard de référence </a:t>
            </a:r>
            <a:r>
              <a:rPr lang="fr-FR" sz="3000" dirty="0"/>
              <a:t>à la température </a:t>
            </a:r>
            <a:r>
              <a:rPr lang="fr-FR" sz="3000" dirty="0" err="1"/>
              <a:t>T</a:t>
            </a:r>
            <a:r>
              <a:rPr lang="fr-FR" sz="3000" dirty="0"/>
              <a:t> </a:t>
            </a:r>
          </a:p>
          <a:p>
            <a:endParaRPr lang="fr-FR" sz="3000" dirty="0"/>
          </a:p>
          <a:p>
            <a:r>
              <a:rPr lang="fr-FR" sz="2400" dirty="0">
                <a:solidFill>
                  <a:schemeClr val="accent4"/>
                </a:solidFill>
              </a:rPr>
              <a:t>Ex: </a:t>
            </a:r>
          </a:p>
          <a:p>
            <a:pPr lvl="1"/>
            <a:r>
              <a:rPr lang="fr-FR" sz="2400" dirty="0">
                <a:solidFill>
                  <a:schemeClr val="accent4"/>
                </a:solidFill>
              </a:rPr>
              <a:t>C(s) + O</a:t>
            </a:r>
            <a:r>
              <a:rPr lang="fr-FR" sz="2400" baseline="-25000" dirty="0">
                <a:solidFill>
                  <a:schemeClr val="accent4"/>
                </a:solidFill>
              </a:rPr>
              <a:t>2</a:t>
            </a:r>
            <a:r>
              <a:rPr lang="fr-FR" sz="2400" dirty="0">
                <a:solidFill>
                  <a:schemeClr val="accent4"/>
                </a:solidFill>
              </a:rPr>
              <a:t>(g) = CO</a:t>
            </a:r>
            <a:r>
              <a:rPr lang="fr-FR" sz="2400" baseline="-25000" dirty="0">
                <a:solidFill>
                  <a:schemeClr val="accent4"/>
                </a:solidFill>
              </a:rPr>
              <a:t>2</a:t>
            </a:r>
            <a:r>
              <a:rPr lang="fr-FR" sz="2400" dirty="0">
                <a:solidFill>
                  <a:schemeClr val="accent4"/>
                </a:solidFill>
              </a:rPr>
              <a:t>(g), on note l’enthalpie standard de formation ∆Hf° (CO</a:t>
            </a:r>
            <a:r>
              <a:rPr lang="fr-FR" sz="2400" baseline="-25000" dirty="0">
                <a:solidFill>
                  <a:schemeClr val="accent4"/>
                </a:solidFill>
              </a:rPr>
              <a:t>2</a:t>
            </a:r>
            <a:r>
              <a:rPr lang="fr-FR" sz="2400" dirty="0">
                <a:solidFill>
                  <a:schemeClr val="accent4"/>
                </a:solidFill>
              </a:rPr>
              <a:t>(g))</a:t>
            </a:r>
          </a:p>
          <a:p>
            <a:pPr lvl="1"/>
            <a:r>
              <a:rPr lang="fr-FR" sz="2400" b="1" dirty="0">
                <a:solidFill>
                  <a:schemeClr val="accent4"/>
                </a:solidFill>
              </a:rPr>
              <a:t>NO(g)</a:t>
            </a:r>
            <a:r>
              <a:rPr lang="fr-FR" sz="2400" dirty="0">
                <a:solidFill>
                  <a:schemeClr val="accent4"/>
                </a:solidFill>
              </a:rPr>
              <a:t> + 1/2 O</a:t>
            </a:r>
            <a:r>
              <a:rPr lang="fr-FR" sz="2400" baseline="-25000" dirty="0">
                <a:solidFill>
                  <a:schemeClr val="accent4"/>
                </a:solidFill>
              </a:rPr>
              <a:t>2</a:t>
            </a:r>
            <a:r>
              <a:rPr lang="fr-FR" sz="2400" dirty="0">
                <a:solidFill>
                  <a:schemeClr val="accent4"/>
                </a:solidFill>
              </a:rPr>
              <a:t>(g) = NO</a:t>
            </a:r>
            <a:r>
              <a:rPr lang="fr-FR" sz="2400" baseline="-25000" dirty="0">
                <a:solidFill>
                  <a:schemeClr val="accent4"/>
                </a:solidFill>
              </a:rPr>
              <a:t>2</a:t>
            </a:r>
            <a:r>
              <a:rPr lang="fr-FR" sz="2400" dirty="0">
                <a:solidFill>
                  <a:schemeClr val="accent4"/>
                </a:solidFill>
              </a:rPr>
              <a:t>(g) n’est pas la réaction de formation de NO</a:t>
            </a:r>
            <a:r>
              <a:rPr lang="fr-FR" sz="2400" baseline="-25000" dirty="0">
                <a:solidFill>
                  <a:schemeClr val="accent4"/>
                </a:solidFill>
              </a:rPr>
              <a:t>2</a:t>
            </a:r>
            <a:r>
              <a:rPr lang="fr-FR" sz="2400" dirty="0">
                <a:solidFill>
                  <a:schemeClr val="accent4"/>
                </a:solidFill>
              </a:rPr>
              <a:t>(g)</a:t>
            </a:r>
          </a:p>
          <a:p>
            <a:endParaRPr lang="fr-FR" sz="3000" dirty="0"/>
          </a:p>
        </p:txBody>
      </p:sp>
    </p:spTree>
    <p:extLst>
      <p:ext uri="{BB962C8B-B14F-4D97-AF65-F5344CB8AC3E}">
        <p14:creationId xmlns:p14="http://schemas.microsoft.com/office/powerpoint/2010/main" val="13322332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34519" y="993483"/>
            <a:ext cx="11030259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3000" dirty="0"/>
              <a:t>L’enthalpie standard de formation d’un </a:t>
            </a:r>
            <a:r>
              <a:rPr lang="fr-FR" sz="3000" b="1" dirty="0"/>
              <a:t>corps pur </a:t>
            </a:r>
            <a:r>
              <a:rPr lang="fr-FR" sz="3000" dirty="0"/>
              <a:t>dans son état standard de référence est </a:t>
            </a:r>
            <a:r>
              <a:rPr lang="fr-FR" sz="3000" b="1" dirty="0"/>
              <a:t>nulle</a:t>
            </a:r>
            <a:r>
              <a:rPr lang="fr-FR" sz="3000" dirty="0"/>
              <a:t>  </a:t>
            </a:r>
          </a:p>
          <a:p>
            <a:pPr lvl="2"/>
            <a:r>
              <a:rPr lang="fr-FR" sz="3000" b="1" dirty="0">
                <a:solidFill>
                  <a:schemeClr val="accent3"/>
                </a:solidFill>
              </a:rPr>
              <a:t> ∆Hf° (corps pur dans état de référence)=0 </a:t>
            </a:r>
          </a:p>
          <a:p>
            <a:pPr lvl="4"/>
            <a:r>
              <a:rPr lang="fr-FR" sz="2400" dirty="0">
                <a:solidFill>
                  <a:schemeClr val="accent4"/>
                </a:solidFill>
              </a:rPr>
              <a:t>Ex: </a:t>
            </a:r>
            <a:r>
              <a:rPr lang="mr-IN" sz="2400" dirty="0">
                <a:solidFill>
                  <a:schemeClr val="accent4"/>
                </a:solidFill>
              </a:rPr>
              <a:t>ΔH</a:t>
            </a:r>
            <a:r>
              <a:rPr lang="fr-FR" sz="2400" dirty="0">
                <a:solidFill>
                  <a:schemeClr val="accent4"/>
                </a:solidFill>
              </a:rPr>
              <a:t>f°</a:t>
            </a:r>
            <a:r>
              <a:rPr lang="mr-IN" sz="2400" dirty="0">
                <a:solidFill>
                  <a:schemeClr val="accent4"/>
                </a:solidFill>
              </a:rPr>
              <a:t>(H</a:t>
            </a:r>
            <a:r>
              <a:rPr lang="mr-IN" sz="2400" baseline="-25000" dirty="0">
                <a:solidFill>
                  <a:schemeClr val="accent4"/>
                </a:solidFill>
              </a:rPr>
              <a:t>2</a:t>
            </a:r>
            <a:r>
              <a:rPr lang="fr-FR" sz="2400" dirty="0">
                <a:solidFill>
                  <a:schemeClr val="accent4"/>
                </a:solidFill>
              </a:rPr>
              <a:t>(</a:t>
            </a:r>
            <a:r>
              <a:rPr lang="mr-IN" sz="2400" dirty="0" err="1">
                <a:solidFill>
                  <a:schemeClr val="accent4"/>
                </a:solidFill>
              </a:rPr>
              <a:t>g</a:t>
            </a:r>
            <a:r>
              <a:rPr lang="fr-FR" sz="2400" dirty="0">
                <a:solidFill>
                  <a:schemeClr val="accent4"/>
                </a:solidFill>
              </a:rPr>
              <a:t>)) = 0 </a:t>
            </a:r>
            <a:r>
              <a:rPr lang="mr-IN" sz="2400" dirty="0">
                <a:solidFill>
                  <a:schemeClr val="accent4"/>
                </a:solidFill>
              </a:rPr>
              <a:t>kJ.mol-1</a:t>
            </a:r>
            <a:r>
              <a:rPr lang="fr-FR" sz="2400" dirty="0">
                <a:solidFill>
                  <a:schemeClr val="accent4"/>
                </a:solidFill>
              </a:rPr>
              <a:t>  </a:t>
            </a:r>
          </a:p>
          <a:p>
            <a:pPr lvl="5"/>
            <a:r>
              <a:rPr lang="mr-IN" sz="2400" dirty="0">
                <a:solidFill>
                  <a:schemeClr val="accent4"/>
                </a:solidFill>
              </a:rPr>
              <a:t>ΔH</a:t>
            </a:r>
            <a:r>
              <a:rPr lang="fr-FR" sz="2400" dirty="0">
                <a:solidFill>
                  <a:schemeClr val="accent4"/>
                </a:solidFill>
              </a:rPr>
              <a:t>f°</a:t>
            </a:r>
            <a:r>
              <a:rPr lang="mr-IN" sz="2400" dirty="0">
                <a:solidFill>
                  <a:schemeClr val="accent4"/>
                </a:solidFill>
              </a:rPr>
              <a:t>(H</a:t>
            </a:r>
            <a:r>
              <a:rPr lang="mr-IN" sz="2400" baseline="-25000" dirty="0">
                <a:solidFill>
                  <a:schemeClr val="accent4"/>
                </a:solidFill>
              </a:rPr>
              <a:t>2</a:t>
            </a:r>
            <a:r>
              <a:rPr lang="fr-FR" sz="2400" dirty="0">
                <a:solidFill>
                  <a:schemeClr val="accent4"/>
                </a:solidFill>
              </a:rPr>
              <a:t>(l)) </a:t>
            </a:r>
            <a:r>
              <a:rPr lang="fr-FR" sz="2400" dirty="0"/>
              <a:t>≠</a:t>
            </a:r>
            <a:r>
              <a:rPr lang="fr-FR" sz="2400" dirty="0">
                <a:solidFill>
                  <a:schemeClr val="accent4"/>
                </a:solidFill>
              </a:rPr>
              <a:t> 0 </a:t>
            </a:r>
            <a:r>
              <a:rPr lang="mr-IN" sz="2400" dirty="0">
                <a:solidFill>
                  <a:schemeClr val="accent4"/>
                </a:solidFill>
              </a:rPr>
              <a:t>kJ.mol-1</a:t>
            </a:r>
            <a:endParaRPr lang="fr-FR" sz="2400" dirty="0">
              <a:solidFill>
                <a:schemeClr val="accent4"/>
              </a:solidFill>
            </a:endParaRPr>
          </a:p>
          <a:p>
            <a:endParaRPr lang="fr-FR" sz="3000" dirty="0"/>
          </a:p>
          <a:p>
            <a:pPr marL="457200" indent="-4572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3000" dirty="0"/>
              <a:t>Si on connaît les ∆Hf° des éléments intervenant dans la réaction, </a:t>
            </a:r>
          </a:p>
          <a:p>
            <a:pPr lvl="2"/>
            <a:r>
              <a:rPr lang="fr-FR" sz="3000" dirty="0"/>
              <a:t> </a:t>
            </a:r>
            <a:r>
              <a:rPr lang="fr-FR" sz="3000" b="1" dirty="0">
                <a:solidFill>
                  <a:schemeClr val="accent3"/>
                </a:solidFill>
              </a:rPr>
              <a:t>∆</a:t>
            </a:r>
            <a:r>
              <a:rPr lang="fr-FR" sz="3000" b="1" dirty="0" err="1">
                <a:solidFill>
                  <a:schemeClr val="accent3"/>
                </a:solidFill>
              </a:rPr>
              <a:t>Hr</a:t>
            </a:r>
            <a:r>
              <a:rPr lang="fr-FR" sz="3000" b="1" dirty="0">
                <a:solidFill>
                  <a:schemeClr val="accent3"/>
                </a:solidFill>
              </a:rPr>
              <a:t>°= </a:t>
            </a:r>
            <a:r>
              <a:rPr lang="fr-FR" sz="2800" b="1" dirty="0">
                <a:solidFill>
                  <a:schemeClr val="accent3"/>
                </a:solidFill>
              </a:rPr>
              <a:t>∑ </a:t>
            </a:r>
            <a:r>
              <a:rPr lang="fr-FR" sz="2800" b="1" dirty="0" err="1">
                <a:solidFill>
                  <a:schemeClr val="accent3"/>
                </a:solidFill>
              </a:rPr>
              <a:t>ʋ</a:t>
            </a:r>
            <a:r>
              <a:rPr lang="fr-FR" sz="2800" b="1" dirty="0">
                <a:solidFill>
                  <a:schemeClr val="accent3"/>
                </a:solidFill>
              </a:rPr>
              <a:t> . </a:t>
            </a:r>
            <a:r>
              <a:rPr lang="fr-FR" sz="3000" b="1" dirty="0">
                <a:solidFill>
                  <a:schemeClr val="accent3"/>
                </a:solidFill>
              </a:rPr>
              <a:t>∆Hf° finaux </a:t>
            </a:r>
            <a:r>
              <a:rPr lang="mr-IN" sz="3000" b="1" dirty="0">
                <a:solidFill>
                  <a:schemeClr val="accent3"/>
                </a:solidFill>
              </a:rPr>
              <a:t>–</a:t>
            </a:r>
            <a:r>
              <a:rPr lang="fr-FR" sz="2800" b="1" dirty="0">
                <a:solidFill>
                  <a:schemeClr val="accent3"/>
                </a:solidFill>
              </a:rPr>
              <a:t>∑ </a:t>
            </a:r>
            <a:r>
              <a:rPr lang="fr-FR" sz="2800" b="1" dirty="0" err="1">
                <a:solidFill>
                  <a:schemeClr val="accent3"/>
                </a:solidFill>
              </a:rPr>
              <a:t>ʋ</a:t>
            </a:r>
            <a:r>
              <a:rPr lang="fr-FR" sz="2800" b="1" dirty="0">
                <a:solidFill>
                  <a:schemeClr val="accent3"/>
                </a:solidFill>
              </a:rPr>
              <a:t> . </a:t>
            </a:r>
            <a:r>
              <a:rPr lang="fr-FR" sz="3000" b="1" dirty="0">
                <a:solidFill>
                  <a:schemeClr val="accent3"/>
                </a:solidFill>
              </a:rPr>
              <a:t>∆Hf° initiaux </a:t>
            </a:r>
          </a:p>
          <a:p>
            <a:pPr lvl="4"/>
            <a:r>
              <a:rPr lang="fr-FR" sz="2400" dirty="0">
                <a:solidFill>
                  <a:schemeClr val="accent4"/>
                </a:solidFill>
              </a:rPr>
              <a:t>Ex: 2 SO</a:t>
            </a:r>
            <a:r>
              <a:rPr lang="fr-FR" sz="2400" baseline="-25000" dirty="0">
                <a:solidFill>
                  <a:schemeClr val="accent4"/>
                </a:solidFill>
              </a:rPr>
              <a:t>2</a:t>
            </a:r>
            <a:r>
              <a:rPr lang="fr-FR" sz="2400" dirty="0">
                <a:solidFill>
                  <a:schemeClr val="accent4"/>
                </a:solidFill>
              </a:rPr>
              <a:t>(g) + O</a:t>
            </a:r>
            <a:r>
              <a:rPr lang="fr-FR" sz="2400" baseline="-25000" dirty="0">
                <a:solidFill>
                  <a:schemeClr val="accent4"/>
                </a:solidFill>
              </a:rPr>
              <a:t>2</a:t>
            </a:r>
            <a:r>
              <a:rPr lang="fr-FR" sz="2400" dirty="0">
                <a:solidFill>
                  <a:schemeClr val="accent4"/>
                </a:solidFill>
              </a:rPr>
              <a:t>(g) = 2 SO</a:t>
            </a:r>
            <a:r>
              <a:rPr lang="fr-FR" sz="2400" baseline="-25000" dirty="0">
                <a:solidFill>
                  <a:schemeClr val="accent4"/>
                </a:solidFill>
              </a:rPr>
              <a:t>3</a:t>
            </a:r>
            <a:r>
              <a:rPr lang="fr-FR" sz="2400" dirty="0">
                <a:solidFill>
                  <a:schemeClr val="accent4"/>
                </a:solidFill>
              </a:rPr>
              <a:t>(g) </a:t>
            </a:r>
          </a:p>
          <a:p>
            <a:pPr lvl="4"/>
            <a:r>
              <a:rPr lang="fr-FR" sz="2400" dirty="0">
                <a:solidFill>
                  <a:schemeClr val="accent4"/>
                </a:solidFill>
              </a:rPr>
              <a:t>Données: ∆Hf°:   SO</a:t>
            </a:r>
            <a:r>
              <a:rPr lang="fr-FR" sz="2400" baseline="-25000" dirty="0">
                <a:solidFill>
                  <a:schemeClr val="accent4"/>
                </a:solidFill>
              </a:rPr>
              <a:t>2</a:t>
            </a:r>
            <a:r>
              <a:rPr lang="fr-FR" sz="2400" dirty="0">
                <a:solidFill>
                  <a:schemeClr val="accent4"/>
                </a:solidFill>
              </a:rPr>
              <a:t>(g) = -300 ;   O</a:t>
            </a:r>
            <a:r>
              <a:rPr lang="fr-FR" sz="2400" baseline="-25000" dirty="0">
                <a:solidFill>
                  <a:schemeClr val="accent4"/>
                </a:solidFill>
              </a:rPr>
              <a:t>2</a:t>
            </a:r>
            <a:r>
              <a:rPr lang="fr-FR" sz="2400" dirty="0">
                <a:solidFill>
                  <a:schemeClr val="accent4"/>
                </a:solidFill>
              </a:rPr>
              <a:t>(g) = 0 ;   SO</a:t>
            </a:r>
            <a:r>
              <a:rPr lang="fr-FR" sz="2400" baseline="-25000" dirty="0">
                <a:solidFill>
                  <a:schemeClr val="accent4"/>
                </a:solidFill>
              </a:rPr>
              <a:t>3</a:t>
            </a:r>
            <a:r>
              <a:rPr lang="fr-FR" sz="2400" dirty="0">
                <a:solidFill>
                  <a:schemeClr val="accent4"/>
                </a:solidFill>
              </a:rPr>
              <a:t>(g) = -400</a:t>
            </a:r>
          </a:p>
          <a:p>
            <a:pPr lvl="4"/>
            <a:endParaRPr lang="fr-FR" sz="2400" dirty="0">
              <a:solidFill>
                <a:schemeClr val="accent4"/>
              </a:solidFill>
            </a:endParaRPr>
          </a:p>
          <a:p>
            <a:pPr lvl="4"/>
            <a:r>
              <a:rPr lang="fr-FR" sz="2400" dirty="0">
                <a:solidFill>
                  <a:schemeClr val="accent4"/>
                </a:solidFill>
              </a:rPr>
              <a:t>∆</a:t>
            </a:r>
            <a:r>
              <a:rPr lang="fr-FR" sz="2400" dirty="0" err="1">
                <a:solidFill>
                  <a:schemeClr val="accent4"/>
                </a:solidFill>
              </a:rPr>
              <a:t>Hr</a:t>
            </a:r>
            <a:r>
              <a:rPr lang="fr-FR" sz="2400" dirty="0">
                <a:solidFill>
                  <a:schemeClr val="accent4"/>
                </a:solidFill>
              </a:rPr>
              <a:t>° = 2x(-400) – (0+ 2x(-300)) </a:t>
            </a:r>
          </a:p>
          <a:p>
            <a:pPr lvl="4"/>
            <a:r>
              <a:rPr lang="fr-FR" sz="2400" dirty="0">
                <a:solidFill>
                  <a:schemeClr val="accent4"/>
                </a:solidFill>
              </a:rPr>
              <a:t>          = -800 – (-600) = -800+600 = -200 kJ.mol-1</a:t>
            </a:r>
          </a:p>
          <a:p>
            <a:pPr lvl="2"/>
            <a:endParaRPr lang="fr-FR" sz="2400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9863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845820" y="868680"/>
            <a:ext cx="1042416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Clr>
                <a:schemeClr val="bg1">
                  <a:lumMod val="50000"/>
                </a:schemeClr>
              </a:buClr>
              <a:buFont typeface="+mj-lt"/>
              <a:buAutoNum type="arabicPeriod" startAt="5"/>
            </a:pPr>
            <a:r>
              <a:rPr lang="fr-FR" sz="3000" b="1" dirty="0"/>
              <a:t> Energie de liaison</a:t>
            </a:r>
          </a:p>
          <a:p>
            <a:pPr marL="342900" indent="-342900">
              <a:buClr>
                <a:schemeClr val="bg1">
                  <a:lumMod val="65000"/>
                </a:schemeClr>
              </a:buClr>
              <a:buFont typeface="+mj-lt"/>
              <a:buAutoNum type="arabicPeriod" startAt="5"/>
            </a:pPr>
            <a:endParaRPr lang="fr-FR" sz="3000" b="1" dirty="0"/>
          </a:p>
          <a:p>
            <a:pPr>
              <a:buClr>
                <a:schemeClr val="bg1">
                  <a:lumMod val="65000"/>
                </a:schemeClr>
              </a:buClr>
            </a:pPr>
            <a:r>
              <a:rPr lang="fr-FR" sz="2800" dirty="0"/>
              <a:t>L’énergie de liaison d’une molécule diatomique AB, notée </a:t>
            </a:r>
            <a:r>
              <a:rPr lang="fr-FR" sz="2800" b="1" dirty="0">
                <a:solidFill>
                  <a:srgbClr val="7030A0"/>
                </a:solidFill>
              </a:rPr>
              <a:t>D</a:t>
            </a:r>
            <a:r>
              <a:rPr lang="fr-FR" sz="2800" b="1" baseline="-25000" dirty="0">
                <a:solidFill>
                  <a:srgbClr val="7030A0"/>
                </a:solidFill>
              </a:rPr>
              <a:t>A–B</a:t>
            </a:r>
            <a:r>
              <a:rPr lang="fr-FR" sz="2800" dirty="0"/>
              <a:t>, correspond à la variation </a:t>
            </a:r>
            <a:r>
              <a:rPr lang="fr-FR" sz="2800" b="1" dirty="0">
                <a:solidFill>
                  <a:srgbClr val="7030A0"/>
                </a:solidFill>
              </a:rPr>
              <a:t>d’énergie interne </a:t>
            </a:r>
            <a:r>
              <a:rPr lang="fr-FR" sz="2800" dirty="0"/>
              <a:t>standard qui accompagne la réaction au cours de laquelle une mole de AB à l’</a:t>
            </a:r>
            <a:r>
              <a:rPr lang="fr-FR" sz="2800" b="1" dirty="0">
                <a:solidFill>
                  <a:srgbClr val="7030A0"/>
                </a:solidFill>
              </a:rPr>
              <a:t>état gazeux</a:t>
            </a:r>
            <a:r>
              <a:rPr lang="fr-FR" sz="2800" dirty="0">
                <a:solidFill>
                  <a:srgbClr val="7030A0"/>
                </a:solidFill>
              </a:rPr>
              <a:t> </a:t>
            </a:r>
            <a:r>
              <a:rPr lang="fr-FR" sz="2800" dirty="0"/>
              <a:t>est </a:t>
            </a:r>
            <a:r>
              <a:rPr lang="fr-FR" sz="2800" b="1" dirty="0">
                <a:solidFill>
                  <a:srgbClr val="7030A0"/>
                </a:solidFill>
              </a:rPr>
              <a:t>dissociée</a:t>
            </a:r>
            <a:r>
              <a:rPr lang="fr-FR" sz="2800" dirty="0"/>
              <a:t>, à </a:t>
            </a:r>
            <a:r>
              <a:rPr lang="fr-FR" sz="2800" b="1" dirty="0">
                <a:solidFill>
                  <a:srgbClr val="7030A0"/>
                </a:solidFill>
              </a:rPr>
              <a:t>0 K</a:t>
            </a:r>
            <a:r>
              <a:rPr lang="fr-FR" sz="2800" dirty="0"/>
              <a:t>, en deux radicaux à </a:t>
            </a:r>
            <a:r>
              <a:rPr lang="fr-FR" sz="2800" b="1" dirty="0"/>
              <a:t>l’état gazeux </a:t>
            </a:r>
            <a:r>
              <a:rPr lang="fr-FR" sz="2800" dirty="0"/>
              <a:t>selon :</a:t>
            </a:r>
          </a:p>
          <a:p>
            <a:pPr algn="ctr">
              <a:buClr>
                <a:schemeClr val="bg1">
                  <a:lumMod val="65000"/>
                </a:schemeClr>
              </a:buClr>
            </a:pPr>
            <a:r>
              <a:rPr lang="fr-FR" sz="2800" dirty="0"/>
              <a:t> A–B(g) = A•(g) + B•(g) </a:t>
            </a:r>
          </a:p>
          <a:p>
            <a:endParaRPr lang="fr-FR" sz="2800" dirty="0"/>
          </a:p>
          <a:p>
            <a:pPr algn="ctr"/>
            <a:r>
              <a:rPr lang="mr-IN" sz="3000" b="1" dirty="0">
                <a:solidFill>
                  <a:schemeClr val="accent3"/>
                </a:solidFill>
              </a:rPr>
              <a:t>D</a:t>
            </a:r>
            <a:r>
              <a:rPr lang="mr-IN" sz="3000" b="1" baseline="-25000" dirty="0">
                <a:solidFill>
                  <a:schemeClr val="accent3"/>
                </a:solidFill>
              </a:rPr>
              <a:t>A–</a:t>
            </a:r>
            <a:r>
              <a:rPr lang="mr-IN" sz="3000" b="1" baseline="-25000" dirty="0" err="1">
                <a:solidFill>
                  <a:schemeClr val="accent3"/>
                </a:solidFill>
              </a:rPr>
              <a:t>B</a:t>
            </a:r>
            <a:r>
              <a:rPr lang="mr-IN" sz="3000" b="1" dirty="0">
                <a:solidFill>
                  <a:schemeClr val="accent3"/>
                </a:solidFill>
              </a:rPr>
              <a:t> ≈ ∆</a:t>
            </a:r>
            <a:r>
              <a:rPr lang="fr-FR" sz="3000" b="1" dirty="0" err="1">
                <a:solidFill>
                  <a:schemeClr val="accent3"/>
                </a:solidFill>
              </a:rPr>
              <a:t>Hr</a:t>
            </a:r>
            <a:r>
              <a:rPr lang="fr-FR" sz="3000" b="1" dirty="0">
                <a:solidFill>
                  <a:schemeClr val="accent3"/>
                </a:solidFill>
              </a:rPr>
              <a:t>°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32598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889686" y="1433383"/>
            <a:ext cx="10107827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2800" dirty="0"/>
              <a:t> L’énergie de liaison est toujours </a:t>
            </a:r>
            <a:r>
              <a:rPr lang="fr-FR" sz="2800" b="1" dirty="0"/>
              <a:t>positive</a:t>
            </a:r>
            <a:r>
              <a:rPr lang="fr-FR" sz="2800" dirty="0"/>
              <a:t> car c’est l’énergie apportée à la réaction pour casser une liaison</a:t>
            </a:r>
          </a:p>
          <a:p>
            <a:pPr lvl="1">
              <a:buClr>
                <a:schemeClr val="bg1">
                  <a:lumMod val="50000"/>
                </a:schemeClr>
              </a:buClr>
            </a:pPr>
            <a:r>
              <a:rPr lang="fr-FR" sz="2800" i="1" dirty="0"/>
              <a:t>Rappel: le système compte l’énergie de façon positive quand il la reçoit</a:t>
            </a:r>
          </a:p>
          <a:p>
            <a:pPr>
              <a:buClr>
                <a:schemeClr val="bg1">
                  <a:lumMod val="50000"/>
                </a:schemeClr>
              </a:buClr>
            </a:pPr>
            <a:r>
              <a:rPr lang="fr-FR" sz="2800" dirty="0"/>
              <a:t> </a:t>
            </a:r>
          </a:p>
          <a:p>
            <a:pPr marL="285750" indent="-28575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2800" dirty="0"/>
              <a:t> en kJ.mol</a:t>
            </a:r>
            <a:r>
              <a:rPr lang="fr-FR" sz="2800" baseline="30000" dirty="0"/>
              <a:t>-1</a:t>
            </a:r>
          </a:p>
          <a:p>
            <a:endParaRPr lang="fr-FR" sz="2800" dirty="0"/>
          </a:p>
          <a:p>
            <a:pPr algn="ctr"/>
            <a:r>
              <a:rPr lang="fr-FR" sz="2800" b="1" dirty="0">
                <a:solidFill>
                  <a:schemeClr val="accent3"/>
                </a:solidFill>
              </a:rPr>
              <a:t>∆</a:t>
            </a:r>
            <a:r>
              <a:rPr lang="fr-FR" sz="2800" b="1" dirty="0" err="1">
                <a:solidFill>
                  <a:schemeClr val="accent3"/>
                </a:solidFill>
              </a:rPr>
              <a:t>Hr</a:t>
            </a:r>
            <a:r>
              <a:rPr lang="fr-FR" sz="2800" b="1" dirty="0">
                <a:solidFill>
                  <a:schemeClr val="accent3"/>
                </a:solidFill>
              </a:rPr>
              <a:t>° = ∑ </a:t>
            </a:r>
            <a:r>
              <a:rPr lang="fr-FR" sz="2800" b="1" dirty="0" err="1">
                <a:solidFill>
                  <a:schemeClr val="accent3"/>
                </a:solidFill>
              </a:rPr>
              <a:t>ʋ</a:t>
            </a:r>
            <a:r>
              <a:rPr lang="fr-FR" sz="2800" b="1" dirty="0">
                <a:solidFill>
                  <a:schemeClr val="accent3"/>
                </a:solidFill>
              </a:rPr>
              <a:t> . El corps initiaux - ∑ </a:t>
            </a:r>
            <a:r>
              <a:rPr lang="fr-FR" sz="2800" b="1" dirty="0" err="1">
                <a:solidFill>
                  <a:schemeClr val="accent3"/>
                </a:solidFill>
              </a:rPr>
              <a:t>ʋ</a:t>
            </a:r>
            <a:r>
              <a:rPr lang="fr-FR" sz="2800" b="1" dirty="0">
                <a:solidFill>
                  <a:schemeClr val="accent3"/>
                </a:solidFill>
              </a:rPr>
              <a:t> . El corps finaux</a:t>
            </a:r>
          </a:p>
          <a:p>
            <a:pPr algn="ctr"/>
            <a:endParaRPr lang="fr-FR" sz="2800" b="1" dirty="0">
              <a:solidFill>
                <a:schemeClr val="accent3"/>
              </a:solidFill>
            </a:endParaRPr>
          </a:p>
          <a:p>
            <a:pPr algn="ctr"/>
            <a:endParaRPr lang="fr-FR" sz="2800" b="1" dirty="0">
              <a:solidFill>
                <a:schemeClr val="accent3"/>
              </a:solidFill>
            </a:endParaRPr>
          </a:p>
          <a:p>
            <a:r>
              <a:rPr lang="fr-FR" sz="2400" dirty="0">
                <a:solidFill>
                  <a:schemeClr val="accent4"/>
                </a:solidFill>
              </a:rPr>
              <a:t>Seul fois où on a initiaux </a:t>
            </a:r>
            <a:r>
              <a:rPr lang="mr-IN" sz="2400" dirty="0">
                <a:solidFill>
                  <a:schemeClr val="accent4"/>
                </a:solidFill>
              </a:rPr>
              <a:t>–</a:t>
            </a:r>
            <a:r>
              <a:rPr lang="fr-FR" sz="2400" dirty="0">
                <a:solidFill>
                  <a:schemeClr val="accent4"/>
                </a:solidFill>
              </a:rPr>
              <a:t> finaux !</a:t>
            </a:r>
          </a:p>
        </p:txBody>
      </p:sp>
    </p:spTree>
    <p:extLst>
      <p:ext uri="{BB962C8B-B14F-4D97-AF65-F5344CB8AC3E}">
        <p14:creationId xmlns:p14="http://schemas.microsoft.com/office/powerpoint/2010/main" val="148016385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917171" y="952047"/>
            <a:ext cx="1101852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Clr>
                <a:schemeClr val="bg1">
                  <a:lumMod val="50000"/>
                </a:schemeClr>
              </a:buClr>
              <a:buFont typeface="+mj-lt"/>
              <a:buAutoNum type="arabicPeriod" startAt="6"/>
            </a:pPr>
            <a:r>
              <a:rPr lang="fr-FR" sz="3000" b="1" dirty="0"/>
              <a:t>Enthalpie standard de changement d’état </a:t>
            </a:r>
          </a:p>
          <a:p>
            <a:endParaRPr lang="fr-FR" dirty="0"/>
          </a:p>
          <a:p>
            <a:endParaRPr lang="fr-FR" dirty="0"/>
          </a:p>
        </p:txBody>
      </p:sp>
      <p:sp>
        <p:nvSpPr>
          <p:cNvPr id="5" name="Rectangle à coins arrondis 4"/>
          <p:cNvSpPr/>
          <p:nvPr/>
        </p:nvSpPr>
        <p:spPr>
          <a:xfrm>
            <a:off x="4820379" y="2559156"/>
            <a:ext cx="2560320" cy="662940"/>
          </a:xfrm>
          <a:prstGeom prst="round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bg1"/>
              </a:solidFill>
            </a:endParaRPr>
          </a:p>
        </p:txBody>
      </p:sp>
      <p:sp>
        <p:nvSpPr>
          <p:cNvPr id="7" name="Rectangle à coins arrondis 6"/>
          <p:cNvSpPr/>
          <p:nvPr/>
        </p:nvSpPr>
        <p:spPr>
          <a:xfrm>
            <a:off x="7381010" y="4818611"/>
            <a:ext cx="2560320" cy="662940"/>
          </a:xfrm>
          <a:prstGeom prst="round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/>
          <p:cNvSpPr txBox="1"/>
          <p:nvPr/>
        </p:nvSpPr>
        <p:spPr>
          <a:xfrm>
            <a:off x="4745975" y="2597738"/>
            <a:ext cx="25603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dirty="0"/>
              <a:t>GAZ</a:t>
            </a:r>
          </a:p>
        </p:txBody>
      </p:sp>
      <p:sp>
        <p:nvSpPr>
          <p:cNvPr id="10" name="Rectangle à coins arrondis 9"/>
          <p:cNvSpPr/>
          <p:nvPr/>
        </p:nvSpPr>
        <p:spPr>
          <a:xfrm>
            <a:off x="2155619" y="4985865"/>
            <a:ext cx="2560320" cy="662940"/>
          </a:xfrm>
          <a:prstGeom prst="round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ZoneTexte 10"/>
          <p:cNvSpPr txBox="1"/>
          <p:nvPr/>
        </p:nvSpPr>
        <p:spPr>
          <a:xfrm>
            <a:off x="2123786" y="4963392"/>
            <a:ext cx="25603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dirty="0"/>
              <a:t>SOLIDE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7381010" y="4818611"/>
            <a:ext cx="25603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dirty="0"/>
              <a:t>LIQUIDE</a:t>
            </a:r>
          </a:p>
        </p:txBody>
      </p:sp>
      <p:sp>
        <p:nvSpPr>
          <p:cNvPr id="27" name="ZoneTexte 26"/>
          <p:cNvSpPr txBox="1"/>
          <p:nvPr/>
        </p:nvSpPr>
        <p:spPr>
          <a:xfrm rot="2806435">
            <a:off x="7261153" y="3643953"/>
            <a:ext cx="21235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VAPORISATION </a:t>
            </a:r>
          </a:p>
        </p:txBody>
      </p:sp>
      <p:sp>
        <p:nvSpPr>
          <p:cNvPr id="28" name="ZoneTexte 27"/>
          <p:cNvSpPr txBox="1"/>
          <p:nvPr/>
        </p:nvSpPr>
        <p:spPr>
          <a:xfrm rot="18797058">
            <a:off x="2863546" y="3547650"/>
            <a:ext cx="21609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/>
              <a:t>CONDENSATION</a:t>
            </a:r>
          </a:p>
        </p:txBody>
      </p:sp>
      <p:sp>
        <p:nvSpPr>
          <p:cNvPr id="29" name="ZoneTexte 28"/>
          <p:cNvSpPr txBox="1"/>
          <p:nvPr/>
        </p:nvSpPr>
        <p:spPr>
          <a:xfrm>
            <a:off x="5507890" y="5526497"/>
            <a:ext cx="1278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FUSION</a:t>
            </a:r>
          </a:p>
        </p:txBody>
      </p:sp>
      <p:sp>
        <p:nvSpPr>
          <p:cNvPr id="30" name="ZoneTexte 29"/>
          <p:cNvSpPr txBox="1"/>
          <p:nvPr/>
        </p:nvSpPr>
        <p:spPr>
          <a:xfrm>
            <a:off x="5080081" y="4844388"/>
            <a:ext cx="23003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/>
              <a:t>SOLIDIFICATION</a:t>
            </a:r>
          </a:p>
        </p:txBody>
      </p:sp>
      <p:sp>
        <p:nvSpPr>
          <p:cNvPr id="31" name="ZoneTexte 30"/>
          <p:cNvSpPr txBox="1"/>
          <p:nvPr/>
        </p:nvSpPr>
        <p:spPr>
          <a:xfrm rot="18822937">
            <a:off x="3421649" y="3900833"/>
            <a:ext cx="2349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SUBLIMINATION</a:t>
            </a:r>
          </a:p>
        </p:txBody>
      </p:sp>
      <p:sp>
        <p:nvSpPr>
          <p:cNvPr id="32" name="ZoneTexte 31"/>
          <p:cNvSpPr txBox="1"/>
          <p:nvPr/>
        </p:nvSpPr>
        <p:spPr>
          <a:xfrm rot="2812584">
            <a:off x="6719915" y="4088432"/>
            <a:ext cx="2202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/>
              <a:t>LIQUEFACTION</a:t>
            </a:r>
          </a:p>
        </p:txBody>
      </p:sp>
      <p:cxnSp>
        <p:nvCxnSpPr>
          <p:cNvPr id="21" name="Connecteur droit avec flèche 20"/>
          <p:cNvCxnSpPr/>
          <p:nvPr/>
        </p:nvCxnSpPr>
        <p:spPr>
          <a:xfrm flipH="1">
            <a:off x="3205748" y="3228939"/>
            <a:ext cx="1478358" cy="1557998"/>
          </a:xfrm>
          <a:prstGeom prst="straightConnector1">
            <a:avLst/>
          </a:prstGeom>
          <a:ln w="6985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avec flèche 22"/>
          <p:cNvCxnSpPr/>
          <p:nvPr/>
        </p:nvCxnSpPr>
        <p:spPr>
          <a:xfrm flipV="1">
            <a:off x="3583514" y="3305624"/>
            <a:ext cx="1420318" cy="1538764"/>
          </a:xfrm>
          <a:prstGeom prst="straightConnector1">
            <a:avLst/>
          </a:prstGeom>
          <a:ln w="6985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avec flèche 32"/>
          <p:cNvCxnSpPr/>
          <p:nvPr/>
        </p:nvCxnSpPr>
        <p:spPr>
          <a:xfrm>
            <a:off x="7239126" y="3343257"/>
            <a:ext cx="1279976" cy="1379970"/>
          </a:xfrm>
          <a:prstGeom prst="straightConnector1">
            <a:avLst/>
          </a:prstGeom>
          <a:ln w="6985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necteur droit avec flèche 33"/>
          <p:cNvCxnSpPr/>
          <p:nvPr/>
        </p:nvCxnSpPr>
        <p:spPr>
          <a:xfrm flipH="1" flipV="1">
            <a:off x="7398781" y="3189779"/>
            <a:ext cx="1342375" cy="1455681"/>
          </a:xfrm>
          <a:prstGeom prst="straightConnector1">
            <a:avLst/>
          </a:prstGeom>
          <a:ln w="6985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necteur droit avec flèche 34"/>
          <p:cNvCxnSpPr/>
          <p:nvPr/>
        </p:nvCxnSpPr>
        <p:spPr>
          <a:xfrm flipH="1" flipV="1">
            <a:off x="4819222" y="5255939"/>
            <a:ext cx="2419904" cy="12056"/>
          </a:xfrm>
          <a:prstGeom prst="straightConnector1">
            <a:avLst/>
          </a:prstGeom>
          <a:ln w="6985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cteur droit avec flèche 36"/>
          <p:cNvCxnSpPr/>
          <p:nvPr/>
        </p:nvCxnSpPr>
        <p:spPr>
          <a:xfrm>
            <a:off x="4868916" y="5472221"/>
            <a:ext cx="2437379" cy="0"/>
          </a:xfrm>
          <a:prstGeom prst="straightConnector1">
            <a:avLst/>
          </a:prstGeom>
          <a:ln w="69850">
            <a:solidFill>
              <a:schemeClr val="accent4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019444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937260" y="731520"/>
            <a:ext cx="10424160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Clr>
                <a:schemeClr val="bg1">
                  <a:lumMod val="50000"/>
                </a:schemeClr>
              </a:buClr>
              <a:buFont typeface="+mj-lt"/>
              <a:buAutoNum type="arabicPeriod" startAt="7"/>
            </a:pPr>
            <a:r>
              <a:rPr lang="fr-FR" sz="3000" b="1" dirty="0"/>
              <a:t>Chaleur de réaction isotherme</a:t>
            </a:r>
          </a:p>
          <a:p>
            <a:pPr marL="342900" indent="-342900">
              <a:buClr>
                <a:schemeClr val="bg1">
                  <a:lumMod val="65000"/>
                </a:schemeClr>
              </a:buClr>
              <a:buFont typeface="+mj-lt"/>
              <a:buAutoNum type="arabicPeriod" startAt="7"/>
            </a:pPr>
            <a:endParaRPr lang="fr-FR" sz="3000" dirty="0"/>
          </a:p>
          <a:p>
            <a:pPr>
              <a:buClr>
                <a:schemeClr val="bg1">
                  <a:lumMod val="65000"/>
                </a:schemeClr>
              </a:buClr>
            </a:pPr>
            <a:r>
              <a:rPr lang="fr-FR" sz="2800" dirty="0"/>
              <a:t>L’enthalpie standard de réaction à P constante est égale à la </a:t>
            </a:r>
            <a:r>
              <a:rPr lang="fr-FR" sz="2800" b="1" dirty="0"/>
              <a:t>chaleur de réaction</a:t>
            </a:r>
            <a:r>
              <a:rPr lang="fr-FR" sz="2800" dirty="0"/>
              <a:t>.                               </a:t>
            </a:r>
            <a:r>
              <a:rPr lang="fr-FR" sz="2800" b="1" dirty="0" err="1">
                <a:solidFill>
                  <a:schemeClr val="accent3"/>
                </a:solidFill>
              </a:rPr>
              <a:t>ΔrH</a:t>
            </a:r>
            <a:r>
              <a:rPr lang="fr-FR" sz="2800" b="1" dirty="0">
                <a:solidFill>
                  <a:schemeClr val="accent3"/>
                </a:solidFill>
              </a:rPr>
              <a:t>° = </a:t>
            </a:r>
            <a:r>
              <a:rPr lang="fr-FR" sz="2800" b="1" dirty="0" err="1">
                <a:solidFill>
                  <a:schemeClr val="accent3"/>
                </a:solidFill>
              </a:rPr>
              <a:t>Qr</a:t>
            </a:r>
            <a:endParaRPr lang="fr-FR" sz="2800" b="1" dirty="0">
              <a:solidFill>
                <a:schemeClr val="accent3"/>
              </a:solidFill>
            </a:endParaRPr>
          </a:p>
          <a:p>
            <a:pPr>
              <a:buClr>
                <a:schemeClr val="bg1">
                  <a:lumMod val="65000"/>
                </a:schemeClr>
              </a:buClr>
            </a:pPr>
            <a:endParaRPr lang="fr-FR" sz="2800" dirty="0"/>
          </a:p>
          <a:p>
            <a:pPr marL="457200" indent="-4572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2800" b="1" dirty="0" err="1"/>
              <a:t>ΔrH</a:t>
            </a:r>
            <a:r>
              <a:rPr lang="fr-FR" sz="2800" b="1" dirty="0"/>
              <a:t>° &gt; 0 </a:t>
            </a:r>
            <a:r>
              <a:rPr lang="fr-FR" sz="2800" dirty="0"/>
              <a:t>: réaction </a:t>
            </a:r>
            <a:r>
              <a:rPr lang="fr-FR" sz="2800" b="1" dirty="0">
                <a:solidFill>
                  <a:srgbClr val="7030A0"/>
                </a:solidFill>
              </a:rPr>
              <a:t>endothermique</a:t>
            </a:r>
            <a:r>
              <a:rPr lang="fr-FR" sz="2800" dirty="0"/>
              <a:t>, elle absorbe de la chaleur.</a:t>
            </a:r>
          </a:p>
          <a:p>
            <a:pPr marL="457200" indent="-457200">
              <a:buClr>
                <a:schemeClr val="bg1">
                  <a:lumMod val="65000"/>
                </a:schemeClr>
              </a:buClr>
              <a:buFont typeface="Wingdings" charset="2"/>
              <a:buChar char="Ø"/>
            </a:pPr>
            <a:endParaRPr lang="fr-FR" sz="2800" dirty="0"/>
          </a:p>
          <a:p>
            <a:pPr marL="457200" indent="-4572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2800" b="1" dirty="0" err="1"/>
              <a:t>ΔrH</a:t>
            </a:r>
            <a:r>
              <a:rPr lang="fr-FR" sz="2800" b="1" dirty="0"/>
              <a:t>° &lt; 0 </a:t>
            </a:r>
            <a:r>
              <a:rPr lang="fr-FR" sz="2800" dirty="0"/>
              <a:t>: réaction </a:t>
            </a:r>
            <a:r>
              <a:rPr lang="fr-FR" sz="2800" b="1" dirty="0">
                <a:solidFill>
                  <a:srgbClr val="7030A0"/>
                </a:solidFill>
              </a:rPr>
              <a:t>exothermique</a:t>
            </a:r>
            <a:r>
              <a:rPr lang="fr-FR" sz="2800" dirty="0"/>
              <a:t>, elle cède de la chaleur. </a:t>
            </a:r>
          </a:p>
          <a:p>
            <a:pPr marL="457200" indent="-457200">
              <a:buClr>
                <a:schemeClr val="bg1">
                  <a:lumMod val="65000"/>
                </a:schemeClr>
              </a:buClr>
              <a:buFont typeface="Wingdings" charset="2"/>
              <a:buChar char="Ø"/>
            </a:pPr>
            <a:endParaRPr lang="fr-FR" sz="2800" dirty="0"/>
          </a:p>
          <a:p>
            <a:pPr marL="457200" indent="-4572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2800" b="1" dirty="0" err="1"/>
              <a:t>ΔrH</a:t>
            </a:r>
            <a:r>
              <a:rPr lang="fr-FR" sz="2800" b="1" dirty="0"/>
              <a:t>° = 0 </a:t>
            </a:r>
            <a:r>
              <a:rPr lang="fr-FR" sz="2800" dirty="0"/>
              <a:t>: réaction </a:t>
            </a:r>
            <a:r>
              <a:rPr lang="fr-FR" sz="2800" b="1" dirty="0">
                <a:solidFill>
                  <a:srgbClr val="7030A0"/>
                </a:solidFill>
              </a:rPr>
              <a:t>athermique</a:t>
            </a:r>
            <a:r>
              <a:rPr lang="fr-FR" sz="2800" dirty="0"/>
              <a:t>, elle n’échange pas de chaleur</a:t>
            </a:r>
            <a:r>
              <a:rPr lang="fr-FR" sz="3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218445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353665" y="2802194"/>
            <a:ext cx="1681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/>
              <a:t>PAUSE </a:t>
            </a:r>
            <a:r>
              <a:rPr lang="fr-FR" sz="2800" dirty="0">
                <a:sym typeface="Wingdings"/>
              </a:rPr>
              <a:t>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61097757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/>
        </p:nvSpPr>
        <p:spPr>
          <a:xfrm>
            <a:off x="8706678" y="4644582"/>
            <a:ext cx="2342837" cy="52180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/>
          <p:cNvSpPr/>
          <p:nvPr/>
        </p:nvSpPr>
        <p:spPr>
          <a:xfrm>
            <a:off x="7479450" y="3163866"/>
            <a:ext cx="4193457" cy="58101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ZoneTexte 1"/>
          <p:cNvSpPr txBox="1"/>
          <p:nvPr/>
        </p:nvSpPr>
        <p:spPr>
          <a:xfrm>
            <a:off x="853504" y="502603"/>
            <a:ext cx="1069848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>
                <a:solidFill>
                  <a:srgbClr val="C00000"/>
                </a:solidFill>
              </a:rPr>
              <a:t>IV/ Loi de Hess</a:t>
            </a:r>
          </a:p>
          <a:p>
            <a:endParaRPr lang="fr-FR" sz="4000" dirty="0">
              <a:solidFill>
                <a:srgbClr val="C00000"/>
              </a:solidFill>
            </a:endParaRPr>
          </a:p>
          <a:p>
            <a:r>
              <a:rPr lang="fr-FR" sz="2800" dirty="0"/>
              <a:t>L’enthalpie standard de réaction ∆</a:t>
            </a:r>
            <a:r>
              <a:rPr lang="fr-FR" sz="2800" dirty="0" err="1"/>
              <a:t>Hr</a:t>
            </a:r>
            <a:r>
              <a:rPr lang="fr-FR" sz="2800" dirty="0"/>
              <a:t>° est </a:t>
            </a:r>
            <a:r>
              <a:rPr lang="fr-FR" sz="2800" b="1" dirty="0"/>
              <a:t>indépendante du chemin suivi </a:t>
            </a:r>
            <a:r>
              <a:rPr lang="fr-FR" sz="2800" dirty="0"/>
              <a:t>au cours d’une transformation et ne dépend que de l’état initial et final                          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1118639" y="3635842"/>
            <a:ext cx="18941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/>
              <a:t>Etat 1 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5961033" y="3660095"/>
            <a:ext cx="18941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/>
              <a:t>Etat 2 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1118639" y="5166385"/>
            <a:ext cx="18941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/>
              <a:t>Etat 3 </a:t>
            </a:r>
            <a:endParaRPr lang="fr-FR" sz="3200" dirty="0"/>
          </a:p>
        </p:txBody>
      </p:sp>
      <p:sp>
        <p:nvSpPr>
          <p:cNvPr id="9" name="ZoneTexte 8"/>
          <p:cNvSpPr txBox="1"/>
          <p:nvPr/>
        </p:nvSpPr>
        <p:spPr>
          <a:xfrm>
            <a:off x="6084077" y="5166383"/>
            <a:ext cx="18941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/>
              <a:t>Etat 4 </a:t>
            </a:r>
          </a:p>
        </p:txBody>
      </p:sp>
      <p:sp>
        <p:nvSpPr>
          <p:cNvPr id="10" name="Flèche vers le bas 9"/>
          <p:cNvSpPr/>
          <p:nvPr/>
        </p:nvSpPr>
        <p:spPr>
          <a:xfrm>
            <a:off x="1384456" y="4318453"/>
            <a:ext cx="463649" cy="652260"/>
          </a:xfrm>
          <a:prstGeom prst="downArrow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" name="Flèche vers le haut 10"/>
          <p:cNvSpPr/>
          <p:nvPr/>
        </p:nvSpPr>
        <p:spPr>
          <a:xfrm>
            <a:off x="6312003" y="4221737"/>
            <a:ext cx="442452" cy="652260"/>
          </a:xfrm>
          <a:prstGeom prst="upArrow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Flèche vers la droite 12"/>
          <p:cNvSpPr/>
          <p:nvPr/>
        </p:nvSpPr>
        <p:spPr>
          <a:xfrm>
            <a:off x="2794521" y="5324407"/>
            <a:ext cx="3229370" cy="328915"/>
          </a:xfrm>
          <a:prstGeom prst="rightArrow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Flèche vers la droite 13"/>
          <p:cNvSpPr/>
          <p:nvPr/>
        </p:nvSpPr>
        <p:spPr>
          <a:xfrm>
            <a:off x="2661056" y="3575653"/>
            <a:ext cx="3229370" cy="328914"/>
          </a:xfrm>
          <a:prstGeom prst="rightArrow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Flèche vers la gauche 14"/>
          <p:cNvSpPr/>
          <p:nvPr/>
        </p:nvSpPr>
        <p:spPr>
          <a:xfrm>
            <a:off x="2610740" y="4032498"/>
            <a:ext cx="3229370" cy="383791"/>
          </a:xfrm>
          <a:prstGeom prst="leftArrow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ZoneTexte 15"/>
          <p:cNvSpPr txBox="1"/>
          <p:nvPr/>
        </p:nvSpPr>
        <p:spPr>
          <a:xfrm>
            <a:off x="7479450" y="3190686"/>
            <a:ext cx="446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800" dirty="0" err="1"/>
              <a:t>ΔrH</a:t>
            </a:r>
            <a:r>
              <a:rPr lang="fr-FR" sz="2800" baseline="-25000" dirty="0"/>
              <a:t>1</a:t>
            </a:r>
            <a:r>
              <a:rPr lang="el-GR" sz="2800" dirty="0"/>
              <a:t>=ΔrH</a:t>
            </a:r>
            <a:r>
              <a:rPr lang="el-GR" sz="2800" baseline="-25000" dirty="0"/>
              <a:t>2</a:t>
            </a:r>
            <a:r>
              <a:rPr lang="fr-FR" sz="2800" dirty="0"/>
              <a:t> + </a:t>
            </a:r>
            <a:r>
              <a:rPr lang="el-GR" sz="2800" dirty="0" err="1"/>
              <a:t>ΔrH</a:t>
            </a:r>
            <a:r>
              <a:rPr lang="el-GR" sz="2800" dirty="0"/>
              <a:t> </a:t>
            </a:r>
            <a:r>
              <a:rPr lang="el-GR" sz="2800" baseline="-25000" dirty="0"/>
              <a:t>3</a:t>
            </a:r>
            <a:r>
              <a:rPr lang="fr-FR" sz="2800" dirty="0"/>
              <a:t> +</a:t>
            </a:r>
            <a:r>
              <a:rPr lang="el-GR" sz="2800" dirty="0"/>
              <a:t>ΔrH</a:t>
            </a:r>
            <a:r>
              <a:rPr lang="el-GR" sz="2800" baseline="-25000" dirty="0"/>
              <a:t>4</a:t>
            </a:r>
            <a:endParaRPr lang="fr-FR" sz="2800" baseline="-25000" dirty="0"/>
          </a:p>
          <a:p>
            <a:endParaRPr lang="fr-FR" sz="2800" dirty="0"/>
          </a:p>
        </p:txBody>
      </p:sp>
      <p:sp>
        <p:nvSpPr>
          <p:cNvPr id="19" name="ZoneTexte 18"/>
          <p:cNvSpPr txBox="1"/>
          <p:nvPr/>
        </p:nvSpPr>
        <p:spPr>
          <a:xfrm>
            <a:off x="3656308" y="3141876"/>
            <a:ext cx="995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800" dirty="0" err="1"/>
              <a:t>ΔrH</a:t>
            </a:r>
            <a:r>
              <a:rPr lang="fr-FR" sz="2800" baseline="-25000" dirty="0"/>
              <a:t>1</a:t>
            </a:r>
            <a:endParaRPr lang="fr-FR" sz="2800" dirty="0"/>
          </a:p>
        </p:txBody>
      </p:sp>
      <p:sp>
        <p:nvSpPr>
          <p:cNvPr id="20" name="ZoneTexte 19"/>
          <p:cNvSpPr txBox="1"/>
          <p:nvPr/>
        </p:nvSpPr>
        <p:spPr>
          <a:xfrm>
            <a:off x="449075" y="4301545"/>
            <a:ext cx="9437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800" dirty="0"/>
              <a:t>ΔrH</a:t>
            </a:r>
            <a:r>
              <a:rPr lang="el-GR" sz="2800" baseline="-25000" dirty="0"/>
              <a:t>2</a:t>
            </a:r>
            <a:endParaRPr lang="fr-FR" sz="2800" dirty="0"/>
          </a:p>
        </p:txBody>
      </p:sp>
      <p:sp>
        <p:nvSpPr>
          <p:cNvPr id="21" name="ZoneTexte 20"/>
          <p:cNvSpPr txBox="1"/>
          <p:nvPr/>
        </p:nvSpPr>
        <p:spPr>
          <a:xfrm>
            <a:off x="3730145" y="5653322"/>
            <a:ext cx="13581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800" dirty="0" err="1"/>
              <a:t>ΔrH</a:t>
            </a:r>
            <a:r>
              <a:rPr lang="el-GR" sz="2800" dirty="0"/>
              <a:t> </a:t>
            </a:r>
            <a:r>
              <a:rPr lang="el-GR" sz="2800" baseline="-25000" dirty="0"/>
              <a:t>3</a:t>
            </a:r>
            <a:endParaRPr lang="fr-FR" sz="2800" dirty="0"/>
          </a:p>
        </p:txBody>
      </p:sp>
      <p:sp>
        <p:nvSpPr>
          <p:cNvPr id="22" name="ZoneTexte 21"/>
          <p:cNvSpPr txBox="1"/>
          <p:nvPr/>
        </p:nvSpPr>
        <p:spPr>
          <a:xfrm>
            <a:off x="6982381" y="4244473"/>
            <a:ext cx="1219235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2800" dirty="0"/>
              <a:t>ΔrH</a:t>
            </a:r>
            <a:r>
              <a:rPr lang="el-GR" sz="2800" baseline="-25000" dirty="0"/>
              <a:t>4</a:t>
            </a:r>
            <a:endParaRPr lang="fr-FR" sz="2800" baseline="-25000" dirty="0"/>
          </a:p>
          <a:p>
            <a:endParaRPr lang="fr-FR" dirty="0"/>
          </a:p>
        </p:txBody>
      </p:sp>
      <p:sp>
        <p:nvSpPr>
          <p:cNvPr id="24" name="Rectangle 23"/>
          <p:cNvSpPr/>
          <p:nvPr/>
        </p:nvSpPr>
        <p:spPr>
          <a:xfrm>
            <a:off x="8707792" y="4644582"/>
            <a:ext cx="234172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sz="2800" dirty="0" err="1"/>
              <a:t>ΔrH</a:t>
            </a:r>
            <a:r>
              <a:rPr lang="fr-FR" sz="2800" baseline="-25000" dirty="0"/>
              <a:t>1 </a:t>
            </a:r>
            <a:r>
              <a:rPr lang="fr-FR" sz="2800" dirty="0"/>
              <a:t> = - </a:t>
            </a:r>
            <a:r>
              <a:rPr lang="el-GR" sz="2800" dirty="0" err="1"/>
              <a:t>ΔrH</a:t>
            </a:r>
            <a:r>
              <a:rPr lang="fr-FR" sz="2800" baseline="-25000" dirty="0"/>
              <a:t>5</a:t>
            </a:r>
            <a:endParaRPr lang="fr-FR" sz="2800" dirty="0"/>
          </a:p>
          <a:p>
            <a:endParaRPr lang="fr-FR" sz="2800" dirty="0"/>
          </a:p>
        </p:txBody>
      </p:sp>
      <p:sp>
        <p:nvSpPr>
          <p:cNvPr id="26" name="Rectangle 25"/>
          <p:cNvSpPr/>
          <p:nvPr/>
        </p:nvSpPr>
        <p:spPr>
          <a:xfrm>
            <a:off x="3656308" y="4318453"/>
            <a:ext cx="9140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800" dirty="0" err="1"/>
              <a:t>ΔrH</a:t>
            </a:r>
            <a:r>
              <a:rPr lang="fr-FR" sz="2800" baseline="-25000" dirty="0"/>
              <a:t>5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97339783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85800" y="822960"/>
            <a:ext cx="10920046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>
                <a:solidFill>
                  <a:srgbClr val="C00000"/>
                </a:solidFill>
              </a:rPr>
              <a:t>V/ Loi de Kirchhoff</a:t>
            </a:r>
          </a:p>
          <a:p>
            <a:endParaRPr lang="fr-FR" sz="3000" dirty="0"/>
          </a:p>
          <a:p>
            <a:r>
              <a:rPr lang="fr-FR" sz="2800" dirty="0"/>
              <a:t>Elle permet de déterminer l’enthalpie standard d’une réaction à une température T</a:t>
            </a:r>
            <a:r>
              <a:rPr lang="fr-FR" sz="2800" b="1" dirty="0"/>
              <a:t>’</a:t>
            </a:r>
            <a:r>
              <a:rPr lang="fr-FR" sz="2800" dirty="0"/>
              <a:t> quelconque en connaissant sa valeur à une température </a:t>
            </a:r>
            <a:r>
              <a:rPr lang="fr-FR" sz="2800" dirty="0" err="1"/>
              <a:t>T</a:t>
            </a:r>
            <a:r>
              <a:rPr lang="fr-FR" sz="2800" dirty="0"/>
              <a:t>  </a:t>
            </a:r>
          </a:p>
          <a:p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974654" y="3383871"/>
            <a:ext cx="10064041" cy="227754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000" b="1" dirty="0" err="1">
                <a:solidFill>
                  <a:schemeClr val="accent3"/>
                </a:solidFill>
              </a:rPr>
              <a:t>ΔrH</a:t>
            </a:r>
            <a:r>
              <a:rPr lang="fr-FR" sz="3000" b="1" dirty="0">
                <a:solidFill>
                  <a:schemeClr val="accent3"/>
                </a:solidFill>
              </a:rPr>
              <a:t>°(T</a:t>
            </a:r>
            <a:r>
              <a:rPr lang="fr-FR" sz="3000" b="1" baseline="-25000" dirty="0">
                <a:solidFill>
                  <a:schemeClr val="accent3"/>
                </a:solidFill>
              </a:rPr>
              <a:t>2</a:t>
            </a:r>
            <a:r>
              <a:rPr lang="fr-FR" sz="3000" b="1" dirty="0">
                <a:solidFill>
                  <a:schemeClr val="accent3"/>
                </a:solidFill>
              </a:rPr>
              <a:t>) = </a:t>
            </a:r>
            <a:r>
              <a:rPr lang="fr-FR" sz="3000" b="1" dirty="0" err="1">
                <a:solidFill>
                  <a:schemeClr val="accent3"/>
                </a:solidFill>
              </a:rPr>
              <a:t>ΔrH</a:t>
            </a:r>
            <a:r>
              <a:rPr lang="fr-FR" sz="3000" b="1" dirty="0">
                <a:solidFill>
                  <a:schemeClr val="accent3"/>
                </a:solidFill>
              </a:rPr>
              <a:t>°(T</a:t>
            </a:r>
            <a:r>
              <a:rPr lang="fr-FR" sz="3000" b="1" baseline="-25000" dirty="0">
                <a:solidFill>
                  <a:schemeClr val="accent3"/>
                </a:solidFill>
              </a:rPr>
              <a:t>1</a:t>
            </a:r>
            <a:r>
              <a:rPr lang="fr-FR" sz="3000" b="1" dirty="0">
                <a:solidFill>
                  <a:schemeClr val="accent3"/>
                </a:solidFill>
              </a:rPr>
              <a:t>) + ∆</a:t>
            </a:r>
            <a:r>
              <a:rPr lang="fr-FR" sz="3000" b="1" dirty="0" err="1">
                <a:solidFill>
                  <a:schemeClr val="accent3"/>
                </a:solidFill>
              </a:rPr>
              <a:t>T</a:t>
            </a:r>
            <a:r>
              <a:rPr lang="fr-FR" sz="3000" b="1" dirty="0">
                <a:solidFill>
                  <a:schemeClr val="accent3"/>
                </a:solidFill>
              </a:rPr>
              <a:t>.(</a:t>
            </a:r>
            <a:r>
              <a:rPr lang="fr-FR" sz="3000" b="1" dirty="0">
                <a:solidFill>
                  <a:srgbClr val="C00000"/>
                </a:solidFill>
              </a:rPr>
              <a:t>∑ </a:t>
            </a:r>
            <a:r>
              <a:rPr lang="fr-FR" sz="3200" b="1" dirty="0" err="1">
                <a:solidFill>
                  <a:srgbClr val="C00000"/>
                </a:solidFill>
              </a:rPr>
              <a:t>ʋ.</a:t>
            </a:r>
            <a:r>
              <a:rPr lang="fr-FR" sz="3000" b="1" dirty="0" err="1">
                <a:solidFill>
                  <a:srgbClr val="C00000"/>
                </a:solidFill>
              </a:rPr>
              <a:t>C</a:t>
            </a:r>
            <a:r>
              <a:rPr lang="fr-FR" sz="3000" b="1" baseline="-25000" dirty="0" err="1">
                <a:solidFill>
                  <a:srgbClr val="C00000"/>
                </a:solidFill>
              </a:rPr>
              <a:t>pfinaux</a:t>
            </a:r>
            <a:r>
              <a:rPr lang="fr-FR" sz="3000" b="1" dirty="0">
                <a:solidFill>
                  <a:srgbClr val="C00000"/>
                </a:solidFill>
              </a:rPr>
              <a:t> </a:t>
            </a:r>
            <a:r>
              <a:rPr lang="fr-FR" sz="3000" b="1" dirty="0">
                <a:solidFill>
                  <a:schemeClr val="accent3"/>
                </a:solidFill>
              </a:rPr>
              <a:t>- </a:t>
            </a:r>
            <a:r>
              <a:rPr lang="fr-FR" sz="3000" b="1" dirty="0">
                <a:solidFill>
                  <a:srgbClr val="C00000"/>
                </a:solidFill>
              </a:rPr>
              <a:t>∑ </a:t>
            </a:r>
            <a:r>
              <a:rPr lang="fr-FR" sz="3200" b="1" dirty="0" err="1">
                <a:solidFill>
                  <a:srgbClr val="C00000"/>
                </a:solidFill>
              </a:rPr>
              <a:t>ʋ.</a:t>
            </a:r>
            <a:r>
              <a:rPr lang="fr-FR" sz="3000" b="1" dirty="0" err="1">
                <a:solidFill>
                  <a:srgbClr val="C00000"/>
                </a:solidFill>
              </a:rPr>
              <a:t>C</a:t>
            </a:r>
            <a:r>
              <a:rPr lang="fr-FR" sz="3000" b="1" baseline="-25000" dirty="0" err="1">
                <a:solidFill>
                  <a:srgbClr val="C00000"/>
                </a:solidFill>
              </a:rPr>
              <a:t>p.initiaux</a:t>
            </a:r>
            <a:r>
              <a:rPr lang="fr-FR" sz="3000" b="1" dirty="0">
                <a:solidFill>
                  <a:schemeClr val="accent3"/>
                </a:solidFill>
              </a:rPr>
              <a:t>)</a:t>
            </a:r>
          </a:p>
          <a:p>
            <a:pPr algn="ctr"/>
            <a:endParaRPr lang="fr-FR" sz="3000" b="1" dirty="0">
              <a:solidFill>
                <a:schemeClr val="accent3"/>
              </a:solidFill>
            </a:endParaRPr>
          </a:p>
          <a:p>
            <a:pPr algn="ctr"/>
            <a:r>
              <a:rPr lang="fr-FR" sz="3000" b="1" dirty="0">
                <a:solidFill>
                  <a:schemeClr val="accent3"/>
                </a:solidFill>
              </a:rPr>
              <a:t>Forme simplifiée: H(T2) = H(T1) + ΔT x </a:t>
            </a:r>
            <a:r>
              <a:rPr lang="fr-FR" sz="3000" b="1" dirty="0" err="1">
                <a:solidFill>
                  <a:schemeClr val="accent3"/>
                </a:solidFill>
              </a:rPr>
              <a:t>ΔCp</a:t>
            </a:r>
            <a:endParaRPr lang="fr-FR" sz="3000" b="1" dirty="0">
              <a:solidFill>
                <a:schemeClr val="accent3"/>
              </a:solidFill>
            </a:endParaRPr>
          </a:p>
          <a:p>
            <a:endParaRPr lang="fr-FR" sz="2000" b="1" dirty="0"/>
          </a:p>
          <a:p>
            <a:endParaRPr lang="fr-FR" sz="3000" b="1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84429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43DD361-D086-47CF-BB6C-867643993A44}"/>
              </a:ext>
            </a:extLst>
          </p:cNvPr>
          <p:cNvSpPr txBox="1"/>
          <p:nvPr/>
        </p:nvSpPr>
        <p:spPr>
          <a:xfrm>
            <a:off x="884582" y="526775"/>
            <a:ext cx="10555357" cy="6760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Exemple d’application loi de Kirchhoff:</a:t>
            </a:r>
          </a:p>
          <a:p>
            <a:endParaRPr lang="fr-FR" sz="2400" b="1" dirty="0"/>
          </a:p>
          <a:p>
            <a:r>
              <a:rPr lang="fr-FR" sz="2600" dirty="0"/>
              <a:t>On considère la réaction suivante: </a:t>
            </a:r>
            <a:r>
              <a:rPr lang="fr-FR" sz="2600" b="1" dirty="0"/>
              <a:t>CH</a:t>
            </a:r>
            <a:r>
              <a:rPr lang="fr-FR" sz="2600" b="1" baseline="-25000" dirty="0"/>
              <a:t>4</a:t>
            </a:r>
            <a:r>
              <a:rPr lang="fr-FR" sz="2600" b="1" dirty="0"/>
              <a:t>(g) + 4Cl</a:t>
            </a:r>
            <a:r>
              <a:rPr lang="fr-FR" sz="2600" b="1" baseline="-25000" dirty="0"/>
              <a:t>2</a:t>
            </a:r>
            <a:r>
              <a:rPr lang="fr-FR" sz="2600" b="1" dirty="0"/>
              <a:t>(g) = CCl</a:t>
            </a:r>
            <a:r>
              <a:rPr lang="fr-FR" sz="2600" b="1" baseline="-25000" dirty="0"/>
              <a:t>4</a:t>
            </a:r>
            <a:r>
              <a:rPr lang="fr-FR" sz="2600" b="1" dirty="0"/>
              <a:t>(g) + 4HCl(g)</a:t>
            </a:r>
          </a:p>
          <a:p>
            <a:r>
              <a:rPr lang="fr-FR" sz="2600" dirty="0">
                <a:sym typeface="Wingdings" panose="05000000000000000000" pitchFamily="2" charset="2"/>
              </a:rPr>
              <a:t> </a:t>
            </a:r>
            <a:r>
              <a:rPr lang="fr-FR" sz="2600" dirty="0"/>
              <a:t>Calculer l’enthalpie standard de cette réaction à 698K</a:t>
            </a:r>
          </a:p>
          <a:p>
            <a:r>
              <a:rPr lang="fr-FR" sz="2600" u="sng" dirty="0"/>
              <a:t>Données:</a:t>
            </a:r>
          </a:p>
          <a:p>
            <a:r>
              <a:rPr lang="fr-FR" sz="2600" dirty="0" err="1"/>
              <a:t>ΔrH</a:t>
            </a:r>
            <a:r>
              <a:rPr lang="fr-FR" sz="2600" dirty="0"/>
              <a:t>°(298K)= - 400 kJ.mol</a:t>
            </a:r>
            <a:r>
              <a:rPr lang="fr-FR" sz="2600" baseline="30000" dirty="0"/>
              <a:t>-1</a:t>
            </a:r>
          </a:p>
          <a:p>
            <a:r>
              <a:rPr lang="fr-FR" sz="2600" dirty="0"/>
              <a:t>C</a:t>
            </a:r>
            <a:r>
              <a:rPr lang="fr-FR" sz="2600" baseline="30000" dirty="0"/>
              <a:t>0</a:t>
            </a:r>
            <a:r>
              <a:rPr lang="fr-FR" sz="2600" baseline="-25000" dirty="0"/>
              <a:t>P</a:t>
            </a:r>
            <a:r>
              <a:rPr lang="fr-FR" sz="2600" dirty="0"/>
              <a:t> (J.K</a:t>
            </a:r>
            <a:r>
              <a:rPr lang="fr-FR" sz="2600" baseline="30000" dirty="0"/>
              <a:t>-1</a:t>
            </a:r>
            <a:r>
              <a:rPr lang="fr-FR" sz="2600" dirty="0"/>
              <a:t>.mol</a:t>
            </a:r>
            <a:r>
              <a:rPr lang="fr-FR" sz="2600" baseline="30000" dirty="0"/>
              <a:t>-1</a:t>
            </a:r>
            <a:r>
              <a:rPr lang="fr-FR" sz="2600" dirty="0"/>
              <a:t>): CH</a:t>
            </a:r>
            <a:r>
              <a:rPr lang="fr-FR" sz="2600" baseline="-25000" dirty="0"/>
              <a:t>4</a:t>
            </a:r>
            <a:r>
              <a:rPr lang="fr-FR" sz="2600" dirty="0"/>
              <a:t>(g)= 36 / Cl</a:t>
            </a:r>
            <a:r>
              <a:rPr lang="fr-FR" sz="2600" baseline="-25000" dirty="0"/>
              <a:t>2</a:t>
            </a:r>
            <a:r>
              <a:rPr lang="fr-FR" sz="2600" dirty="0"/>
              <a:t>(g)= 34 / CCl</a:t>
            </a:r>
            <a:r>
              <a:rPr lang="fr-FR" sz="2600" baseline="-25000" dirty="0"/>
              <a:t>4</a:t>
            </a:r>
            <a:r>
              <a:rPr lang="fr-FR" sz="2600" dirty="0"/>
              <a:t>(g)=84 / </a:t>
            </a:r>
            <a:r>
              <a:rPr lang="fr-FR" sz="2600" dirty="0" err="1"/>
              <a:t>HCl</a:t>
            </a:r>
            <a:r>
              <a:rPr lang="fr-FR" sz="2600" dirty="0"/>
              <a:t>(g)=29</a:t>
            </a:r>
          </a:p>
          <a:p>
            <a:endParaRPr lang="fr-FR" sz="2600" dirty="0"/>
          </a:p>
          <a:p>
            <a:r>
              <a:rPr lang="fr-FR" sz="2600" dirty="0"/>
              <a:t>Réponse: </a:t>
            </a:r>
            <a:r>
              <a:rPr lang="de-DE" sz="2600" b="1" dirty="0"/>
              <a:t>H(T2) = H(T1) + ΔT x </a:t>
            </a:r>
            <a:r>
              <a:rPr lang="de-DE" sz="2600" b="1" dirty="0" err="1"/>
              <a:t>ΔCp</a:t>
            </a:r>
            <a:endParaRPr lang="de-DE" sz="2600" b="1" dirty="0"/>
          </a:p>
          <a:p>
            <a:pPr marL="457200" indent="-457200">
              <a:buFont typeface="Wingdings" panose="05000000000000000000" pitchFamily="2" charset="2"/>
              <a:buChar char="à"/>
            </a:pPr>
            <a:r>
              <a:rPr lang="de-DE" sz="2600" dirty="0"/>
              <a:t>ΔT= 698-298= 400 K     </a:t>
            </a:r>
            <a:r>
              <a:rPr lang="de-DE" sz="2600" dirty="0">
                <a:sym typeface="Wingdings" panose="05000000000000000000" pitchFamily="2" charset="2"/>
              </a:rPr>
              <a:t> </a:t>
            </a:r>
            <a:r>
              <a:rPr lang="de-DE" sz="2600" dirty="0" err="1"/>
              <a:t>ΔCp</a:t>
            </a:r>
            <a:r>
              <a:rPr lang="de-DE" sz="2600" dirty="0"/>
              <a:t>= 4x29+84 – 4x34 – 36 =28 </a:t>
            </a:r>
            <a:r>
              <a:rPr lang="fr-FR" sz="2600" dirty="0"/>
              <a:t>J.K</a:t>
            </a:r>
            <a:r>
              <a:rPr lang="fr-FR" sz="2600" baseline="30000" dirty="0"/>
              <a:t>-1</a:t>
            </a:r>
            <a:r>
              <a:rPr lang="fr-FR" sz="2600" dirty="0"/>
              <a:t>.mol</a:t>
            </a:r>
            <a:r>
              <a:rPr lang="fr-FR" sz="2600" baseline="30000" dirty="0"/>
              <a:t>-1</a:t>
            </a:r>
          </a:p>
          <a:p>
            <a:endParaRPr lang="fr-FR" sz="2600" baseline="30000" dirty="0"/>
          </a:p>
          <a:p>
            <a:r>
              <a:rPr lang="fr-FR" sz="2600" dirty="0" err="1"/>
              <a:t>ΔrH</a:t>
            </a:r>
            <a:r>
              <a:rPr lang="fr-FR" sz="2600" dirty="0"/>
              <a:t>°(698K)= </a:t>
            </a:r>
            <a:r>
              <a:rPr lang="fr-FR" sz="2600" dirty="0" err="1"/>
              <a:t>ΔrH</a:t>
            </a:r>
            <a:r>
              <a:rPr lang="fr-FR" sz="2600" dirty="0"/>
              <a:t>°(298K)+ </a:t>
            </a:r>
            <a:r>
              <a:rPr lang="de-DE" sz="2600" dirty="0"/>
              <a:t>ΔT x </a:t>
            </a:r>
            <a:r>
              <a:rPr lang="de-DE" sz="2600" dirty="0" err="1"/>
              <a:t>ΔCp</a:t>
            </a:r>
            <a:endParaRPr lang="de-DE" sz="2600" dirty="0"/>
          </a:p>
          <a:p>
            <a:r>
              <a:rPr lang="fr-FR" sz="2600" dirty="0" err="1"/>
              <a:t>ΔrH</a:t>
            </a:r>
            <a:r>
              <a:rPr lang="fr-FR" sz="2600" dirty="0"/>
              <a:t>°(698K)= - 400 000 + 400 x 28</a:t>
            </a:r>
          </a:p>
          <a:p>
            <a:r>
              <a:rPr lang="fr-FR" sz="2600" b="1" dirty="0" err="1"/>
              <a:t>ΔrH</a:t>
            </a:r>
            <a:r>
              <a:rPr lang="fr-FR" sz="2600" b="1" dirty="0"/>
              <a:t>°(698K)= - 388,8 kJ.mol</a:t>
            </a:r>
            <a:r>
              <a:rPr lang="fr-FR" sz="2600" b="1" baseline="30000" dirty="0"/>
              <a:t>-1</a:t>
            </a:r>
          </a:p>
          <a:p>
            <a:endParaRPr lang="de-DE" sz="2600" dirty="0"/>
          </a:p>
          <a:p>
            <a:endParaRPr lang="de-DE" sz="2600" b="1" dirty="0"/>
          </a:p>
          <a:p>
            <a:endParaRPr lang="fr-FR" sz="2600" b="1" dirty="0"/>
          </a:p>
        </p:txBody>
      </p:sp>
    </p:spTree>
    <p:extLst>
      <p:ext uri="{BB962C8B-B14F-4D97-AF65-F5344CB8AC3E}">
        <p14:creationId xmlns:p14="http://schemas.microsoft.com/office/powerpoint/2010/main" val="400150119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85800" y="685800"/>
            <a:ext cx="11132820" cy="72635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>
                <a:solidFill>
                  <a:srgbClr val="C00000"/>
                </a:solidFill>
              </a:rPr>
              <a:t>VI/ Entropie S </a:t>
            </a:r>
          </a:p>
          <a:p>
            <a:endParaRPr lang="fr-FR" sz="4000" dirty="0">
              <a:solidFill>
                <a:srgbClr val="C00000"/>
              </a:solidFill>
            </a:endParaRPr>
          </a:p>
          <a:p>
            <a:r>
              <a:rPr lang="fr-FR" sz="3000" dirty="0"/>
              <a:t>Le deuxième principe de la thermodynamique = </a:t>
            </a:r>
            <a:r>
              <a:rPr lang="fr-FR" sz="3000" b="1" dirty="0"/>
              <a:t>principe d’évolution  </a:t>
            </a:r>
            <a:r>
              <a:rPr lang="fr-FR" sz="3000" dirty="0"/>
              <a:t>permet de savoir si la réaction est </a:t>
            </a:r>
            <a:r>
              <a:rPr lang="fr-FR" sz="3000" u="sng" dirty="0"/>
              <a:t>spontanée ou non </a:t>
            </a:r>
          </a:p>
          <a:p>
            <a:endParaRPr lang="fr-FR" sz="3000" dirty="0"/>
          </a:p>
          <a:p>
            <a:pPr algn="ctr"/>
            <a:r>
              <a:rPr lang="fr-FR" sz="3000" dirty="0"/>
              <a:t>Plus l’entropie augmente, plus le désordre microscopique augmente </a:t>
            </a:r>
          </a:p>
          <a:p>
            <a:pPr algn="ctr"/>
            <a:endParaRPr lang="fr-FR" sz="3000" dirty="0"/>
          </a:p>
          <a:p>
            <a:r>
              <a:rPr lang="fr-FR" sz="3000" dirty="0"/>
              <a:t>Une transformation spontanée (irréversible) augmente l’entropie d’une système isolé </a:t>
            </a:r>
          </a:p>
          <a:p>
            <a:r>
              <a:rPr lang="fr-FR" sz="3000" dirty="0"/>
              <a:t>L’univers étant considéré comme un système isolé, son entropie augmente continuellement </a:t>
            </a:r>
          </a:p>
          <a:p>
            <a:endParaRPr lang="fr-FR" sz="4000" dirty="0">
              <a:solidFill>
                <a:srgbClr val="C00000"/>
              </a:solidFill>
            </a:endParaRPr>
          </a:p>
          <a:p>
            <a:endParaRPr lang="fr-FR" sz="4000" dirty="0">
              <a:solidFill>
                <a:srgbClr val="C00000"/>
              </a:solidFill>
            </a:endParaRPr>
          </a:p>
          <a:p>
            <a:endParaRPr lang="fr-FR" dirty="0"/>
          </a:p>
          <a:p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1165860" y="3200400"/>
            <a:ext cx="10172700" cy="754380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00680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669030" y="5360324"/>
            <a:ext cx="4183380" cy="69097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ZoneTexte 1"/>
          <p:cNvSpPr txBox="1"/>
          <p:nvPr/>
        </p:nvSpPr>
        <p:spPr>
          <a:xfrm>
            <a:off x="731520" y="754380"/>
            <a:ext cx="100584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000" u="sng" dirty="0"/>
              <a:t>L’entropie augmente si le désordre croit, donc quand</a:t>
            </a:r>
            <a:r>
              <a:rPr lang="fr-FR" sz="3000" dirty="0"/>
              <a:t>:</a:t>
            </a:r>
          </a:p>
          <a:p>
            <a:endParaRPr lang="fr-FR" sz="3000" dirty="0"/>
          </a:p>
          <a:p>
            <a:pPr marL="457200" indent="-4572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2800" dirty="0" err="1"/>
              <a:t>T</a:t>
            </a:r>
            <a:r>
              <a:rPr lang="fr-FR" sz="2800" dirty="0"/>
              <a:t> ↗</a:t>
            </a:r>
          </a:p>
          <a:p>
            <a:pPr marL="457200" indent="-4572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2800" dirty="0"/>
              <a:t>Fusion</a:t>
            </a:r>
          </a:p>
          <a:p>
            <a:pPr marL="457200" indent="-4572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2800" dirty="0"/>
              <a:t>Vaporisation</a:t>
            </a:r>
          </a:p>
          <a:p>
            <a:pPr marL="457200" indent="-4572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2800" dirty="0"/>
              <a:t>↗ V</a:t>
            </a:r>
          </a:p>
          <a:p>
            <a:pPr marL="457200" indent="-4572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2800" dirty="0"/>
              <a:t>Dilution d’une solution </a:t>
            </a:r>
          </a:p>
          <a:p>
            <a:pPr marL="457200" indent="-4572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2800" dirty="0"/>
              <a:t>Dissolution d’un solide </a:t>
            </a:r>
          </a:p>
          <a:p>
            <a:pPr marL="457200" indent="-4572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2800" dirty="0"/>
              <a:t>↗ nombre de molécules gazeuses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3860222" y="5360324"/>
            <a:ext cx="38009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8"/>
            <a:r>
              <a:rPr lang="fr-FR" sz="3600" dirty="0" err="1"/>
              <a:t>S</a:t>
            </a:r>
            <a:r>
              <a:rPr lang="fr-FR" sz="3600" baseline="-25000" dirty="0" err="1"/>
              <a:t>solide</a:t>
            </a:r>
            <a:r>
              <a:rPr lang="fr-FR" sz="3600" dirty="0"/>
              <a:t> &lt; </a:t>
            </a:r>
            <a:r>
              <a:rPr lang="fr-FR" sz="3600" dirty="0" err="1"/>
              <a:t>S</a:t>
            </a:r>
            <a:r>
              <a:rPr lang="fr-FR" sz="3600" baseline="-25000" dirty="0" err="1"/>
              <a:t>liquide</a:t>
            </a:r>
            <a:r>
              <a:rPr lang="fr-FR" sz="3600" dirty="0"/>
              <a:t> &lt; </a:t>
            </a:r>
            <a:r>
              <a:rPr lang="fr-FR" sz="3600" dirty="0" err="1"/>
              <a:t>S</a:t>
            </a:r>
            <a:r>
              <a:rPr lang="fr-FR" sz="3600" baseline="-25000" dirty="0" err="1"/>
              <a:t>gaz</a:t>
            </a:r>
            <a:r>
              <a:rPr lang="fr-FR" sz="3600" dirty="0"/>
              <a:t>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1035425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48640" y="845820"/>
            <a:ext cx="10949940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000" u="sng" dirty="0"/>
              <a:t>Utilité de l’entropie </a:t>
            </a:r>
          </a:p>
          <a:p>
            <a:endParaRPr lang="fr-FR" sz="3000" dirty="0"/>
          </a:p>
          <a:p>
            <a:pPr marL="457200" indent="-457200">
              <a:buClr>
                <a:schemeClr val="bg1">
                  <a:lumMod val="50000"/>
                </a:schemeClr>
              </a:buClr>
              <a:buFont typeface="Arial" charset="0"/>
              <a:buChar char="•"/>
            </a:pPr>
            <a:r>
              <a:rPr lang="fr-FR" sz="3000" dirty="0"/>
              <a:t>Pour un </a:t>
            </a:r>
            <a:r>
              <a:rPr lang="fr-FR" sz="3000" b="1" dirty="0">
                <a:solidFill>
                  <a:schemeClr val="accent3"/>
                </a:solidFill>
              </a:rPr>
              <a:t>système isolé</a:t>
            </a:r>
            <a:r>
              <a:rPr lang="fr-FR" sz="3000" dirty="0"/>
              <a:t>,</a:t>
            </a:r>
          </a:p>
          <a:p>
            <a:pPr marL="914400" lvl="1" indent="-4572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3000" b="1" dirty="0"/>
              <a:t>ΔS=0</a:t>
            </a:r>
            <a:r>
              <a:rPr lang="fr-FR" sz="3000" dirty="0"/>
              <a:t> : Évolution </a:t>
            </a:r>
            <a:r>
              <a:rPr lang="fr-FR" sz="3000" b="1" dirty="0">
                <a:solidFill>
                  <a:srgbClr val="7030A0"/>
                </a:solidFill>
              </a:rPr>
              <a:t>réversible</a:t>
            </a:r>
            <a:r>
              <a:rPr lang="fr-FR" sz="3000" dirty="0"/>
              <a:t>, en </a:t>
            </a:r>
            <a:r>
              <a:rPr lang="fr-FR" sz="3000" b="1" dirty="0">
                <a:solidFill>
                  <a:srgbClr val="7030A0"/>
                </a:solidFill>
              </a:rPr>
              <a:t>équilibre</a:t>
            </a:r>
            <a:endParaRPr lang="fr-FR" sz="3000" dirty="0">
              <a:solidFill>
                <a:srgbClr val="7030A0"/>
              </a:solidFill>
            </a:endParaRPr>
          </a:p>
          <a:p>
            <a:pPr marL="914400" lvl="1" indent="-4572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3000" b="1" dirty="0"/>
              <a:t>ΔS&gt;0</a:t>
            </a:r>
            <a:r>
              <a:rPr lang="fr-FR" sz="3000" dirty="0"/>
              <a:t> : Transformation </a:t>
            </a:r>
            <a:r>
              <a:rPr lang="fr-FR" sz="3000" b="1" dirty="0">
                <a:solidFill>
                  <a:srgbClr val="7030A0"/>
                </a:solidFill>
              </a:rPr>
              <a:t>spontanée</a:t>
            </a:r>
            <a:r>
              <a:rPr lang="fr-FR" sz="3000" dirty="0"/>
              <a:t>, </a:t>
            </a:r>
            <a:r>
              <a:rPr lang="fr-FR" sz="3000" b="1" dirty="0">
                <a:solidFill>
                  <a:srgbClr val="7030A0"/>
                </a:solidFill>
              </a:rPr>
              <a:t>irréversible</a:t>
            </a:r>
          </a:p>
          <a:p>
            <a:pPr marL="914400" lvl="1" indent="-4572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endParaRPr lang="fr-FR" sz="3000" b="1" dirty="0"/>
          </a:p>
          <a:p>
            <a:pPr marL="457200" indent="-457200">
              <a:buClr>
                <a:schemeClr val="bg1">
                  <a:lumMod val="50000"/>
                </a:schemeClr>
              </a:buClr>
              <a:buFont typeface="Arial" charset="0"/>
              <a:buChar char="•"/>
            </a:pPr>
            <a:r>
              <a:rPr lang="fr-FR" sz="3000" dirty="0"/>
              <a:t>Loi de Hess</a:t>
            </a:r>
            <a:r>
              <a:rPr lang="fr-FR" sz="3000" b="1" dirty="0"/>
              <a:t>:  </a:t>
            </a:r>
            <a:r>
              <a:rPr lang="fr-FR" sz="3000" b="1" dirty="0" err="1">
                <a:solidFill>
                  <a:schemeClr val="accent3"/>
                </a:solidFill>
              </a:rPr>
              <a:t>ΔSr</a:t>
            </a:r>
            <a:r>
              <a:rPr lang="fr-FR" sz="3000" b="1" dirty="0">
                <a:solidFill>
                  <a:schemeClr val="accent3"/>
                </a:solidFill>
              </a:rPr>
              <a:t>° = ∑ </a:t>
            </a:r>
            <a:r>
              <a:rPr lang="fr-FR" sz="3000" b="1" dirty="0" err="1">
                <a:solidFill>
                  <a:schemeClr val="accent3"/>
                </a:solidFill>
              </a:rPr>
              <a:t>ʋ.ΔS°</a:t>
            </a:r>
            <a:r>
              <a:rPr lang="fr-FR" sz="3000" b="1" baseline="-25000" dirty="0" err="1">
                <a:solidFill>
                  <a:schemeClr val="accent3"/>
                </a:solidFill>
              </a:rPr>
              <a:t>finaux</a:t>
            </a:r>
            <a:r>
              <a:rPr lang="fr-FR" sz="3000" b="1" dirty="0">
                <a:solidFill>
                  <a:schemeClr val="accent3"/>
                </a:solidFill>
              </a:rPr>
              <a:t> - ∑ </a:t>
            </a:r>
            <a:r>
              <a:rPr lang="fr-FR" sz="3000" b="1" dirty="0" err="1">
                <a:solidFill>
                  <a:schemeClr val="accent3"/>
                </a:solidFill>
              </a:rPr>
              <a:t>ʋ.ΔS°</a:t>
            </a:r>
            <a:r>
              <a:rPr lang="fr-FR" sz="3000" b="1" baseline="-25000" dirty="0" err="1">
                <a:solidFill>
                  <a:schemeClr val="accent3"/>
                </a:solidFill>
              </a:rPr>
              <a:t>initiaux</a:t>
            </a:r>
            <a:endParaRPr lang="fr-FR" sz="3000" b="1" baseline="-25000" dirty="0">
              <a:solidFill>
                <a:schemeClr val="accent3"/>
              </a:solidFill>
            </a:endParaRPr>
          </a:p>
          <a:p>
            <a:pPr marL="457200" indent="-457200">
              <a:buClr>
                <a:schemeClr val="bg1">
                  <a:lumMod val="50000"/>
                </a:schemeClr>
              </a:buClr>
              <a:buFont typeface="Arial" charset="0"/>
              <a:buChar char="•"/>
            </a:pPr>
            <a:endParaRPr lang="fr-FR" sz="3000" baseline="-25000" dirty="0">
              <a:solidFill>
                <a:schemeClr val="accent3"/>
              </a:solidFill>
            </a:endParaRPr>
          </a:p>
          <a:p>
            <a:pPr marL="457200" indent="-457200">
              <a:buClr>
                <a:schemeClr val="bg1">
                  <a:lumMod val="50000"/>
                </a:schemeClr>
              </a:buClr>
              <a:buFont typeface="Arial" charset="0"/>
              <a:buChar char="•"/>
            </a:pPr>
            <a:r>
              <a:rPr lang="fr-FR" sz="3000" dirty="0"/>
              <a:t>L’entropie d’un </a:t>
            </a:r>
            <a:r>
              <a:rPr lang="fr-FR" sz="3000" b="1" dirty="0"/>
              <a:t>corps pur </a:t>
            </a:r>
            <a:r>
              <a:rPr lang="fr-FR" sz="3000" dirty="0"/>
              <a:t>au </a:t>
            </a:r>
            <a:r>
              <a:rPr lang="fr-FR" sz="3000" b="1" dirty="0"/>
              <a:t>0 absolu</a:t>
            </a:r>
            <a:r>
              <a:rPr lang="fr-FR" sz="3000" dirty="0"/>
              <a:t> ( </a:t>
            </a:r>
            <a:r>
              <a:rPr lang="fr-FR" sz="3000" dirty="0" err="1"/>
              <a:t>T</a:t>
            </a:r>
            <a:r>
              <a:rPr lang="fr-FR" sz="3000" dirty="0"/>
              <a:t>=0K=-273,15°C ) est </a:t>
            </a:r>
            <a:r>
              <a:rPr lang="fr-FR" sz="3000" b="1" dirty="0"/>
              <a:t>nulle</a:t>
            </a:r>
            <a:r>
              <a:rPr lang="fr-FR" sz="3000" dirty="0"/>
              <a:t>  (ΔS=0)                </a:t>
            </a:r>
            <a:r>
              <a:rPr lang="fr-FR" sz="3000" b="1" dirty="0" err="1">
                <a:solidFill>
                  <a:schemeClr val="accent3"/>
                </a:solidFill>
              </a:rPr>
              <a:t>ΔS</a:t>
            </a:r>
            <a:r>
              <a:rPr lang="fr-FR" sz="3000" b="1" baseline="-25000" dirty="0" err="1">
                <a:solidFill>
                  <a:schemeClr val="accent3"/>
                </a:solidFill>
              </a:rPr>
              <a:t>corps</a:t>
            </a:r>
            <a:r>
              <a:rPr lang="fr-FR" sz="3000" b="1" baseline="-25000" dirty="0">
                <a:solidFill>
                  <a:schemeClr val="accent3"/>
                </a:solidFill>
              </a:rPr>
              <a:t> pur</a:t>
            </a:r>
            <a:r>
              <a:rPr lang="fr-FR" sz="3000" b="1" dirty="0">
                <a:solidFill>
                  <a:schemeClr val="accent3"/>
                </a:solidFill>
              </a:rPr>
              <a:t> (0K) = 0</a:t>
            </a:r>
            <a:endParaRPr lang="fr-FR" sz="3000" dirty="0">
              <a:solidFill>
                <a:schemeClr val="accent3"/>
              </a:solidFill>
            </a:endParaRPr>
          </a:p>
          <a:p>
            <a:pPr marL="457200" indent="-457200">
              <a:buClr>
                <a:schemeClr val="bg1">
                  <a:lumMod val="50000"/>
                </a:schemeClr>
              </a:buClr>
              <a:buFont typeface="Arial" charset="0"/>
              <a:buChar char="•"/>
            </a:pPr>
            <a:endParaRPr lang="fr-FR" sz="3000" dirty="0"/>
          </a:p>
          <a:p>
            <a:pPr lvl="2">
              <a:buClr>
                <a:schemeClr val="bg1">
                  <a:lumMod val="50000"/>
                </a:schemeClr>
              </a:buClr>
            </a:pPr>
            <a:r>
              <a:rPr lang="fr-FR" sz="3000" dirty="0"/>
              <a:t>Donc à  298 K , </a:t>
            </a:r>
            <a:r>
              <a:rPr lang="fr-FR" sz="3000" b="1" dirty="0" err="1">
                <a:solidFill>
                  <a:schemeClr val="accent2"/>
                </a:solidFill>
              </a:rPr>
              <a:t>ΔHf°</a:t>
            </a:r>
            <a:r>
              <a:rPr lang="fr-FR" sz="3000" b="1" baseline="-25000" dirty="0" err="1">
                <a:solidFill>
                  <a:schemeClr val="accent2"/>
                </a:solidFill>
              </a:rPr>
              <a:t>corps</a:t>
            </a:r>
            <a:r>
              <a:rPr lang="fr-FR" sz="3000" b="1" baseline="-25000" dirty="0">
                <a:solidFill>
                  <a:schemeClr val="accent2"/>
                </a:solidFill>
              </a:rPr>
              <a:t> pur</a:t>
            </a:r>
            <a:r>
              <a:rPr lang="fr-FR" sz="3000" b="1" dirty="0">
                <a:solidFill>
                  <a:schemeClr val="accent2"/>
                </a:solidFill>
              </a:rPr>
              <a:t>= 0 </a:t>
            </a:r>
            <a:r>
              <a:rPr lang="fr-FR" sz="3000" dirty="0"/>
              <a:t>mais </a:t>
            </a:r>
            <a:r>
              <a:rPr lang="fr-FR" sz="3000" b="1" dirty="0" err="1">
                <a:solidFill>
                  <a:schemeClr val="accent2"/>
                </a:solidFill>
              </a:rPr>
              <a:t>ΔS</a:t>
            </a:r>
            <a:r>
              <a:rPr lang="fr-FR" sz="3000" b="1" baseline="-25000" dirty="0" err="1">
                <a:solidFill>
                  <a:schemeClr val="accent2"/>
                </a:solidFill>
              </a:rPr>
              <a:t>corps</a:t>
            </a:r>
            <a:r>
              <a:rPr lang="fr-FR" sz="3000" b="1" baseline="-25000" dirty="0">
                <a:solidFill>
                  <a:schemeClr val="accent2"/>
                </a:solidFill>
              </a:rPr>
              <a:t> pur</a:t>
            </a:r>
            <a:r>
              <a:rPr lang="fr-FR" sz="3000" b="1" dirty="0">
                <a:solidFill>
                  <a:schemeClr val="accent2"/>
                </a:solidFill>
              </a:rPr>
              <a:t> &gt; 0  </a:t>
            </a:r>
          </a:p>
        </p:txBody>
      </p:sp>
    </p:spTree>
    <p:extLst>
      <p:ext uri="{BB962C8B-B14F-4D97-AF65-F5344CB8AC3E}">
        <p14:creationId xmlns:p14="http://schemas.microsoft.com/office/powerpoint/2010/main" val="212322515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99456" y="728056"/>
            <a:ext cx="11414760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>
                <a:solidFill>
                  <a:srgbClr val="C00000"/>
                </a:solidFill>
              </a:rPr>
              <a:t>VII/ Enthalpie libre G et énergie libre F </a:t>
            </a:r>
          </a:p>
          <a:p>
            <a:endParaRPr lang="fr-FR" sz="3000" dirty="0"/>
          </a:p>
          <a:p>
            <a:pPr marL="457200" indent="-4572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2800" dirty="0"/>
              <a:t>On utilise </a:t>
            </a:r>
            <a:r>
              <a:rPr lang="fr-FR" sz="2800" b="1" dirty="0"/>
              <a:t>l’enthalpie libre G </a:t>
            </a:r>
            <a:r>
              <a:rPr lang="fr-FR" sz="2800" dirty="0"/>
              <a:t>dans le cas de transformation à </a:t>
            </a:r>
            <a:r>
              <a:rPr lang="fr-FR" sz="2800" b="1" dirty="0" err="1"/>
              <a:t>T</a:t>
            </a:r>
            <a:r>
              <a:rPr lang="fr-FR" sz="2800" b="1" dirty="0"/>
              <a:t> et </a:t>
            </a:r>
            <a:r>
              <a:rPr lang="fr-FR" sz="2800" b="1" u="sng" dirty="0"/>
              <a:t>P</a:t>
            </a:r>
            <a:r>
              <a:rPr lang="fr-FR" sz="2800" b="1" dirty="0"/>
              <a:t> </a:t>
            </a:r>
            <a:r>
              <a:rPr lang="fr-FR" sz="2800" dirty="0"/>
              <a:t>constantes </a:t>
            </a:r>
            <a:r>
              <a:rPr lang="fr-FR" sz="2800" dirty="0">
                <a:solidFill>
                  <a:schemeClr val="accent4"/>
                </a:solidFill>
              </a:rPr>
              <a:t>(GTP) </a:t>
            </a:r>
          </a:p>
          <a:p>
            <a:pPr algn="ctr"/>
            <a:r>
              <a:rPr lang="fr-FR" sz="3000" b="1" dirty="0">
                <a:solidFill>
                  <a:schemeClr val="accent3"/>
                </a:solidFill>
              </a:rPr>
              <a:t>ΔG=</a:t>
            </a:r>
            <a:r>
              <a:rPr lang="fr-FR" sz="3000" b="1" u="sng" dirty="0">
                <a:solidFill>
                  <a:schemeClr val="accent3"/>
                </a:solidFill>
              </a:rPr>
              <a:t>ΔH</a:t>
            </a:r>
            <a:r>
              <a:rPr lang="fr-FR" sz="3000" b="1" dirty="0">
                <a:solidFill>
                  <a:schemeClr val="accent3"/>
                </a:solidFill>
              </a:rPr>
              <a:t>-TΔS</a:t>
            </a:r>
          </a:p>
          <a:p>
            <a:endParaRPr lang="fr-FR" sz="2800" dirty="0"/>
          </a:p>
          <a:p>
            <a:pPr marL="0" lvl="8"/>
            <a:r>
              <a:rPr lang="fr-FR" sz="2800" dirty="0"/>
              <a:t>La loi de Hess est applicable à l’enthalpie libre </a:t>
            </a:r>
          </a:p>
          <a:p>
            <a:pPr marL="0" lvl="6" indent="-914400" algn="ctr"/>
            <a:r>
              <a:rPr lang="fr-FR" sz="3000" b="1" dirty="0">
                <a:solidFill>
                  <a:schemeClr val="accent3"/>
                </a:solidFill>
              </a:rPr>
              <a:t>∆Gr°= ∑ </a:t>
            </a:r>
            <a:r>
              <a:rPr lang="fr-FR" sz="3000" b="1" dirty="0" err="1">
                <a:solidFill>
                  <a:schemeClr val="accent3"/>
                </a:solidFill>
              </a:rPr>
              <a:t>ʋ</a:t>
            </a:r>
            <a:r>
              <a:rPr lang="fr-FR" sz="3000" b="1" dirty="0">
                <a:solidFill>
                  <a:schemeClr val="accent3"/>
                </a:solidFill>
              </a:rPr>
              <a:t> . ∆Gf° finaux </a:t>
            </a:r>
            <a:r>
              <a:rPr lang="mr-IN" sz="3000" b="1" dirty="0">
                <a:solidFill>
                  <a:schemeClr val="accent3"/>
                </a:solidFill>
              </a:rPr>
              <a:t>–</a:t>
            </a:r>
            <a:r>
              <a:rPr lang="fr-FR" sz="3000" b="1" dirty="0">
                <a:solidFill>
                  <a:schemeClr val="accent3"/>
                </a:solidFill>
              </a:rPr>
              <a:t>∑ </a:t>
            </a:r>
            <a:r>
              <a:rPr lang="fr-FR" sz="3000" b="1" dirty="0" err="1">
                <a:solidFill>
                  <a:schemeClr val="accent3"/>
                </a:solidFill>
              </a:rPr>
              <a:t>ʋ</a:t>
            </a:r>
            <a:r>
              <a:rPr lang="fr-FR" sz="3000" b="1" dirty="0">
                <a:solidFill>
                  <a:schemeClr val="accent3"/>
                </a:solidFill>
              </a:rPr>
              <a:t> . ∆Gf° initiaux </a:t>
            </a:r>
          </a:p>
          <a:p>
            <a:endParaRPr lang="fr-FR" sz="2800" dirty="0"/>
          </a:p>
          <a:p>
            <a:pPr marL="457200" indent="-4572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2800" dirty="0"/>
              <a:t>L’</a:t>
            </a:r>
            <a:r>
              <a:rPr lang="fr-FR" sz="2800" b="1" dirty="0"/>
              <a:t>énergie libre F </a:t>
            </a:r>
            <a:r>
              <a:rPr lang="fr-FR" sz="2800" dirty="0"/>
              <a:t>est utilisée dans le cas de transformations à </a:t>
            </a:r>
            <a:r>
              <a:rPr lang="fr-FR" sz="2800" b="1" dirty="0" err="1"/>
              <a:t>T</a:t>
            </a:r>
            <a:r>
              <a:rPr lang="fr-FR" sz="2800" b="1" dirty="0"/>
              <a:t> et </a:t>
            </a:r>
            <a:r>
              <a:rPr lang="fr-FR" sz="2800" b="1" u="sng" dirty="0"/>
              <a:t>V</a:t>
            </a:r>
            <a:r>
              <a:rPr lang="fr-FR" sz="2800" b="1" dirty="0"/>
              <a:t> </a:t>
            </a:r>
            <a:r>
              <a:rPr lang="fr-FR" sz="2800" dirty="0"/>
              <a:t>constants</a:t>
            </a:r>
          </a:p>
          <a:p>
            <a:pPr algn="ctr"/>
            <a:r>
              <a:rPr lang="fr-FR" sz="3000" b="1" dirty="0">
                <a:solidFill>
                  <a:schemeClr val="accent3"/>
                </a:solidFill>
              </a:rPr>
              <a:t>ΔF=</a:t>
            </a:r>
            <a:r>
              <a:rPr lang="fr-FR" sz="3000" b="1" u="sng" dirty="0">
                <a:solidFill>
                  <a:schemeClr val="accent3"/>
                </a:solidFill>
              </a:rPr>
              <a:t>ΔU</a:t>
            </a:r>
            <a:r>
              <a:rPr lang="fr-FR" sz="3000" b="1" dirty="0">
                <a:solidFill>
                  <a:schemeClr val="accent3"/>
                </a:solidFill>
              </a:rPr>
              <a:t>-TΔS</a:t>
            </a:r>
          </a:p>
        </p:txBody>
      </p:sp>
    </p:spTree>
    <p:extLst>
      <p:ext uri="{BB962C8B-B14F-4D97-AF65-F5344CB8AC3E}">
        <p14:creationId xmlns:p14="http://schemas.microsoft.com/office/powerpoint/2010/main" val="15780390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712550" y="528231"/>
            <a:ext cx="1108710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000" b="1" u="sng" dirty="0"/>
              <a:t>Evolution spontanée </a:t>
            </a:r>
          </a:p>
          <a:p>
            <a:endParaRPr lang="fr-FR" sz="3000" dirty="0"/>
          </a:p>
          <a:p>
            <a:pPr lvl="5"/>
            <a:r>
              <a:rPr lang="fr-FR" sz="2800" dirty="0"/>
              <a:t>Soit la réaction : </a:t>
            </a:r>
            <a:r>
              <a:rPr lang="fr-FR" sz="2800" b="1" dirty="0"/>
              <a:t>A+B ↔C+D</a:t>
            </a:r>
          </a:p>
          <a:p>
            <a:pPr lvl="5"/>
            <a:endParaRPr lang="fr-FR" sz="2800" b="1" dirty="0"/>
          </a:p>
          <a:p>
            <a:pPr marL="457200" indent="-4572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2800" b="1" dirty="0" err="1"/>
              <a:t>ΔGr</a:t>
            </a:r>
            <a:r>
              <a:rPr lang="fr-FR" sz="2800" b="1" dirty="0"/>
              <a:t>°&lt;0 </a:t>
            </a:r>
            <a:r>
              <a:rPr lang="fr-FR" sz="2800" dirty="0"/>
              <a:t>: transformation </a:t>
            </a:r>
            <a:r>
              <a:rPr lang="fr-FR" sz="2800" b="1" dirty="0"/>
              <a:t>spontanée</a:t>
            </a:r>
            <a:r>
              <a:rPr lang="fr-FR" sz="2800" dirty="0"/>
              <a:t>, </a:t>
            </a:r>
            <a:r>
              <a:rPr lang="fr-FR" sz="2800" b="1" dirty="0" err="1">
                <a:solidFill>
                  <a:srgbClr val="7030A0"/>
                </a:solidFill>
              </a:rPr>
              <a:t>exergonique</a:t>
            </a:r>
            <a:r>
              <a:rPr lang="fr-FR" sz="2800" dirty="0"/>
              <a:t>, libère de l’énergie dans le sens de formation C+D</a:t>
            </a:r>
          </a:p>
          <a:p>
            <a:pPr>
              <a:buClr>
                <a:schemeClr val="bg1">
                  <a:lumMod val="50000"/>
                </a:schemeClr>
              </a:buClr>
            </a:pPr>
            <a:r>
              <a:rPr lang="fr-FR" sz="2800" dirty="0"/>
              <a:t> </a:t>
            </a:r>
          </a:p>
          <a:p>
            <a:pPr marL="457200" indent="-4572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2800" b="1" dirty="0" err="1"/>
              <a:t>ΔGr</a:t>
            </a:r>
            <a:r>
              <a:rPr lang="fr-FR" sz="2800" b="1" dirty="0"/>
              <a:t>°=0 </a:t>
            </a:r>
            <a:r>
              <a:rPr lang="fr-FR" sz="2800" dirty="0"/>
              <a:t>: transformation à l’</a:t>
            </a:r>
            <a:r>
              <a:rPr lang="fr-FR" sz="2800" b="1" dirty="0">
                <a:solidFill>
                  <a:srgbClr val="7030A0"/>
                </a:solidFill>
              </a:rPr>
              <a:t>équilibre</a:t>
            </a:r>
            <a:r>
              <a:rPr lang="fr-FR" sz="2800" dirty="0"/>
              <a:t>, n’évolue pas </a:t>
            </a:r>
          </a:p>
          <a:p>
            <a:pPr>
              <a:buClr>
                <a:schemeClr val="bg1">
                  <a:lumMod val="50000"/>
                </a:schemeClr>
              </a:buClr>
            </a:pPr>
            <a:endParaRPr lang="fr-FR" sz="2800" dirty="0"/>
          </a:p>
          <a:p>
            <a:pPr marL="457200" indent="-457200">
              <a:buClr>
                <a:schemeClr val="bg1">
                  <a:lumMod val="50000"/>
                </a:schemeClr>
              </a:buClr>
              <a:buFont typeface="Wingdings" charset="2"/>
              <a:buChar char="Ø"/>
            </a:pPr>
            <a:r>
              <a:rPr lang="fr-FR" sz="2800" b="1" dirty="0" err="1"/>
              <a:t>ΔGr</a:t>
            </a:r>
            <a:r>
              <a:rPr lang="fr-FR" sz="2800" b="1" dirty="0"/>
              <a:t>°&gt;0 </a:t>
            </a:r>
            <a:r>
              <a:rPr lang="fr-FR" sz="2800" dirty="0"/>
              <a:t>: transformation </a:t>
            </a:r>
            <a:r>
              <a:rPr lang="fr-FR" sz="2800" b="1" dirty="0" err="1">
                <a:solidFill>
                  <a:srgbClr val="7030A0"/>
                </a:solidFill>
              </a:rPr>
              <a:t>endergonique</a:t>
            </a:r>
            <a:r>
              <a:rPr lang="fr-FR" sz="2800" dirty="0"/>
              <a:t> (absorbe de l’énergie), </a:t>
            </a:r>
            <a:r>
              <a:rPr lang="fr-FR" sz="2800" b="1" dirty="0"/>
              <a:t>non spontanée</a:t>
            </a:r>
            <a:r>
              <a:rPr lang="fr-FR" sz="2800" dirty="0"/>
              <a:t> dans le sens de formation C+D mais favorable dans le sens A+B </a:t>
            </a:r>
          </a:p>
          <a:p>
            <a:r>
              <a:rPr lang="fr-FR" sz="2400" i="1" dirty="0"/>
              <a:t>Non spontanée signifie que pour se faire, il faudra apporter de l’énergie à la réaction </a:t>
            </a:r>
          </a:p>
        </p:txBody>
      </p:sp>
    </p:spTree>
    <p:extLst>
      <p:ext uri="{BB962C8B-B14F-4D97-AF65-F5344CB8AC3E}">
        <p14:creationId xmlns:p14="http://schemas.microsoft.com/office/powerpoint/2010/main" val="114997368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40080" y="640080"/>
            <a:ext cx="1088136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000" dirty="0"/>
              <a:t>On considère la réaction de formation de l’acide chlorhydrique : </a:t>
            </a:r>
          </a:p>
          <a:p>
            <a:pPr algn="ctr"/>
            <a:r>
              <a:rPr lang="fr-FR" sz="3000" dirty="0"/>
              <a:t>H</a:t>
            </a:r>
            <a:r>
              <a:rPr lang="fr-FR" sz="3000" baseline="-25000" dirty="0"/>
              <a:t>2</a:t>
            </a:r>
            <a:r>
              <a:rPr lang="fr-FR" sz="3000" dirty="0"/>
              <a:t>(g) + Cl</a:t>
            </a:r>
            <a:r>
              <a:rPr lang="fr-FR" sz="3000" baseline="-25000" dirty="0"/>
              <a:t>2</a:t>
            </a:r>
            <a:r>
              <a:rPr lang="fr-FR" sz="3000" dirty="0"/>
              <a:t>(g) = 2 </a:t>
            </a:r>
            <a:r>
              <a:rPr lang="fr-FR" sz="3000" dirty="0" err="1"/>
              <a:t>HCl</a:t>
            </a:r>
            <a:r>
              <a:rPr lang="fr-FR" sz="3000" dirty="0"/>
              <a:t> (g) </a:t>
            </a:r>
          </a:p>
          <a:p>
            <a:pPr algn="ctr"/>
            <a:endParaRPr lang="fr-FR" sz="3000" dirty="0"/>
          </a:p>
          <a:p>
            <a:r>
              <a:rPr lang="fr-FR" sz="3000" dirty="0"/>
              <a:t>Calculer l’enthalpie libre standard de cette réaction à 300 K </a:t>
            </a:r>
          </a:p>
          <a:p>
            <a:br>
              <a:rPr lang="fr-FR" sz="3000" dirty="0"/>
            </a:br>
            <a:r>
              <a:rPr lang="fr-FR" sz="3000" dirty="0"/>
              <a:t>Données: </a:t>
            </a:r>
            <a:r>
              <a:rPr lang="fr-FR" sz="3000" dirty="0" err="1"/>
              <a:t>ΔHf</a:t>
            </a:r>
            <a:r>
              <a:rPr lang="fr-FR" sz="3000" dirty="0"/>
              <a:t>°(kJ.mol-1):  </a:t>
            </a:r>
            <a:r>
              <a:rPr lang="fr-FR" sz="3000" dirty="0" err="1"/>
              <a:t>HCl</a:t>
            </a:r>
            <a:r>
              <a:rPr lang="fr-FR" sz="3000" dirty="0"/>
              <a:t>(g)=-90    Cl</a:t>
            </a:r>
            <a:r>
              <a:rPr lang="fr-FR" sz="3000" baseline="-25000" dirty="0"/>
              <a:t>2</a:t>
            </a:r>
            <a:r>
              <a:rPr lang="fr-FR" sz="3000" dirty="0"/>
              <a:t>(g)= 0   H</a:t>
            </a:r>
            <a:r>
              <a:rPr lang="fr-FR" sz="3000" baseline="-25000" dirty="0"/>
              <a:t>2</a:t>
            </a:r>
            <a:r>
              <a:rPr lang="fr-FR" sz="3000" dirty="0"/>
              <a:t>(g)=0</a:t>
            </a:r>
          </a:p>
          <a:p>
            <a:pPr lvl="3"/>
            <a:r>
              <a:rPr lang="fr-FR" sz="3000" dirty="0"/>
              <a:t>  S° (J.K-1.mol-1): </a:t>
            </a:r>
            <a:r>
              <a:rPr lang="fr-FR" sz="3000" dirty="0" err="1"/>
              <a:t>HCl</a:t>
            </a:r>
            <a:r>
              <a:rPr lang="fr-FR" sz="3000" dirty="0"/>
              <a:t>(g)=190   Cl</a:t>
            </a:r>
            <a:r>
              <a:rPr lang="fr-FR" sz="3000" baseline="-25000" dirty="0"/>
              <a:t>2</a:t>
            </a:r>
            <a:r>
              <a:rPr lang="fr-FR" sz="3000" dirty="0"/>
              <a:t>(g)=220  H</a:t>
            </a:r>
            <a:r>
              <a:rPr lang="fr-FR" sz="3000" baseline="-25000" dirty="0"/>
              <a:t>2</a:t>
            </a:r>
            <a:r>
              <a:rPr lang="fr-FR" sz="3000" dirty="0"/>
              <a:t>(g)=130 </a:t>
            </a:r>
          </a:p>
          <a:p>
            <a:endParaRPr lang="fr-FR" sz="3000" dirty="0"/>
          </a:p>
        </p:txBody>
      </p:sp>
    </p:spTree>
    <p:extLst>
      <p:ext uri="{BB962C8B-B14F-4D97-AF65-F5344CB8AC3E}">
        <p14:creationId xmlns:p14="http://schemas.microsoft.com/office/powerpoint/2010/main" val="36219912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40080" y="640080"/>
            <a:ext cx="10881360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000" dirty="0"/>
              <a:t>On considère la réaction de formation de l’acide chlorhydrique : </a:t>
            </a:r>
          </a:p>
          <a:p>
            <a:pPr algn="ctr"/>
            <a:r>
              <a:rPr lang="fr-FR" sz="3000" dirty="0"/>
              <a:t>H</a:t>
            </a:r>
            <a:r>
              <a:rPr lang="fr-FR" sz="3000" baseline="-25000" dirty="0"/>
              <a:t>2</a:t>
            </a:r>
            <a:r>
              <a:rPr lang="fr-FR" sz="3000" dirty="0"/>
              <a:t>(g) + Cl</a:t>
            </a:r>
            <a:r>
              <a:rPr lang="fr-FR" sz="3000" baseline="-25000" dirty="0"/>
              <a:t>2</a:t>
            </a:r>
            <a:r>
              <a:rPr lang="fr-FR" sz="3000" dirty="0"/>
              <a:t>(g) = 2 </a:t>
            </a:r>
            <a:r>
              <a:rPr lang="fr-FR" sz="3000" dirty="0" err="1"/>
              <a:t>HCl</a:t>
            </a:r>
            <a:r>
              <a:rPr lang="fr-FR" sz="3000" dirty="0"/>
              <a:t> (g) </a:t>
            </a:r>
          </a:p>
          <a:p>
            <a:pPr algn="ctr"/>
            <a:endParaRPr lang="fr-FR" sz="3000" dirty="0"/>
          </a:p>
          <a:p>
            <a:r>
              <a:rPr lang="fr-FR" sz="3000" dirty="0"/>
              <a:t>Calculer l’enthalpie libre standard de cette réaction à 300 K </a:t>
            </a:r>
          </a:p>
          <a:p>
            <a:br>
              <a:rPr lang="fr-FR" sz="3000" dirty="0"/>
            </a:br>
            <a:r>
              <a:rPr lang="fr-FR" sz="3000" dirty="0"/>
              <a:t>Données: </a:t>
            </a:r>
            <a:r>
              <a:rPr lang="fr-FR" sz="3000" dirty="0" err="1"/>
              <a:t>ΔHf</a:t>
            </a:r>
            <a:r>
              <a:rPr lang="fr-FR" sz="3000" dirty="0"/>
              <a:t>°(kJ.mol-1):  </a:t>
            </a:r>
            <a:r>
              <a:rPr lang="fr-FR" sz="3000" dirty="0" err="1"/>
              <a:t>HCl</a:t>
            </a:r>
            <a:r>
              <a:rPr lang="fr-FR" sz="3000" dirty="0"/>
              <a:t>(g)=-90    Cl</a:t>
            </a:r>
            <a:r>
              <a:rPr lang="fr-FR" sz="3000" baseline="-25000" dirty="0"/>
              <a:t>2</a:t>
            </a:r>
            <a:r>
              <a:rPr lang="fr-FR" sz="3000" dirty="0"/>
              <a:t>(g)= 0   H</a:t>
            </a:r>
            <a:r>
              <a:rPr lang="fr-FR" sz="3000" baseline="-25000" dirty="0"/>
              <a:t>2</a:t>
            </a:r>
            <a:r>
              <a:rPr lang="fr-FR" sz="3000" dirty="0"/>
              <a:t>(g)=0</a:t>
            </a:r>
          </a:p>
          <a:p>
            <a:pPr lvl="3"/>
            <a:r>
              <a:rPr lang="fr-FR" sz="3000" dirty="0"/>
              <a:t>  S° (J.K-1.mol-1): </a:t>
            </a:r>
            <a:r>
              <a:rPr lang="fr-FR" sz="3000" dirty="0" err="1"/>
              <a:t>HCl</a:t>
            </a:r>
            <a:r>
              <a:rPr lang="fr-FR" sz="3000" dirty="0"/>
              <a:t>(g)=190   Cl</a:t>
            </a:r>
            <a:r>
              <a:rPr lang="fr-FR" sz="3000" baseline="-25000" dirty="0"/>
              <a:t>2</a:t>
            </a:r>
            <a:r>
              <a:rPr lang="fr-FR" sz="3000" dirty="0"/>
              <a:t>(g)=220  H</a:t>
            </a:r>
            <a:r>
              <a:rPr lang="fr-FR" sz="3000" baseline="-25000" dirty="0"/>
              <a:t>2</a:t>
            </a:r>
            <a:r>
              <a:rPr lang="fr-FR" sz="3000" dirty="0"/>
              <a:t>(g)=130 </a:t>
            </a:r>
          </a:p>
          <a:p>
            <a:endParaRPr lang="fr-FR" sz="3000" dirty="0"/>
          </a:p>
          <a:p>
            <a:endParaRPr lang="fr-FR" sz="3000" dirty="0"/>
          </a:p>
          <a:p>
            <a:endParaRPr lang="fr-FR" sz="3000" dirty="0"/>
          </a:p>
          <a:p>
            <a:pPr algn="ctr"/>
            <a:r>
              <a:rPr lang="fr-FR" sz="3200" b="1" dirty="0">
                <a:solidFill>
                  <a:schemeClr val="accent3"/>
                </a:solidFill>
              </a:rPr>
              <a:t>ΔG=ΔH-TΔS</a:t>
            </a:r>
          </a:p>
          <a:p>
            <a:endParaRPr lang="fr-FR" sz="3000" dirty="0"/>
          </a:p>
        </p:txBody>
      </p:sp>
    </p:spTree>
    <p:extLst>
      <p:ext uri="{BB962C8B-B14F-4D97-AF65-F5344CB8AC3E}">
        <p14:creationId xmlns:p14="http://schemas.microsoft.com/office/powerpoint/2010/main" val="197967598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822960" y="548640"/>
            <a:ext cx="11369040" cy="6894195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algn="ctr"/>
            <a:r>
              <a:rPr lang="fr-FR" sz="2800" b="1" dirty="0">
                <a:solidFill>
                  <a:schemeClr val="accent3"/>
                </a:solidFill>
              </a:rPr>
              <a:t>ΔG=ΔH-TΔS</a:t>
            </a:r>
          </a:p>
          <a:p>
            <a:pPr algn="ctr"/>
            <a:r>
              <a:rPr lang="fr-FR" sz="2500" dirty="0"/>
              <a:t>H</a:t>
            </a:r>
            <a:r>
              <a:rPr lang="fr-FR" sz="2500" baseline="-25000" dirty="0"/>
              <a:t>2</a:t>
            </a:r>
            <a:r>
              <a:rPr lang="fr-FR" sz="2500" dirty="0"/>
              <a:t>(g) + Cl</a:t>
            </a:r>
            <a:r>
              <a:rPr lang="fr-FR" sz="2500" baseline="-25000" dirty="0"/>
              <a:t>2</a:t>
            </a:r>
            <a:r>
              <a:rPr lang="fr-FR" sz="2500" dirty="0"/>
              <a:t>(g) = 2 </a:t>
            </a:r>
            <a:r>
              <a:rPr lang="fr-FR" sz="2500" dirty="0" err="1"/>
              <a:t>HCl</a:t>
            </a:r>
            <a:r>
              <a:rPr lang="fr-FR" sz="2500" dirty="0"/>
              <a:t> (g) </a:t>
            </a:r>
          </a:p>
          <a:p>
            <a:pPr algn="ctr"/>
            <a:r>
              <a:rPr lang="fr-FR" sz="2500" dirty="0" err="1"/>
              <a:t>ΔHf</a:t>
            </a:r>
            <a:r>
              <a:rPr lang="fr-FR" sz="2500" dirty="0"/>
              <a:t>°(kJ.mol-1):  </a:t>
            </a:r>
            <a:r>
              <a:rPr lang="fr-FR" sz="2500" dirty="0" err="1"/>
              <a:t>HCl</a:t>
            </a:r>
            <a:r>
              <a:rPr lang="fr-FR" sz="2500" dirty="0"/>
              <a:t>(g)=-90    Cl</a:t>
            </a:r>
            <a:r>
              <a:rPr lang="fr-FR" sz="2500" baseline="-25000" dirty="0"/>
              <a:t>2</a:t>
            </a:r>
            <a:r>
              <a:rPr lang="fr-FR" sz="2500" dirty="0"/>
              <a:t>(g)= 0   H</a:t>
            </a:r>
            <a:r>
              <a:rPr lang="fr-FR" sz="2500" baseline="-25000" dirty="0"/>
              <a:t>2</a:t>
            </a:r>
            <a:r>
              <a:rPr lang="fr-FR" sz="2500" dirty="0"/>
              <a:t>(g)=0</a:t>
            </a:r>
          </a:p>
          <a:p>
            <a:pPr algn="ctr"/>
            <a:r>
              <a:rPr lang="fr-FR" sz="2500" dirty="0"/>
              <a:t>     S° (J.K-1.mol-1): </a:t>
            </a:r>
            <a:r>
              <a:rPr lang="fr-FR" sz="2500" dirty="0" err="1"/>
              <a:t>HCl</a:t>
            </a:r>
            <a:r>
              <a:rPr lang="fr-FR" sz="2500" dirty="0"/>
              <a:t>(g)=190   Cl</a:t>
            </a:r>
            <a:r>
              <a:rPr lang="fr-FR" sz="2500" baseline="-25000" dirty="0"/>
              <a:t>2</a:t>
            </a:r>
            <a:r>
              <a:rPr lang="fr-FR" sz="2500" dirty="0"/>
              <a:t>(g)=220  H</a:t>
            </a:r>
            <a:r>
              <a:rPr lang="fr-FR" sz="2500" baseline="-25000" dirty="0"/>
              <a:t>2</a:t>
            </a:r>
            <a:r>
              <a:rPr lang="fr-FR" sz="2500" dirty="0"/>
              <a:t>(g)=130 </a:t>
            </a:r>
          </a:p>
          <a:p>
            <a:pPr algn="ctr"/>
            <a:endParaRPr lang="fr-FR" sz="2800" b="1" dirty="0">
              <a:solidFill>
                <a:schemeClr val="accent3"/>
              </a:solidFill>
            </a:endParaRPr>
          </a:p>
          <a:p>
            <a:r>
              <a:rPr lang="fr-FR" sz="2800" dirty="0"/>
              <a:t>ΔH = </a:t>
            </a:r>
            <a:r>
              <a:rPr lang="fr-FR" sz="2800" dirty="0" err="1"/>
              <a:t>H</a:t>
            </a:r>
            <a:r>
              <a:rPr lang="fr-FR" sz="2800" baseline="-25000" dirty="0" err="1"/>
              <a:t>finaux</a:t>
            </a:r>
            <a:r>
              <a:rPr lang="fr-FR" sz="2800" dirty="0"/>
              <a:t> </a:t>
            </a:r>
            <a:r>
              <a:rPr lang="mr-IN" sz="2800" dirty="0"/>
              <a:t>–</a:t>
            </a:r>
            <a:r>
              <a:rPr lang="fr-FR" sz="2800" dirty="0"/>
              <a:t> </a:t>
            </a:r>
            <a:r>
              <a:rPr lang="fr-FR" sz="2800" dirty="0" err="1"/>
              <a:t>H</a:t>
            </a:r>
            <a:r>
              <a:rPr lang="fr-FR" sz="2800" baseline="-25000" dirty="0" err="1"/>
              <a:t>initiaux</a:t>
            </a:r>
            <a:r>
              <a:rPr lang="fr-FR" sz="2800" baseline="-25000" dirty="0"/>
              <a:t>                          </a:t>
            </a:r>
            <a:r>
              <a:rPr lang="fr-FR" sz="2800" dirty="0"/>
              <a:t>ΔS = </a:t>
            </a:r>
            <a:r>
              <a:rPr lang="fr-FR" sz="2800" dirty="0" err="1"/>
              <a:t>S</a:t>
            </a:r>
            <a:r>
              <a:rPr lang="fr-FR" sz="2800" baseline="-25000" dirty="0" err="1"/>
              <a:t>finaux</a:t>
            </a:r>
            <a:r>
              <a:rPr lang="fr-FR" sz="2800" dirty="0"/>
              <a:t> </a:t>
            </a:r>
            <a:r>
              <a:rPr lang="mr-IN" sz="2800" dirty="0"/>
              <a:t>–</a:t>
            </a:r>
            <a:r>
              <a:rPr lang="fr-FR" sz="2800" dirty="0" err="1"/>
              <a:t>S</a:t>
            </a:r>
            <a:r>
              <a:rPr lang="fr-FR" sz="2800" baseline="-25000" dirty="0" err="1"/>
              <a:t>initiaux</a:t>
            </a:r>
            <a:r>
              <a:rPr lang="fr-FR" sz="2800" dirty="0"/>
              <a:t> </a:t>
            </a:r>
            <a:endParaRPr lang="fr-FR" sz="2800" baseline="-25000" dirty="0"/>
          </a:p>
          <a:p>
            <a:r>
              <a:rPr lang="fr-FR" sz="2800" dirty="0"/>
              <a:t>       = 2 x (-90) </a:t>
            </a:r>
            <a:r>
              <a:rPr lang="mr-IN" sz="2800" dirty="0"/>
              <a:t>–</a:t>
            </a:r>
            <a:r>
              <a:rPr lang="fr-FR" sz="2800" dirty="0"/>
              <a:t> 0                            = 2 x 190 </a:t>
            </a:r>
            <a:r>
              <a:rPr lang="mr-IN" sz="2800" dirty="0"/>
              <a:t>–</a:t>
            </a:r>
            <a:r>
              <a:rPr lang="fr-FR" sz="2800" dirty="0"/>
              <a:t> (130 + 220)</a:t>
            </a:r>
            <a:r>
              <a:rPr lang="fr-FR" sz="2800" baseline="-25000" dirty="0"/>
              <a:t>   </a:t>
            </a:r>
            <a:endParaRPr lang="fr-FR" sz="2800" dirty="0"/>
          </a:p>
          <a:p>
            <a:r>
              <a:rPr lang="fr-FR" sz="2800" dirty="0"/>
              <a:t>       = - 180  kJ/mol                          = 380 </a:t>
            </a:r>
            <a:r>
              <a:rPr lang="mr-IN" sz="2800" dirty="0"/>
              <a:t>–</a:t>
            </a:r>
            <a:r>
              <a:rPr lang="fr-FR" sz="2800" dirty="0"/>
              <a:t> (350) </a:t>
            </a:r>
          </a:p>
          <a:p>
            <a:r>
              <a:rPr lang="fr-FR" sz="2800" dirty="0"/>
              <a:t>       = - 180 000 J/mol                       = 30 J/mol</a:t>
            </a:r>
          </a:p>
          <a:p>
            <a:endParaRPr lang="fr-FR" sz="2800" dirty="0"/>
          </a:p>
          <a:p>
            <a:r>
              <a:rPr lang="fr-FR" sz="2800" dirty="0"/>
              <a:t>ΔG = ΔH </a:t>
            </a:r>
            <a:r>
              <a:rPr lang="mr-IN" sz="2800" dirty="0"/>
              <a:t>–</a:t>
            </a:r>
            <a:r>
              <a:rPr lang="fr-FR" sz="2800" dirty="0"/>
              <a:t> </a:t>
            </a:r>
            <a:r>
              <a:rPr lang="fr-FR" sz="2800" dirty="0" err="1"/>
              <a:t>TxΔS</a:t>
            </a:r>
            <a:endParaRPr lang="fr-FR" sz="2800" dirty="0"/>
          </a:p>
          <a:p>
            <a:r>
              <a:rPr lang="fr-FR" sz="2800" dirty="0"/>
              <a:t>     = - 180 000 </a:t>
            </a:r>
            <a:r>
              <a:rPr lang="mr-IN" sz="2800" dirty="0"/>
              <a:t>–</a:t>
            </a:r>
            <a:r>
              <a:rPr lang="fr-FR" sz="2800" dirty="0"/>
              <a:t> 300 x 30</a:t>
            </a:r>
          </a:p>
          <a:p>
            <a:r>
              <a:rPr lang="fr-FR" sz="2800" dirty="0"/>
              <a:t>     = - 180 000 </a:t>
            </a:r>
            <a:r>
              <a:rPr lang="mr-IN" sz="2800" dirty="0"/>
              <a:t>–</a:t>
            </a:r>
            <a:r>
              <a:rPr lang="fr-FR" sz="2800" dirty="0"/>
              <a:t> 9 000  = - 189 000 J  = - 189 kJ.mol</a:t>
            </a:r>
            <a:r>
              <a:rPr lang="fr-FR" sz="2800" baseline="30000" dirty="0"/>
              <a:t>-1</a:t>
            </a:r>
          </a:p>
          <a:p>
            <a:pPr lvl="3"/>
            <a:endParaRPr lang="fr-FR" sz="3000" dirty="0"/>
          </a:p>
          <a:p>
            <a:pPr algn="ctr"/>
            <a:r>
              <a:rPr lang="fr-FR" sz="3000" b="1" dirty="0">
                <a:solidFill>
                  <a:schemeClr val="accent3"/>
                </a:solidFill>
              </a:rPr>
              <a:t> </a:t>
            </a:r>
          </a:p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1207189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28C47ACC-CDC5-4761-B5F3-8B1E12B84D1E}"/>
              </a:ext>
            </a:extLst>
          </p:cNvPr>
          <p:cNvSpPr txBox="1"/>
          <p:nvPr/>
        </p:nvSpPr>
        <p:spPr>
          <a:xfrm>
            <a:off x="3110416" y="874642"/>
            <a:ext cx="53587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800" b="1" dirty="0"/>
              <a:t>Exercice: cycle thermodynamique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3721017C-4144-4E75-8A16-ABAEDD346E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549" y="2443668"/>
            <a:ext cx="11191808" cy="2496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00468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CA0F7F86-078B-46DB-8DB7-FCABB21496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890" y="824948"/>
            <a:ext cx="10890448" cy="5168348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1326564-88F5-4F7E-AD21-101514A89937}"/>
              </a:ext>
            </a:extLst>
          </p:cNvPr>
          <p:cNvSpPr txBox="1"/>
          <p:nvPr/>
        </p:nvSpPr>
        <p:spPr>
          <a:xfrm>
            <a:off x="5050986" y="9939"/>
            <a:ext cx="20062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/>
              <a:t>Correction:</a:t>
            </a:r>
          </a:p>
        </p:txBody>
      </p:sp>
    </p:spTree>
    <p:extLst>
      <p:ext uri="{BB962C8B-B14F-4D97-AF65-F5344CB8AC3E}">
        <p14:creationId xmlns:p14="http://schemas.microsoft.com/office/powerpoint/2010/main" val="339136957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249680" y="2590800"/>
            <a:ext cx="972312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400" b="1" dirty="0">
                <a:solidFill>
                  <a:schemeClr val="accent3"/>
                </a:solidFill>
              </a:rPr>
              <a:t>MERCI DE VOTRE ATTENTION ET BOSSEZ BIEN LA THERMO ! </a:t>
            </a:r>
          </a:p>
        </p:txBody>
      </p:sp>
    </p:spTree>
    <p:extLst>
      <p:ext uri="{BB962C8B-B14F-4D97-AF65-F5344CB8AC3E}">
        <p14:creationId xmlns:p14="http://schemas.microsoft.com/office/powerpoint/2010/main" val="7079343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que">
  <a:themeElements>
    <a:clrScheme name="Organique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anique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qu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7059</TotalTime>
  <Words>3466</Words>
  <Application>Microsoft Office PowerPoint</Application>
  <PresentationFormat>Grand écran</PresentationFormat>
  <Paragraphs>473</Paragraphs>
  <Slides>47</Slides>
  <Notes>22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47</vt:i4>
      </vt:variant>
    </vt:vector>
  </HeadingPairs>
  <TitlesOfParts>
    <vt:vector size="54" baseType="lpstr">
      <vt:lpstr>Arial</vt:lpstr>
      <vt:lpstr>Calibri</vt:lpstr>
      <vt:lpstr>Cambria Math</vt:lpstr>
      <vt:lpstr>Garamond</vt:lpstr>
      <vt:lpstr>Mangal</vt:lpstr>
      <vt:lpstr>Wingdings</vt:lpstr>
      <vt:lpstr>Organique</vt:lpstr>
      <vt:lpstr>THERMODYNAMIQUE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THERMODYNAMIQUE</dc:title>
  <dc:creator>Utilisateur de Microsoft Office</dc:creator>
  <cp:lastModifiedBy>Julie</cp:lastModifiedBy>
  <cp:revision>131</cp:revision>
  <dcterms:created xsi:type="dcterms:W3CDTF">2017-07-30T21:30:54Z</dcterms:created>
  <dcterms:modified xsi:type="dcterms:W3CDTF">2017-08-20T16:09:38Z</dcterms:modified>
</cp:coreProperties>
</file>