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notesMasterIdLst>
    <p:notesMasterId r:id="rId28"/>
  </p:notesMasterIdLst>
  <p:handoutMasterIdLst>
    <p:handoutMasterId r:id="rId29"/>
  </p:handoutMasterIdLst>
  <p:sldIdLst>
    <p:sldId id="257" r:id="rId2"/>
    <p:sldId id="258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</p:sldIdLst>
  <p:sldSz cx="12188825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864" userDrawn="1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  <p15:guide id="7" pos="71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1D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ABFCF23-3B69-468F-B69F-88F6DE6A72F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howGuides="1">
      <p:cViewPr varScale="1">
        <p:scale>
          <a:sx n="90" d="100"/>
          <a:sy n="90" d="100"/>
        </p:scale>
        <p:origin x="576" y="78"/>
      </p:cViewPr>
      <p:guideLst>
        <p:guide orient="horz" pos="2160"/>
        <p:guide orient="horz" pos="1008"/>
        <p:guide orient="horz" pos="3888"/>
        <p:guide orient="horz" pos="864"/>
        <p:guide pos="3839"/>
        <p:guide pos="1007"/>
        <p:guide pos="717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77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524BFEF-1841-407C-81AA-E3E5DC0EFC39}" type="datetime1">
              <a:rPr lang="fr-FR" smtClean="0"/>
              <a:t>04/01/2020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4360E59-1627-4404-ACC5-51C744AB0F2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32DDA279-D7EE-469A-AD24-B83DDF327693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841221E5-7225-48EB-A4EE-420E7BFCF705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 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 dirty="0"/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fr-FR" smtClean="0"/>
              <a:pPr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2957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 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fr-FR" smtClean="0"/>
              <a:pPr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5406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BE6059-A08E-4479-8A46-57B63C3BA2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603" y="1122363"/>
            <a:ext cx="9141619" cy="2387600"/>
          </a:xfrm>
        </p:spPr>
        <p:txBody>
          <a:bodyPr anchor="b"/>
          <a:lstStyle>
            <a:lvl1pPr algn="ctr">
              <a:defRPr sz="599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2311BDD-04C3-4255-BA67-76AD8D1ACD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603" y="3602038"/>
            <a:ext cx="9141619" cy="1655762"/>
          </a:xfrm>
        </p:spPr>
        <p:txBody>
          <a:bodyPr/>
          <a:lstStyle>
            <a:lvl1pPr marL="0" indent="0" algn="ctr">
              <a:buNone/>
              <a:defRPr sz="2399"/>
            </a:lvl1pPr>
            <a:lvl2pPr marL="457063" indent="0" algn="ctr">
              <a:buNone/>
              <a:defRPr sz="1999"/>
            </a:lvl2pPr>
            <a:lvl3pPr marL="914126" indent="0" algn="ctr">
              <a:buNone/>
              <a:defRPr sz="1799"/>
            </a:lvl3pPr>
            <a:lvl4pPr marL="1371189" indent="0" algn="ctr">
              <a:buNone/>
              <a:defRPr sz="1600"/>
            </a:lvl4pPr>
            <a:lvl5pPr marL="1828251" indent="0" algn="ctr">
              <a:buNone/>
              <a:defRPr sz="1600"/>
            </a:lvl5pPr>
            <a:lvl6pPr marL="2285314" indent="0" algn="ctr">
              <a:buNone/>
              <a:defRPr sz="1600"/>
            </a:lvl6pPr>
            <a:lvl7pPr marL="2742377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503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EA10D2-D7AC-446F-BD76-7C2454568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DE7A-3CA7-49D4-AE9A-4291DF281201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E7BDEC-BD9B-478D-A6BA-74EAA66A7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EDEAE7-384E-4529-A69B-EEB775CF0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  <p:pic>
        <p:nvPicPr>
          <p:cNvPr id="7" name="Image 2">
            <a:extLst>
              <a:ext uri="{FF2B5EF4-FFF2-40B4-BE49-F238E27FC236}">
                <a16:creationId xmlns:a16="http://schemas.microsoft.com/office/drawing/2014/main" id="{9ABD271E-190D-4AF8-AEBB-3155EC0DA91F}"/>
              </a:ext>
            </a:extLst>
          </p:cNvPr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0"/>
            <a:ext cx="18034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8F249EC-EE0A-4677-BE1C-EC7EFC05ED45}"/>
              </a:ext>
            </a:extLst>
          </p:cNvPr>
          <p:cNvSpPr/>
          <p:nvPr userDrawn="1"/>
        </p:nvSpPr>
        <p:spPr>
          <a:xfrm>
            <a:off x="11892563" y="0"/>
            <a:ext cx="304721" cy="6858000"/>
          </a:xfrm>
          <a:prstGeom prst="rect">
            <a:avLst/>
          </a:prstGeom>
          <a:solidFill>
            <a:schemeClr val="tx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19274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583054-A24D-415F-A9A1-57352ED0C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1E8688-A330-4FF6-9FDC-234096EAD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0192B0-3740-4F78-ABD5-83964541D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AF633-496D-44C1-AEA2-A38C49C69146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C2AACB-7F7D-40DE-97E5-C4624D781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408FAA-AB56-4F6E-BA9F-EC86CB46A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  <p:pic>
        <p:nvPicPr>
          <p:cNvPr id="1026" name="Picture 2" descr="Résultat de recherche d'images pour &quot;Chimie&quot;">
            <a:extLst>
              <a:ext uri="{FF2B5EF4-FFF2-40B4-BE49-F238E27FC236}">
                <a16:creationId xmlns:a16="http://schemas.microsoft.com/office/drawing/2014/main" id="{D2B713D4-45A7-4B55-A73E-12EF9E58D876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928"/>
          <a:stretch/>
        </p:blipFill>
        <p:spPr bwMode="auto">
          <a:xfrm>
            <a:off x="0" y="4438"/>
            <a:ext cx="2133972" cy="685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4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7F4D98-9C70-42D0-AC46-64981F0E0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633" y="1709739"/>
            <a:ext cx="10512862" cy="2852737"/>
          </a:xfrm>
        </p:spPr>
        <p:txBody>
          <a:bodyPr anchor="b"/>
          <a:lstStyle>
            <a:lvl1pPr>
              <a:defRPr sz="599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729F4C8-3E99-480A-9DBA-72D3D37CA2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633" y="4589464"/>
            <a:ext cx="10512862" cy="1500187"/>
          </a:xfrm>
        </p:spPr>
        <p:txBody>
          <a:bodyPr/>
          <a:lstStyle>
            <a:lvl1pPr marL="0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1pPr>
            <a:lvl2pPr marL="457063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B61763-2A44-4200-9043-CA57A3FB4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64CE-13EB-4808-BD0D-4E39B9600443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DA1EBB-969A-42C6-9115-F86332FFE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5E90C7-958F-4867-B8C0-2B52261D2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6997234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07DA3F-0F36-444F-8911-52E5DAE73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E19A0A-45BF-46C6-AB40-055A0EC6DF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7982" y="1825625"/>
            <a:ext cx="5180251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9D48150-1E81-41D5-B567-F65ACF403C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0592" y="1825625"/>
            <a:ext cx="5180251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FC9045-A67C-4BD4-A8E6-C62E24FD9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5B4DD-1DFE-4821-A123-261B81BA2D93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017CDA8-D7CA-4196-9FD4-7504A5CC2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DABAC11-8164-4913-9675-2FBDA38B7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5736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E72E9-3AFB-4C2A-8831-9FEDE09D4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69" y="365126"/>
            <a:ext cx="10512862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FC6B6EC-4054-4F48-93BC-7688E7CBA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570" y="1681163"/>
            <a:ext cx="5156444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3FB9666-E0C9-42D0-9D25-F1C27BE2E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570" y="2505075"/>
            <a:ext cx="5156444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C5D906B-4699-41FB-86F6-CBDF57E31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0593" y="1681163"/>
            <a:ext cx="5181838" cy="82391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3D2E1B3-E1C1-4D46-B8A4-AB08368C28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0593" y="2505075"/>
            <a:ext cx="518183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CCFF8FA-17B2-47F9-953D-3309FEC9D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D477A-165E-4CB7-A0F4-E080C111A808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4D90F14-4270-4906-A693-4B9CB7321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4D8378-32E5-429E-81B6-110951DA4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2146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2B6A1E-8604-4B8F-B236-E3EBD6F1F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932770E-514E-4363-94CB-529E80DC0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64CE-13EB-4808-BD0D-4E39B9600443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3C1833B-B8AF-4D02-8739-13CEE248E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CA5EF76-BDFF-434A-A286-27F890CF8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79042931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FEA691B-A42B-49F6-B9AA-B954AA9FC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590CA-A2F6-4212-B4DC-AA28810918DA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464A325-7A14-4D05-8A17-DEABCD6E3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EF3731F-687E-4E63-851A-3A5FAFF55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17561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91A26E-D0BA-46F0-BAA4-E28AD60A9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3F2694-75FF-437D-864D-E50CB2A2D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189F236-37E2-45B7-A53C-23E1F6F0B0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2A0A11E-F7B2-4850-9BE7-534E88732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0BD53-39A4-4DF6-87D8-2343E04B2282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0F5302-F168-43F4-9423-70715C288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36382E4-3E3F-4086-9BAA-450EE0E45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29266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685274-F66A-4FCD-B0C3-9D97BFC75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70" y="457200"/>
            <a:ext cx="3931213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4336FDB-3AFA-4215-BF3C-8B69824F22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1838" y="987426"/>
            <a:ext cx="6170593" cy="4873625"/>
          </a:xfrm>
        </p:spPr>
        <p:txBody>
          <a:bodyPr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407B868-66C2-4410-9F26-29BBA5B007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570" y="2057400"/>
            <a:ext cx="393121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906B13-E009-4066-A021-ADCB61B25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6E79C-ED0C-49C4-9618-E16A0F8A6E66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4DB6B59-626B-40C9-8AFA-E4684904D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992F0BF-4A85-4A16-9E80-7A8A4EAD9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02275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6D769D-9E3F-4E45-BE50-4DF04A6C2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20B160F-CCE6-4D2A-A9FA-A0BA3802AF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D9BE74-82BE-4E1E-9DC9-7135E79F0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AB69C-D7E7-4056-B164-150FC14BF7E8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2D34C6-E8BE-4E84-A9AD-5365EEA8D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372ECE-7DC3-4135-BA82-0D2E96F65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6268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E2046F7-B6FE-4ACF-8E58-11963B93A3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2628" y="365125"/>
            <a:ext cx="262821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70A7DE0-02E1-4E3B-84FC-3A1FEC6293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7982" y="365125"/>
            <a:ext cx="7732286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84C9D4-7F8D-495A-A7EC-B4753455C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34525-3DA4-4811-BBF2-7C055054FD79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3A25BD-F54F-42C2-9BDF-05614CD00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1CE1AB-B8B0-4F05-81F2-B642C1C70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312FD0-62EF-4089-AA65-BE567F5E5755}"/>
              </a:ext>
            </a:extLst>
          </p:cNvPr>
          <p:cNvSpPr/>
          <p:nvPr userDrawn="1"/>
        </p:nvSpPr>
        <p:spPr>
          <a:xfrm>
            <a:off x="11885691" y="0"/>
            <a:ext cx="304721" cy="6858000"/>
          </a:xfrm>
          <a:prstGeom prst="rect">
            <a:avLst/>
          </a:prstGeom>
          <a:solidFill>
            <a:schemeClr val="tx2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4484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9953604-0785-4D28-8ED3-DF24A56ED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2" y="365126"/>
            <a:ext cx="105128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7000AD-CD87-4CE5-85D3-106B9D8588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8931A9-4F6E-45F9-882D-67576BC30A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7982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E64CE-13EB-4808-BD0D-4E39B9600443}" type="datetime1">
              <a:rPr lang="fr-FR" noProof="0" smtClean="0"/>
              <a:pPr/>
              <a:t>04/01/2020</a:t>
            </a:fld>
            <a:endParaRPr lang="fr-FR" noProof="0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4AEBF7-E004-44FE-899D-F692D2F5EB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fr-FR" noProof="0"/>
              <a:t>Ajouter un pied de page</a:t>
            </a:r>
            <a:endParaRPr lang="fr-FR" noProof="0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3EA82A-D4E1-4CD9-B8A5-A4DC25D745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08357" y="6356351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DC1BBB0-96F0-4077-A278-0F3FB5C104D3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34013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126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31" indent="-228531" algn="l" defTabSz="91412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59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657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720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783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5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Résultat de recherche d'images pour &quot;médicaments image de fond&quot;">
            <a:extLst>
              <a:ext uri="{FF2B5EF4-FFF2-40B4-BE49-F238E27FC236}">
                <a16:creationId xmlns:a16="http://schemas.microsoft.com/office/drawing/2014/main" id="{A8B82FA3-331F-404E-B9DC-7619DBF031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59" b="918"/>
          <a:stretch/>
        </p:blipFill>
        <p:spPr bwMode="auto">
          <a:xfrm>
            <a:off x="20" y="0"/>
            <a:ext cx="12188805" cy="685799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3603" y="1122362"/>
            <a:ext cx="9141618" cy="2900518"/>
          </a:xfrm>
        </p:spPr>
        <p:txBody>
          <a:bodyPr vert="horz" lIns="91440" tIns="45720" rIns="91440" bIns="45720" rtlCol="0">
            <a:normAutofit/>
          </a:bodyPr>
          <a:lstStyle/>
          <a:p>
            <a:pPr defTabSz="914400"/>
            <a:r>
              <a:rPr lang="en-US" sz="51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Pré-rentrée</a:t>
            </a:r>
            <a:r>
              <a:rPr lang="en-US" sz="51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du </a:t>
            </a:r>
            <a:r>
              <a:rPr lang="en-US" sz="51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tutorat</a:t>
            </a:r>
            <a:r>
              <a:rPr lang="en-US" sz="51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2020 </a:t>
            </a:r>
            <a:r>
              <a:rPr lang="en-US" sz="51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Semestre</a:t>
            </a:r>
            <a:r>
              <a:rPr lang="en-US" sz="51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2:</a:t>
            </a:r>
            <a:br>
              <a:rPr lang="en-US" sz="51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51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UE15: Bases </a:t>
            </a:r>
            <a:r>
              <a:rPr lang="en-US" sz="51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chimiques</a:t>
            </a:r>
            <a:r>
              <a:rPr lang="en-US" sz="51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du </a:t>
            </a:r>
            <a:r>
              <a:rPr lang="en-US" sz="51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médicament</a:t>
            </a:r>
            <a:endParaRPr lang="en-US" sz="51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36035" y="4509120"/>
            <a:ext cx="6516754" cy="2147836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228600" algn="l" defTabSz="9144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srgbClr val="FFFFFF"/>
                </a:solidFill>
              </a:rPr>
              <a:t>Bases de </a:t>
            </a:r>
            <a:r>
              <a:rPr lang="en-US" sz="3000" dirty="0" err="1">
                <a:solidFill>
                  <a:srgbClr val="FFFFFF"/>
                </a:solidFill>
              </a:rPr>
              <a:t>chimie</a:t>
            </a:r>
            <a:r>
              <a:rPr lang="en-US" sz="3000" dirty="0">
                <a:solidFill>
                  <a:srgbClr val="FFFFFF"/>
                </a:solidFill>
              </a:rPr>
              <a:t> </a:t>
            </a:r>
            <a:r>
              <a:rPr lang="en-US" sz="3000" dirty="0" err="1">
                <a:solidFill>
                  <a:srgbClr val="FFFFFF"/>
                </a:solidFill>
              </a:rPr>
              <a:t>organique</a:t>
            </a:r>
            <a:r>
              <a:rPr lang="en-US" sz="3000" dirty="0">
                <a:solidFill>
                  <a:srgbClr val="FFFFFF"/>
                </a:solidFill>
              </a:rPr>
              <a:t> à travers:</a:t>
            </a:r>
          </a:p>
          <a:p>
            <a:pPr marL="914400" lvl="1" indent="-228600" algn="l" defTabSz="91440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FFFFFF"/>
                </a:solidFill>
              </a:rPr>
              <a:t>L’exemple</a:t>
            </a:r>
            <a:r>
              <a:rPr lang="en-US" sz="2800" dirty="0">
                <a:solidFill>
                  <a:srgbClr val="FFFFFF"/>
                </a:solidFill>
              </a:rPr>
              <a:t> des </a:t>
            </a:r>
            <a:r>
              <a:rPr lang="en-US" sz="2800" dirty="0" err="1">
                <a:solidFill>
                  <a:srgbClr val="FFFFFF"/>
                </a:solidFill>
              </a:rPr>
              <a:t>aromatiques</a:t>
            </a:r>
            <a:endParaRPr lang="en-US" sz="2800" dirty="0">
              <a:solidFill>
                <a:srgbClr val="FFFFFF"/>
              </a:solidFill>
            </a:endParaRPr>
          </a:p>
          <a:p>
            <a:pPr marL="914400" lvl="1" indent="-228600" algn="l" defTabSz="91440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FFFFFF"/>
                </a:solidFill>
              </a:rPr>
              <a:t>L’exemple</a:t>
            </a:r>
            <a:r>
              <a:rPr lang="en-US" sz="2800" dirty="0">
                <a:solidFill>
                  <a:srgbClr val="FFFFFF"/>
                </a:solidFill>
              </a:rPr>
              <a:t> des </a:t>
            </a:r>
            <a:r>
              <a:rPr lang="en-US" sz="2800" dirty="0" err="1">
                <a:solidFill>
                  <a:srgbClr val="FFFFFF"/>
                </a:solidFill>
              </a:rPr>
              <a:t>phénols</a:t>
            </a:r>
            <a:endParaRPr lang="en-US" sz="2800" dirty="0">
              <a:solidFill>
                <a:srgbClr val="FFFFFF"/>
              </a:solidFill>
            </a:endParaRPr>
          </a:p>
          <a:p>
            <a:pPr marL="914400" lvl="1" indent="-228600" algn="l" defTabSz="91440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FFFFFF"/>
                </a:solidFill>
              </a:rPr>
              <a:t>L’exemple</a:t>
            </a:r>
            <a:r>
              <a:rPr lang="en-US" sz="2800" dirty="0">
                <a:solidFill>
                  <a:srgbClr val="FFFFFF"/>
                </a:solidFill>
              </a:rPr>
              <a:t> des </a:t>
            </a:r>
            <a:r>
              <a:rPr lang="en-US" sz="2800" dirty="0" err="1">
                <a:solidFill>
                  <a:srgbClr val="FFFFFF"/>
                </a:solidFill>
              </a:rPr>
              <a:t>organomagnésiens</a:t>
            </a:r>
            <a:endParaRPr lang="en-US" sz="2800" dirty="0">
              <a:solidFill>
                <a:srgbClr val="FFFFFF"/>
              </a:solidFill>
            </a:endParaRPr>
          </a:p>
          <a:p>
            <a:pPr lvl="1" indent="-228600" defTabSz="914400">
              <a:buFont typeface="Arial" panose="020B0604020202020204" pitchFamily="34" charset="0"/>
              <a:buChar char="•"/>
            </a:pPr>
            <a:endParaRPr lang="en-US" sz="1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590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FFDA1D3B-AD0B-4C75-BD74-A841FCF3F3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54" b="7854"/>
          <a:stretch/>
        </p:blipFill>
        <p:spPr>
          <a:xfrm>
            <a:off x="20" y="10"/>
            <a:ext cx="12188804" cy="6857990"/>
          </a:xfrm>
          <a:prstGeom prst="rect">
            <a:avLst/>
          </a:prstGeom>
        </p:spPr>
      </p:pic>
      <p:sp>
        <p:nvSpPr>
          <p:cNvPr id="25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5605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13" name="Titre 12"/>
          <p:cNvSpPr>
            <a:spLocks noGrp="1"/>
          </p:cNvSpPr>
          <p:nvPr>
            <p:ph type="title"/>
          </p:nvPr>
        </p:nvSpPr>
        <p:spPr>
          <a:xfrm>
            <a:off x="709262" y="1772832"/>
            <a:ext cx="4407941" cy="1483872"/>
          </a:xfrm>
        </p:spPr>
        <p:txBody>
          <a:bodyPr rtlCol="0">
            <a:normAutofit/>
          </a:bodyPr>
          <a:lstStyle/>
          <a:p>
            <a:pPr algn="ctr" rtl="0"/>
            <a:r>
              <a:rPr lang="fr-FR" sz="3200" b="1"/>
              <a:t>Bases de chimie organique: les notions utiles pour le S2</a:t>
            </a:r>
            <a:endParaRPr lang="fr-FR" sz="3200" b="1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6455" y="3337139"/>
            <a:ext cx="935176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space réservé du contenu 13"/>
          <p:cNvSpPr>
            <a:spLocks noGrp="1"/>
          </p:cNvSpPr>
          <p:nvPr>
            <p:ph idx="1"/>
          </p:nvPr>
        </p:nvSpPr>
        <p:spPr>
          <a:xfrm>
            <a:off x="525379" y="3417573"/>
            <a:ext cx="4591825" cy="2619839"/>
          </a:xfrm>
        </p:spPr>
        <p:txBody>
          <a:bodyPr rtlCol="0" anchor="ctr">
            <a:normAutofit/>
          </a:bodyPr>
          <a:lstStyle/>
          <a:p>
            <a:pPr lvl="0" rtl="0"/>
            <a:r>
              <a:rPr lang="fr-FR" sz="2400" dirty="0"/>
              <a:t>Différencier un électrophile et un nucléophile </a:t>
            </a:r>
          </a:p>
          <a:p>
            <a:pPr lvl="0" rtl="0"/>
            <a:r>
              <a:rPr lang="fr-FR" sz="2400" dirty="0"/>
              <a:t>La différence entre une oxydation et une réduction </a:t>
            </a:r>
          </a:p>
          <a:p>
            <a:pPr lvl="0" rtl="0"/>
            <a:r>
              <a:rPr lang="fr-FR" sz="2400" dirty="0"/>
              <a:t>Les règles de </a:t>
            </a:r>
            <a:r>
              <a:rPr lang="fr-FR" sz="2400" dirty="0" err="1"/>
              <a:t>Holleman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97073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E4AA64-865A-49C6-8A16-E7DC97C2C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2004" y="286320"/>
            <a:ext cx="9472824" cy="658912"/>
          </a:xfrm>
          <a:ln w="28575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fr-FR" b="1" dirty="0">
                <a:solidFill>
                  <a:srgbClr val="FF0000"/>
                </a:solidFill>
              </a:rPr>
              <a:t>Définitions Rapides du S1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B233BB-87CC-41EA-BF7E-9B223516DE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6001" y="1340768"/>
            <a:ext cx="9472824" cy="457200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600"/>
              </a:spcBef>
            </a:pPr>
            <a:r>
              <a:rPr lang="fr-FR" b="1" u="sng" dirty="0"/>
              <a:t>Un nucléophile: </a:t>
            </a:r>
            <a:r>
              <a:rPr lang="fr-FR" sz="2400" dirty="0"/>
              <a:t>- « </a:t>
            </a:r>
            <a:r>
              <a:rPr lang="fr-FR" sz="2400" dirty="0" err="1"/>
              <a:t>phile</a:t>
            </a:r>
            <a:r>
              <a:rPr lang="fr-FR" sz="2400" dirty="0"/>
              <a:t> » = aime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fr-FR" sz="2400" dirty="0"/>
              <a:t>                                      - « nucléo » = le noyau, de charge +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fr-FR" sz="2400" dirty="0"/>
              <a:t>                                      -&gt; atome qui aime les charges +, c’est-à-dire un atome ayant un excédent de charges – et cherchant à capter des charges +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fr-FR" sz="2400" dirty="0"/>
              <a:t>                                      -&gt; exemples: I-, Br-, Cl-…</a:t>
            </a:r>
          </a:p>
          <a:p>
            <a:pPr marL="0" indent="0">
              <a:spcBef>
                <a:spcPts val="600"/>
              </a:spcBef>
              <a:buNone/>
            </a:pPr>
            <a:endParaRPr lang="fr-FR" sz="2400" dirty="0"/>
          </a:p>
          <a:p>
            <a:pPr marL="0" indent="0">
              <a:spcBef>
                <a:spcPts val="600"/>
              </a:spcBef>
              <a:buNone/>
            </a:pPr>
            <a:endParaRPr lang="fr-FR" sz="2400" dirty="0"/>
          </a:p>
          <a:p>
            <a:pPr>
              <a:spcBef>
                <a:spcPts val="600"/>
              </a:spcBef>
            </a:pPr>
            <a:r>
              <a:rPr lang="fr-FR" b="1" u="sng" dirty="0"/>
              <a:t>Un électrophile: </a:t>
            </a:r>
            <a:r>
              <a:rPr lang="fr-FR" dirty="0"/>
              <a:t>- </a:t>
            </a:r>
            <a:r>
              <a:rPr lang="fr-FR" sz="2400" dirty="0"/>
              <a:t>« </a:t>
            </a:r>
            <a:r>
              <a:rPr lang="fr-FR" sz="2400" dirty="0" err="1"/>
              <a:t>phile</a:t>
            </a:r>
            <a:r>
              <a:rPr lang="fr-FR" sz="2400" dirty="0"/>
              <a:t> » = aime 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fr-FR" sz="2400" dirty="0"/>
              <a:t>                                       - « électro » = électrons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fr-FR" sz="2400" dirty="0"/>
              <a:t>                                       -&gt; atome qui aime les électrons, c’est-à-dire un atome ayant un excédent de charges + et cherchant à capter des charges –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fr-FR" sz="2400" dirty="0"/>
              <a:t>                                      -&gt; exemples: Na+, Ca2+, Fe2+...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fr-FR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028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A84A6D3B-CC35-4B1E-A4FA-A1EE8090A7D7}"/>
              </a:ext>
            </a:extLst>
          </p:cNvPr>
          <p:cNvSpPr txBox="1"/>
          <p:nvPr/>
        </p:nvSpPr>
        <p:spPr>
          <a:xfrm>
            <a:off x="837981" y="723578"/>
            <a:ext cx="4593875" cy="1645501"/>
          </a:xfrm>
          <a:prstGeom prst="rect">
            <a:avLst/>
          </a:prstGeom>
        </p:spPr>
        <p:txBody>
          <a:bodyPr vert="horz" lIns="91440" tIns="45720" rIns="91440" bIns="45720" rtlCol="0" anchor="ctr" anchorCtr="1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>
                <a:latin typeface="+mj-lt"/>
                <a:ea typeface="+mj-ea"/>
                <a:cs typeface="+mj-cs"/>
              </a:rPr>
              <a:t>Oxydation et réduction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895604F-5408-46D5-9804-906802B0DE62}"/>
              </a:ext>
            </a:extLst>
          </p:cNvPr>
          <p:cNvSpPr txBox="1"/>
          <p:nvPr/>
        </p:nvSpPr>
        <p:spPr>
          <a:xfrm>
            <a:off x="837981" y="2548467"/>
            <a:ext cx="5068720" cy="4192901"/>
          </a:xfrm>
          <a:prstGeom prst="rect">
            <a:avLst/>
          </a:prstGeom>
        </p:spPr>
        <p:txBody>
          <a:bodyPr vert="horz" lIns="91440" tIns="45720" rIns="91440" bIns="45720" rtlCol="0" anchorCtr="1">
            <a:normAutofit/>
          </a:bodyPr>
          <a:lstStyle/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u="sng" dirty="0"/>
              <a:t>Une </a:t>
            </a:r>
            <a:r>
              <a:rPr lang="en-US" sz="1600" b="1" u="sng" dirty="0" err="1"/>
              <a:t>oxydation</a:t>
            </a:r>
            <a:r>
              <a:rPr lang="en-US" sz="1600" b="1" u="sng" dirty="0"/>
              <a:t> </a:t>
            </a:r>
            <a:r>
              <a:rPr lang="en-US" sz="1600" dirty="0"/>
              <a:t>: </a:t>
            </a:r>
            <a:r>
              <a:rPr lang="en-US" sz="1600" dirty="0" err="1"/>
              <a:t>perte</a:t>
            </a:r>
            <a:r>
              <a:rPr lang="en-US" sz="1600" dirty="0"/>
              <a:t> </a:t>
            </a:r>
            <a:r>
              <a:rPr lang="en-US" sz="1600" dirty="0" err="1"/>
              <a:t>d’électrons</a:t>
            </a:r>
            <a:r>
              <a:rPr lang="en-US" sz="1600" dirty="0"/>
              <a:t> </a:t>
            </a:r>
          </a:p>
          <a:p>
            <a:pPr marL="114300"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                                  (</a:t>
            </a:r>
            <a:r>
              <a:rPr lang="en-US" sz="1600" dirty="0" err="1"/>
              <a:t>donc</a:t>
            </a:r>
            <a:r>
              <a:rPr lang="en-US" sz="1600" dirty="0"/>
              <a:t> </a:t>
            </a:r>
            <a:r>
              <a:rPr lang="en-US" sz="1600" dirty="0" err="1"/>
              <a:t>souvent</a:t>
            </a:r>
            <a:r>
              <a:rPr lang="en-US" sz="1600" dirty="0"/>
              <a:t> </a:t>
            </a:r>
            <a:r>
              <a:rPr lang="en-US" sz="1600" dirty="0" err="1"/>
              <a:t>lorsqu’on</a:t>
            </a:r>
            <a:r>
              <a:rPr lang="en-US" sz="1600" dirty="0"/>
              <a:t> </a:t>
            </a:r>
            <a:r>
              <a:rPr lang="en-US" sz="1600" dirty="0" err="1"/>
              <a:t>rajoute</a:t>
            </a:r>
            <a:r>
              <a:rPr lang="en-US" sz="1600" dirty="0"/>
              <a:t>                     	                  des H à </a:t>
            </a:r>
            <a:r>
              <a:rPr lang="en-US" sz="1600" dirty="0" err="1"/>
              <a:t>une</a:t>
            </a:r>
            <a:r>
              <a:rPr lang="en-US" sz="1600" dirty="0"/>
              <a:t> </a:t>
            </a:r>
            <a:r>
              <a:rPr lang="en-US" sz="1600" dirty="0" err="1"/>
              <a:t>molécule</a:t>
            </a:r>
            <a:r>
              <a:rPr lang="en-US" sz="1600" dirty="0"/>
              <a:t>)</a:t>
            </a:r>
          </a:p>
          <a:p>
            <a:pPr marL="1143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u="sng" dirty="0"/>
              <a:t>Une </a:t>
            </a:r>
            <a:r>
              <a:rPr lang="en-US" sz="1600" b="1" u="sng" dirty="0" err="1"/>
              <a:t>réduction</a:t>
            </a:r>
            <a:r>
              <a:rPr lang="en-US" sz="1600" b="1" u="sng" dirty="0"/>
              <a:t> </a:t>
            </a:r>
            <a:r>
              <a:rPr lang="en-US" sz="1600" dirty="0"/>
              <a:t>: gain </a:t>
            </a:r>
            <a:r>
              <a:rPr lang="en-US" sz="1600" dirty="0" err="1"/>
              <a:t>d’électrons</a:t>
            </a:r>
            <a:r>
              <a:rPr lang="en-US" sz="1600" dirty="0"/>
              <a:t>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                                     (</a:t>
            </a:r>
            <a:r>
              <a:rPr lang="en-US" sz="1600" dirty="0" err="1"/>
              <a:t>donc</a:t>
            </a:r>
            <a:r>
              <a:rPr lang="en-US" sz="1600" dirty="0"/>
              <a:t> </a:t>
            </a:r>
            <a:r>
              <a:rPr lang="en-US" sz="1600" dirty="0" err="1"/>
              <a:t>souvent</a:t>
            </a:r>
            <a:r>
              <a:rPr lang="en-US" sz="1600" dirty="0"/>
              <a:t> </a:t>
            </a:r>
            <a:r>
              <a:rPr lang="en-US" sz="1600" dirty="0" err="1"/>
              <a:t>lorsqu’on</a:t>
            </a:r>
            <a:r>
              <a:rPr lang="en-US" sz="1600" dirty="0"/>
              <a:t> </a:t>
            </a:r>
            <a:r>
              <a:rPr lang="en-US" sz="1600" dirty="0" err="1"/>
              <a:t>rajoute</a:t>
            </a:r>
            <a:r>
              <a:rPr lang="en-US" sz="1600" dirty="0"/>
              <a:t> 	                	                  des O à </a:t>
            </a:r>
            <a:r>
              <a:rPr lang="en-US" sz="1600" dirty="0" err="1"/>
              <a:t>une</a:t>
            </a:r>
            <a:r>
              <a:rPr lang="en-US" sz="1600" dirty="0"/>
              <a:t> </a:t>
            </a:r>
            <a:r>
              <a:rPr lang="en-US" sz="1600" dirty="0" err="1"/>
              <a:t>molécule</a:t>
            </a:r>
            <a:r>
              <a:rPr lang="en-US" sz="1600" dirty="0"/>
              <a:t>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-&gt; </a:t>
            </a:r>
            <a:r>
              <a:rPr lang="en-US" sz="1600" dirty="0" err="1"/>
              <a:t>Lorsqu’un</a:t>
            </a:r>
            <a:r>
              <a:rPr lang="en-US" sz="1600" dirty="0"/>
              <a:t> </a:t>
            </a:r>
            <a:r>
              <a:rPr lang="en-US" sz="1600" b="1" dirty="0" err="1"/>
              <a:t>oxydant</a:t>
            </a:r>
            <a:r>
              <a:rPr lang="en-US" sz="1600" dirty="0"/>
              <a:t> </a:t>
            </a:r>
            <a:r>
              <a:rPr lang="en-US" sz="1600" dirty="0" err="1"/>
              <a:t>capte</a:t>
            </a:r>
            <a:r>
              <a:rPr lang="en-US" sz="1600" dirty="0"/>
              <a:t> des </a:t>
            </a:r>
            <a:r>
              <a:rPr lang="en-US" sz="1600" dirty="0" err="1"/>
              <a:t>électrons</a:t>
            </a:r>
            <a:r>
              <a:rPr lang="en-US" sz="1600" dirty="0"/>
              <a:t>, </a:t>
            </a:r>
            <a:r>
              <a:rPr lang="en-US" sz="1600" dirty="0" err="1"/>
              <a:t>il</a:t>
            </a:r>
            <a:r>
              <a:rPr lang="en-US" sz="1600" dirty="0"/>
              <a:t> </a:t>
            </a:r>
            <a:r>
              <a:rPr lang="en-US" sz="1600" dirty="0" err="1"/>
              <a:t>est</a:t>
            </a:r>
            <a:r>
              <a:rPr lang="en-US" sz="1600" dirty="0"/>
              <a:t> </a:t>
            </a:r>
            <a:r>
              <a:rPr lang="en-US" sz="1600" b="1" dirty="0" err="1"/>
              <a:t>réduit</a:t>
            </a:r>
            <a:endParaRPr lang="en-US" sz="1600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-&gt; </a:t>
            </a:r>
            <a:r>
              <a:rPr lang="en-US" sz="1600" dirty="0" err="1"/>
              <a:t>Lorsqu’un</a:t>
            </a:r>
            <a:r>
              <a:rPr lang="en-US" sz="1600" dirty="0"/>
              <a:t> </a:t>
            </a:r>
            <a:r>
              <a:rPr lang="en-US" sz="1600" b="1" dirty="0" err="1"/>
              <a:t>réducteur</a:t>
            </a:r>
            <a:r>
              <a:rPr lang="en-US" sz="1600" dirty="0"/>
              <a:t> </a:t>
            </a:r>
            <a:r>
              <a:rPr lang="en-US" sz="1600" dirty="0" err="1"/>
              <a:t>donne</a:t>
            </a:r>
            <a:r>
              <a:rPr lang="en-US" sz="1600" dirty="0"/>
              <a:t> des </a:t>
            </a:r>
            <a:r>
              <a:rPr lang="en-US" sz="1600" dirty="0" err="1"/>
              <a:t>électrons</a:t>
            </a:r>
            <a:r>
              <a:rPr lang="en-US" sz="1600" dirty="0"/>
              <a:t>, </a:t>
            </a:r>
            <a:r>
              <a:rPr lang="en-US" sz="1600" dirty="0" err="1"/>
              <a:t>il</a:t>
            </a:r>
            <a:r>
              <a:rPr lang="en-US" sz="1600" dirty="0"/>
              <a:t> </a:t>
            </a:r>
            <a:r>
              <a:rPr lang="en-US" sz="1600" dirty="0" err="1"/>
              <a:t>est</a:t>
            </a:r>
            <a:r>
              <a:rPr lang="en-US" sz="1600" dirty="0"/>
              <a:t> </a:t>
            </a:r>
            <a:r>
              <a:rPr lang="en-US" sz="1600" b="1" dirty="0" err="1"/>
              <a:t>oxydé</a:t>
            </a:r>
            <a:endParaRPr lang="en-US" sz="16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u="sng" dirty="0" err="1"/>
              <a:t>Exemple</a:t>
            </a:r>
            <a:r>
              <a:rPr lang="en-US" sz="1600" b="1" u="sng" dirty="0"/>
              <a:t> </a:t>
            </a:r>
            <a:r>
              <a:rPr lang="en-US" sz="1600" b="1" u="sng" dirty="0" err="1"/>
              <a:t>d’oxydants</a:t>
            </a:r>
            <a:r>
              <a:rPr lang="en-US" sz="1600" b="1" u="sng" dirty="0"/>
              <a:t>: </a:t>
            </a:r>
            <a:r>
              <a:rPr lang="en-US" sz="1600" dirty="0"/>
              <a:t>K2Cr2O7 (fort), CrO3 (</a:t>
            </a:r>
            <a:r>
              <a:rPr lang="en-US" sz="1600" dirty="0" err="1"/>
              <a:t>doux</a:t>
            </a:r>
            <a:r>
              <a:rPr lang="en-US" sz="1600" dirty="0"/>
              <a:t>),      	                       KMnO4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u="sng" dirty="0" err="1"/>
              <a:t>Exemple</a:t>
            </a:r>
            <a:r>
              <a:rPr lang="en-US" sz="1600" b="1" u="sng" dirty="0"/>
              <a:t> de </a:t>
            </a:r>
            <a:r>
              <a:rPr lang="en-US" sz="1600" b="1" u="sng" dirty="0" err="1"/>
              <a:t>réducteurs</a:t>
            </a:r>
            <a:r>
              <a:rPr lang="en-US" sz="1600" b="1" u="sng" dirty="0"/>
              <a:t>: </a:t>
            </a:r>
            <a:r>
              <a:rPr lang="en-US" sz="1600" dirty="0"/>
              <a:t>Zn, Ni, Pb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3713C1-2FB2-413B-BF91-3AE41726F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9404" y="3474720"/>
            <a:ext cx="6099326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0795B4D-5022-4A7F-A01D-8D880B7CD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8021" y="0"/>
            <a:ext cx="6190803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FD19018-DE7C-4796-ADF2-AD2EB0FC0D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4411" y="0"/>
            <a:ext cx="300149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5C591014-9865-4723-92F4-05CAEB0595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5" t="34850"/>
          <a:stretch/>
        </p:blipFill>
        <p:spPr>
          <a:xfrm>
            <a:off x="6929230" y="3857595"/>
            <a:ext cx="4515999" cy="214895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B1A0A2C2-4F85-44AF-8708-8DCA4B550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7230" y="0"/>
            <a:ext cx="3001500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B5519C9-ED86-4C14-9040-A45508B7C4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772" y="1263247"/>
            <a:ext cx="2736304" cy="882457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4247634-7391-40B2-B58D-214090F564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579" y="1268466"/>
            <a:ext cx="2807162" cy="877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451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BCC72B-51C7-42F7-858E-2D1022174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8028" y="188640"/>
            <a:ext cx="9472824" cy="658912"/>
          </a:xfr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fr-FR" b="1" dirty="0"/>
              <a:t>Les Règles de </a:t>
            </a:r>
            <a:r>
              <a:rPr lang="fr-FR" b="1" dirty="0" err="1"/>
              <a:t>Holleman</a:t>
            </a:r>
            <a:r>
              <a:rPr lang="fr-FR" b="1" dirty="0"/>
              <a:t>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99EF8A-0B8E-4BCB-9D80-2E7BFA2646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7094" y="1541689"/>
            <a:ext cx="6304472" cy="3255463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Activateur : </a:t>
            </a:r>
            <a:r>
              <a:rPr lang="fr-FR" sz="2400" dirty="0"/>
              <a:t>ortho/para orienteur </a:t>
            </a:r>
          </a:p>
          <a:p>
            <a:pPr marL="0" indent="0">
              <a:buNone/>
            </a:pPr>
            <a:r>
              <a:rPr lang="fr-FR" sz="2400" dirty="0"/>
              <a:t>-&gt; </a:t>
            </a:r>
            <a:r>
              <a:rPr lang="fr-FR" sz="2400" dirty="0" err="1"/>
              <a:t>grpmts</a:t>
            </a:r>
            <a:r>
              <a:rPr lang="fr-FR" sz="2400" dirty="0"/>
              <a:t> donneurs d’électrons au cycle aromatique par effet inductif / mésomère donneur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r>
              <a:rPr lang="fr-FR" dirty="0"/>
              <a:t>Inhibiteur/Désactivateur </a:t>
            </a:r>
            <a:r>
              <a:rPr lang="fr-FR" sz="2400" dirty="0"/>
              <a:t>: méta orienteur      -&gt; </a:t>
            </a:r>
            <a:r>
              <a:rPr lang="fr-FR" sz="2400" dirty="0" err="1"/>
              <a:t>grpmts</a:t>
            </a:r>
            <a:r>
              <a:rPr lang="fr-FR" sz="2400" dirty="0"/>
              <a:t> attracteurs d’électrons au cycle par effet inductif/ mésomère accepteur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</p:txBody>
      </p:sp>
      <p:pic>
        <p:nvPicPr>
          <p:cNvPr id="2050" name="Picture 2" descr="Résultat de recherche d'images pour &quot;régles de holleman&quot;">
            <a:extLst>
              <a:ext uri="{FF2B5EF4-FFF2-40B4-BE49-F238E27FC236}">
                <a16:creationId xmlns:a16="http://schemas.microsoft.com/office/drawing/2014/main" id="{66212500-14C2-46D9-A52A-79B6560FD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664" y="1340768"/>
            <a:ext cx="356915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0E40438-DC18-4C36-AC41-3EC7908F66E7}"/>
              </a:ext>
            </a:extLst>
          </p:cNvPr>
          <p:cNvSpPr/>
          <p:nvPr/>
        </p:nvSpPr>
        <p:spPr>
          <a:xfrm>
            <a:off x="4150196" y="1995184"/>
            <a:ext cx="1055871" cy="36004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5B99E9-8A08-4B9C-A05E-79CBB22E7B37}"/>
              </a:ext>
            </a:extLst>
          </p:cNvPr>
          <p:cNvSpPr/>
          <p:nvPr/>
        </p:nvSpPr>
        <p:spPr>
          <a:xfrm>
            <a:off x="5806380" y="1556792"/>
            <a:ext cx="1656184" cy="43204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FA3BD5-7480-4B48-8636-14FC5A82F955}"/>
              </a:ext>
            </a:extLst>
          </p:cNvPr>
          <p:cNvSpPr/>
          <p:nvPr/>
        </p:nvSpPr>
        <p:spPr>
          <a:xfrm>
            <a:off x="1533735" y="1988840"/>
            <a:ext cx="962549" cy="366384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DEA9BA-EB28-4B23-A72F-8FE9CFC24432}"/>
              </a:ext>
            </a:extLst>
          </p:cNvPr>
          <p:cNvSpPr/>
          <p:nvPr/>
        </p:nvSpPr>
        <p:spPr>
          <a:xfrm>
            <a:off x="2496284" y="3645024"/>
            <a:ext cx="1055871" cy="36004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ECD3B0-C185-46E1-BE47-BAE8B66B8D58}"/>
              </a:ext>
            </a:extLst>
          </p:cNvPr>
          <p:cNvSpPr/>
          <p:nvPr/>
        </p:nvSpPr>
        <p:spPr>
          <a:xfrm>
            <a:off x="4222204" y="2850688"/>
            <a:ext cx="885612" cy="36004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695C070-9F18-4FFD-A5FE-DA941F8CB8FA}"/>
              </a:ext>
            </a:extLst>
          </p:cNvPr>
          <p:cNvSpPr/>
          <p:nvPr/>
        </p:nvSpPr>
        <p:spPr>
          <a:xfrm>
            <a:off x="1533735" y="2871649"/>
            <a:ext cx="885612" cy="36004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FA1944D-5434-419E-9692-E18C05C457C5}"/>
              </a:ext>
            </a:extLst>
          </p:cNvPr>
          <p:cNvSpPr/>
          <p:nvPr/>
        </p:nvSpPr>
        <p:spPr>
          <a:xfrm>
            <a:off x="5806380" y="3645024"/>
            <a:ext cx="3691130" cy="432048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99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C6443327-8D33-4D70-818F-4DF51AB9AF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60" y="223434"/>
            <a:ext cx="8784123" cy="5702213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18AEBF6-21BB-4178-AB0D-06CD46C90E97}"/>
              </a:ext>
            </a:extLst>
          </p:cNvPr>
          <p:cNvSpPr txBox="1"/>
          <p:nvPr/>
        </p:nvSpPr>
        <p:spPr>
          <a:xfrm>
            <a:off x="3646140" y="5962861"/>
            <a:ext cx="7128792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rgbClr val="FF0000"/>
                </a:solidFill>
              </a:rPr>
              <a:t>Effet Mésomère &gt; Effet inductif : +M &gt;&gt; +I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BB245A4-D62A-4CAF-A841-829B6B181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023" y="271265"/>
            <a:ext cx="8397025" cy="560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55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associée">
            <a:extLst>
              <a:ext uri="{FF2B5EF4-FFF2-40B4-BE49-F238E27FC236}">
                <a16:creationId xmlns:a16="http://schemas.microsoft.com/office/drawing/2014/main" id="{13D903C9-D954-47B1-9C8A-D89F0E25D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388" y="1092335"/>
            <a:ext cx="2808312" cy="426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7CB603F-3606-4C0A-A42B-F691510538D1}"/>
              </a:ext>
            </a:extLst>
          </p:cNvPr>
          <p:cNvSpPr/>
          <p:nvPr/>
        </p:nvSpPr>
        <p:spPr>
          <a:xfrm>
            <a:off x="5878388" y="1545623"/>
            <a:ext cx="885675" cy="3240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93C4F4C-C95E-431D-8D0E-57C2E9195157}"/>
              </a:ext>
            </a:extLst>
          </p:cNvPr>
          <p:cNvSpPr/>
          <p:nvPr/>
        </p:nvSpPr>
        <p:spPr>
          <a:xfrm>
            <a:off x="5878388" y="3288725"/>
            <a:ext cx="885675" cy="3240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16B504-94B8-470E-BB25-10E88384C81D}"/>
              </a:ext>
            </a:extLst>
          </p:cNvPr>
          <p:cNvSpPr/>
          <p:nvPr/>
        </p:nvSpPr>
        <p:spPr>
          <a:xfrm>
            <a:off x="5878387" y="4826324"/>
            <a:ext cx="885675" cy="3240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76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ECC294-03EA-45AC-BA28-12F7E2F23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7988" y="365127"/>
            <a:ext cx="9072856" cy="1119658"/>
          </a:xfrm>
          <a:ln w="28575">
            <a:solidFill>
              <a:srgbClr val="FF0000"/>
            </a:solidFill>
          </a:ln>
        </p:spPr>
        <p:txBody>
          <a:bodyPr/>
          <a:lstStyle/>
          <a:p>
            <a:r>
              <a:rPr lang="fr-FR" b="1" dirty="0">
                <a:solidFill>
                  <a:srgbClr val="FF0000"/>
                </a:solidFill>
              </a:rPr>
              <a:t>Les Dérivés Aromatiques : Benzène </a:t>
            </a:r>
          </a:p>
        </p:txBody>
      </p:sp>
      <p:pic>
        <p:nvPicPr>
          <p:cNvPr id="5" name="Espace réservé du contenu 4" descr="Une image contenant oiseau, fleur&#10;&#10;Description générée automatiquement">
            <a:extLst>
              <a:ext uri="{FF2B5EF4-FFF2-40B4-BE49-F238E27FC236}">
                <a16:creationId xmlns:a16="http://schemas.microsoft.com/office/drawing/2014/main" id="{321E5A38-693F-4A72-ACAF-0ABE8B6A8F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48" y="1822323"/>
            <a:ext cx="7488832" cy="236253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28A22D-DB8A-4134-9DFA-B27E4AE86EFD}"/>
              </a:ext>
            </a:extLst>
          </p:cNvPr>
          <p:cNvSpPr/>
          <p:nvPr/>
        </p:nvSpPr>
        <p:spPr>
          <a:xfrm>
            <a:off x="1075098" y="3140016"/>
            <a:ext cx="1080120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D8762F-FB69-4A2D-A24A-50C4C236260A}"/>
              </a:ext>
            </a:extLst>
          </p:cNvPr>
          <p:cNvSpPr/>
          <p:nvPr/>
        </p:nvSpPr>
        <p:spPr>
          <a:xfrm>
            <a:off x="1075098" y="3428048"/>
            <a:ext cx="1080120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FFEC8F-122F-49A1-85E9-D83C14688123}"/>
              </a:ext>
            </a:extLst>
          </p:cNvPr>
          <p:cNvSpPr/>
          <p:nvPr/>
        </p:nvSpPr>
        <p:spPr>
          <a:xfrm>
            <a:off x="1075099" y="3725691"/>
            <a:ext cx="6387466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 descr="Une image contenant oiseau, couteau&#10;&#10;Description générée automatiquement">
            <a:extLst>
              <a:ext uri="{FF2B5EF4-FFF2-40B4-BE49-F238E27FC236}">
                <a16:creationId xmlns:a16="http://schemas.microsoft.com/office/drawing/2014/main" id="{FF220BEF-8D9C-4155-934E-7DAA957D73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66" y="4861601"/>
            <a:ext cx="5668166" cy="132416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344A1E82-ABC2-4BC1-AE9B-588AC6B5C0B8}"/>
              </a:ext>
            </a:extLst>
          </p:cNvPr>
          <p:cNvSpPr txBox="1"/>
          <p:nvPr/>
        </p:nvSpPr>
        <p:spPr>
          <a:xfrm>
            <a:off x="7174532" y="4194464"/>
            <a:ext cx="5400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2800" dirty="0">
                <a:solidFill>
                  <a:srgbClr val="FF0000"/>
                </a:solidFill>
              </a:rPr>
              <a:t>Réaction d’addition  </a:t>
            </a:r>
          </a:p>
          <a:p>
            <a:pPr marL="285750" indent="-285750">
              <a:buFontTx/>
              <a:buChar char="-"/>
            </a:pPr>
            <a:r>
              <a:rPr lang="fr-FR" sz="2800" dirty="0">
                <a:solidFill>
                  <a:srgbClr val="00B050"/>
                </a:solidFill>
              </a:rPr>
              <a:t>Réaction de Substitution Electrophile</a:t>
            </a:r>
          </a:p>
          <a:p>
            <a:pPr marL="285750" indent="-285750">
              <a:buFontTx/>
              <a:buChar char="-"/>
            </a:pPr>
            <a:r>
              <a:rPr lang="fr-FR" sz="2800" dirty="0">
                <a:solidFill>
                  <a:srgbClr val="FF0000"/>
                </a:solidFill>
              </a:rPr>
              <a:t>Réaction de Substitution Nucléophile sur Aromatique</a:t>
            </a:r>
          </a:p>
          <a:p>
            <a:pPr marL="285750" indent="-285750">
              <a:buFontTx/>
              <a:buChar char="-"/>
            </a:pPr>
            <a:r>
              <a:rPr lang="fr-FR" sz="2800" dirty="0">
                <a:solidFill>
                  <a:srgbClr val="FF0000"/>
                </a:solidFill>
              </a:rPr>
              <a:t>Réaction d’oxydation </a:t>
            </a:r>
          </a:p>
        </p:txBody>
      </p:sp>
      <p:pic>
        <p:nvPicPr>
          <p:cNvPr id="13" name="Graphique 12" descr="Coche">
            <a:extLst>
              <a:ext uri="{FF2B5EF4-FFF2-40B4-BE49-F238E27FC236}">
                <a16:creationId xmlns:a16="http://schemas.microsoft.com/office/drawing/2014/main" id="{6198F60D-CF86-4C64-99C1-33CDEDED35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06780" y="4957228"/>
            <a:ext cx="576064" cy="576064"/>
          </a:xfrm>
          <a:prstGeom prst="rect">
            <a:avLst/>
          </a:prstGeom>
        </p:spPr>
      </p:pic>
      <p:pic>
        <p:nvPicPr>
          <p:cNvPr id="15" name="Graphique 14" descr="Avertissement">
            <a:extLst>
              <a:ext uri="{FF2B5EF4-FFF2-40B4-BE49-F238E27FC236}">
                <a16:creationId xmlns:a16="http://schemas.microsoft.com/office/drawing/2014/main" id="{D31F69E1-8F96-4569-ACB9-B15E235B6E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86900" y="4184853"/>
            <a:ext cx="498047" cy="498047"/>
          </a:xfrm>
          <a:prstGeom prst="rect">
            <a:avLst/>
          </a:prstGeom>
        </p:spPr>
      </p:pic>
      <p:pic>
        <p:nvPicPr>
          <p:cNvPr id="16" name="Graphique 15" descr="Avertissement">
            <a:extLst>
              <a:ext uri="{FF2B5EF4-FFF2-40B4-BE49-F238E27FC236}">
                <a16:creationId xmlns:a16="http://schemas.microsoft.com/office/drawing/2014/main" id="{5EF149FC-5105-4989-AC65-9F6490150C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93976" y="6303311"/>
            <a:ext cx="498047" cy="498047"/>
          </a:xfrm>
          <a:prstGeom prst="rect">
            <a:avLst/>
          </a:prstGeom>
        </p:spPr>
      </p:pic>
      <p:pic>
        <p:nvPicPr>
          <p:cNvPr id="17" name="Graphique 16" descr="Avertissement">
            <a:extLst>
              <a:ext uri="{FF2B5EF4-FFF2-40B4-BE49-F238E27FC236}">
                <a16:creationId xmlns:a16="http://schemas.microsoft.com/office/drawing/2014/main" id="{7DC22D36-5C83-45D2-8C8A-93FAB2C0DF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690778" y="5805264"/>
            <a:ext cx="498047" cy="49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42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866E3D-CDF9-4A98-9190-3EFF64467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2004" y="332657"/>
            <a:ext cx="8928840" cy="864096"/>
          </a:xfr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/>
          <a:lstStyle/>
          <a:p>
            <a:pPr algn="ctr"/>
            <a:r>
              <a:rPr lang="fr-FR" dirty="0"/>
              <a:t>Réactions d’addition </a:t>
            </a:r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C2A573DE-E85A-44EC-92CD-AAC49400A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020" y="1484871"/>
            <a:ext cx="8640808" cy="5040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4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310A90-F256-453D-A7B0-8F70B80FB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2004" y="365127"/>
            <a:ext cx="8928840" cy="903634"/>
          </a:xfr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/>
          <a:lstStyle/>
          <a:p>
            <a:pPr algn="ctr"/>
            <a:r>
              <a:rPr lang="fr-FR" dirty="0"/>
              <a:t>Les Substitutions Electrophiles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F3878F-7DAD-49A2-88F8-C4E746144D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2004" y="1628801"/>
            <a:ext cx="8928840" cy="2232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b="1" u="sng" dirty="0"/>
              <a:t>3 phases: </a:t>
            </a:r>
          </a:p>
          <a:p>
            <a:pPr marL="514350" indent="-514350">
              <a:buAutoNum type="arabicParenR"/>
            </a:pPr>
            <a:r>
              <a:rPr lang="fr-FR" sz="2400" dirty="0"/>
              <a:t>Génération de l’électrophile E+</a:t>
            </a:r>
          </a:p>
          <a:p>
            <a:pPr marL="514350" indent="-514350">
              <a:buAutoNum type="arabicParenR"/>
            </a:pPr>
            <a:r>
              <a:rPr lang="fr-FR" sz="2400" dirty="0"/>
              <a:t>Réaction de SE, avec création du complexe de </a:t>
            </a:r>
            <a:r>
              <a:rPr lang="fr-FR" sz="2400" dirty="0" err="1"/>
              <a:t>Wheland</a:t>
            </a:r>
            <a:r>
              <a:rPr lang="fr-FR" sz="2400" dirty="0"/>
              <a:t> ou complexe σ</a:t>
            </a:r>
          </a:p>
          <a:p>
            <a:pPr marL="514350" indent="-514350">
              <a:buAutoNum type="arabicParenR"/>
            </a:pPr>
            <a:r>
              <a:rPr lang="fr-FR" sz="2400" dirty="0"/>
              <a:t>Régénération du catalyseur</a:t>
            </a:r>
          </a:p>
          <a:p>
            <a:pPr marL="514350" indent="-514350">
              <a:buAutoNum type="arabicParenR"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</p:txBody>
      </p:sp>
      <p:pic>
        <p:nvPicPr>
          <p:cNvPr id="5" name="Image 4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8C65F9DD-0F3F-465D-84F7-E6D32A408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068" y="4077072"/>
            <a:ext cx="8253602" cy="216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CA43881-9FB1-4B08-B45F-61395B552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218" y="116632"/>
            <a:ext cx="8856984" cy="200447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288E200-FB7F-45B2-8606-E026526244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028" y="2265122"/>
            <a:ext cx="8919906" cy="200447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1334213-4438-4CFC-AF4B-4FE7418E4D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140" y="4413612"/>
            <a:ext cx="7211610" cy="237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93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095A8892-1A09-4E11-B5EF-45908B31D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12" y="188640"/>
            <a:ext cx="8712968" cy="28913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5559F4B-7CB9-47E3-8FFE-B293449572A0}"/>
              </a:ext>
            </a:extLst>
          </p:cNvPr>
          <p:cNvSpPr txBox="1"/>
          <p:nvPr/>
        </p:nvSpPr>
        <p:spPr>
          <a:xfrm>
            <a:off x="2854052" y="3080026"/>
            <a:ext cx="4455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-&gt; ortho et para orienteur activant</a:t>
            </a:r>
          </a:p>
        </p:txBody>
      </p:sp>
      <p:pic>
        <p:nvPicPr>
          <p:cNvPr id="8" name="Image 7" descr="Une image contenant table&#10;&#10;Description générée automatiquement">
            <a:extLst>
              <a:ext uri="{FF2B5EF4-FFF2-40B4-BE49-F238E27FC236}">
                <a16:creationId xmlns:a16="http://schemas.microsoft.com/office/drawing/2014/main" id="{5C07C543-83AD-4594-8634-F0324EC34E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829" y="3541691"/>
            <a:ext cx="8712968" cy="2726688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E42A22E-C85D-4DE5-8CC7-30068DFD015B}"/>
              </a:ext>
            </a:extLst>
          </p:cNvPr>
          <p:cNvSpPr txBox="1"/>
          <p:nvPr/>
        </p:nvSpPr>
        <p:spPr>
          <a:xfrm>
            <a:off x="2907985" y="6268379"/>
            <a:ext cx="3958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-&gt; méta orienteur désactivant </a:t>
            </a:r>
          </a:p>
        </p:txBody>
      </p:sp>
    </p:spTree>
    <p:extLst>
      <p:ext uri="{BB962C8B-B14F-4D97-AF65-F5344CB8AC3E}">
        <p14:creationId xmlns:p14="http://schemas.microsoft.com/office/powerpoint/2010/main" val="211832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EAB2FC-6815-4E15-A063-1C4BDB80C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9996" y="332656"/>
            <a:ext cx="9000848" cy="1152128"/>
          </a:xfr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fr-FR" dirty="0"/>
              <a:t>Les Substitutions Nucléophiles et Addition-Elimination </a:t>
            </a:r>
          </a:p>
        </p:txBody>
      </p:sp>
      <p:pic>
        <p:nvPicPr>
          <p:cNvPr id="5" name="Image 4" descr="Une image contenant joueur, boule, jouant&#10;&#10;Description générée automatiquement">
            <a:extLst>
              <a:ext uri="{FF2B5EF4-FFF2-40B4-BE49-F238E27FC236}">
                <a16:creationId xmlns:a16="http://schemas.microsoft.com/office/drawing/2014/main" id="{115C0B30-9473-431B-96CC-97E084CF1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1988840"/>
            <a:ext cx="4925112" cy="169568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D3D9EC-500A-4720-A690-347480B3C271}"/>
              </a:ext>
            </a:extLst>
          </p:cNvPr>
          <p:cNvSpPr txBox="1"/>
          <p:nvPr/>
        </p:nvSpPr>
        <p:spPr>
          <a:xfrm>
            <a:off x="6094412" y="2228671"/>
            <a:ext cx="4680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2400" dirty="0"/>
              <a:t>Maintien de l’aromaticité</a:t>
            </a:r>
          </a:p>
          <a:p>
            <a:pPr marL="285750" indent="-285750">
              <a:buFontTx/>
              <a:buChar char="-"/>
            </a:pPr>
            <a:r>
              <a:rPr lang="fr-FR" sz="2400" dirty="0">
                <a:solidFill>
                  <a:srgbClr val="FF0000"/>
                </a:solidFill>
              </a:rPr>
              <a:t>Difficile</a:t>
            </a:r>
            <a:r>
              <a:rPr lang="fr-FR" sz="2400" dirty="0"/>
              <a:t> (nucléophile-nucléophile)</a:t>
            </a:r>
          </a:p>
          <a:p>
            <a:pPr marL="285750" indent="-285750">
              <a:buFontTx/>
              <a:buChar char="-"/>
            </a:pPr>
            <a:r>
              <a:rPr lang="fr-FR" sz="2400" dirty="0">
                <a:solidFill>
                  <a:srgbClr val="FF0000"/>
                </a:solidFill>
              </a:rPr>
              <a:t>Possible</a:t>
            </a:r>
            <a:r>
              <a:rPr lang="fr-FR" sz="2400" dirty="0"/>
              <a:t> sous certaines conditions</a:t>
            </a:r>
          </a:p>
        </p:txBody>
      </p:sp>
      <p:pic>
        <p:nvPicPr>
          <p:cNvPr id="8" name="Image 7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9323C6DC-3B55-41F0-9AE2-4127A4E7F1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942" y="3933056"/>
            <a:ext cx="3781953" cy="1829055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4F8953D-689A-406F-9F15-E2837924485D}"/>
              </a:ext>
            </a:extLst>
          </p:cNvPr>
          <p:cNvSpPr txBox="1"/>
          <p:nvPr/>
        </p:nvSpPr>
        <p:spPr>
          <a:xfrm>
            <a:off x="2782044" y="4423051"/>
            <a:ext cx="37819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Pour faciliter la réaction, il faut un groupement attracteur en ortho ou en para du X: </a:t>
            </a:r>
            <a:r>
              <a:rPr lang="fr-FR" sz="2000" dirty="0">
                <a:solidFill>
                  <a:srgbClr val="FF0000"/>
                </a:solidFill>
              </a:rPr>
              <a:t>Halogène activé</a:t>
            </a:r>
          </a:p>
        </p:txBody>
      </p:sp>
    </p:spTree>
    <p:extLst>
      <p:ext uri="{BB962C8B-B14F-4D97-AF65-F5344CB8AC3E}">
        <p14:creationId xmlns:p14="http://schemas.microsoft.com/office/powerpoint/2010/main" val="51944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91E0425D-E3DE-48F5-9785-2AFBE21B7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133044" y="685800"/>
            <a:ext cx="10055781" cy="54864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A3D226D-C093-498F-8803-41FB84D23059}"/>
              </a:ext>
            </a:extLst>
          </p:cNvPr>
          <p:cNvSpPr txBox="1"/>
          <p:nvPr/>
        </p:nvSpPr>
        <p:spPr>
          <a:xfrm>
            <a:off x="1462659" y="685797"/>
            <a:ext cx="6532846" cy="28241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>
                <a:latin typeface="+mj-lt"/>
                <a:ea typeface="+mj-ea"/>
                <a:cs typeface="+mj-cs"/>
              </a:rPr>
              <a:t>Addition Elimination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391BDD5-8A52-4021-B625-48D5AE23BF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9461" y="685797"/>
            <a:ext cx="118842" cy="15504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51926F56-3F04-47D2-AE37-513C6B960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044" y="1461024"/>
            <a:ext cx="4768255" cy="1593131"/>
          </a:xfrm>
          <a:prstGeom prst="rect">
            <a:avLst/>
          </a:prstGeom>
        </p:spPr>
      </p:pic>
      <p:pic>
        <p:nvPicPr>
          <p:cNvPr id="7" name="Image 6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9E31E305-4C65-4075-AAAF-0EAC4F731C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357" y="3117401"/>
            <a:ext cx="8136904" cy="1423958"/>
          </a:xfrm>
          <a:prstGeom prst="rect">
            <a:avLst/>
          </a:prstGeom>
        </p:spPr>
      </p:pic>
      <p:pic>
        <p:nvPicPr>
          <p:cNvPr id="9" name="Image 8" descr="Une image contenant couteau&#10;&#10;Description générée automatiquement">
            <a:extLst>
              <a:ext uri="{FF2B5EF4-FFF2-40B4-BE49-F238E27FC236}">
                <a16:creationId xmlns:a16="http://schemas.microsoft.com/office/drawing/2014/main" id="{A0FA6931-3C71-4D6E-883E-F429FFDAA1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356" y="4604605"/>
            <a:ext cx="6532845" cy="2221166"/>
          </a:xfrm>
          <a:prstGeom prst="rect">
            <a:avLst/>
          </a:prstGeom>
        </p:spPr>
      </p:pic>
      <p:sp>
        <p:nvSpPr>
          <p:cNvPr id="30" name="Graphic 14">
            <a:extLst>
              <a:ext uri="{FF2B5EF4-FFF2-40B4-BE49-F238E27FC236}">
                <a16:creationId xmlns:a16="http://schemas.microsoft.com/office/drawing/2014/main" id="{7C1977C7-F5CC-4400-BE96-04D0BFFE31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0345611" y="4342818"/>
            <a:ext cx="1843214" cy="184544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C4A7458-E9DB-44D5-A633-4513EE434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69983" y="6172201"/>
            <a:ext cx="118842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54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66A471-2035-421C-BB60-9815AEC48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9996" y="365126"/>
            <a:ext cx="9000848" cy="759617"/>
          </a:xfr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fr-FR" dirty="0"/>
              <a:t>Oxydation</a:t>
            </a:r>
          </a:p>
        </p:txBody>
      </p:sp>
      <p:pic>
        <p:nvPicPr>
          <p:cNvPr id="5" name="Image 4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FA96B9A5-E412-4220-A728-9FBA349A4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12" y="1268760"/>
            <a:ext cx="8738305" cy="5379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10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E5239-F76A-48A2-8567-A69DC18F7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7988" y="404665"/>
            <a:ext cx="9072856" cy="1080120"/>
          </a:xfrm>
          <a:ln w="28575">
            <a:solidFill>
              <a:srgbClr val="FF0000"/>
            </a:solidFill>
          </a:ln>
        </p:spPr>
        <p:txBody>
          <a:bodyPr/>
          <a:lstStyle/>
          <a:p>
            <a:r>
              <a:rPr lang="fr-FR" b="1" dirty="0">
                <a:solidFill>
                  <a:srgbClr val="FF0000"/>
                </a:solidFill>
              </a:rPr>
              <a:t>Les Phénols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94C9F6-C0AA-4A96-AEFA-9CD9A1CD5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7988" y="1916831"/>
            <a:ext cx="9505056" cy="4680521"/>
          </a:xfrm>
        </p:spPr>
        <p:txBody>
          <a:bodyPr>
            <a:normAutofit lnSpcReduction="10000"/>
          </a:bodyPr>
          <a:lstStyle/>
          <a:p>
            <a:r>
              <a:rPr lang="fr-FR" u="sng" dirty="0"/>
              <a:t>Définition</a:t>
            </a:r>
            <a:r>
              <a:rPr lang="fr-FR" dirty="0"/>
              <a:t>: tous dérivés du benzène substitué par une fonction alcool (= groupement hydroxyle).</a:t>
            </a:r>
          </a:p>
          <a:p>
            <a:endParaRPr lang="fr-FR" dirty="0"/>
          </a:p>
          <a:p>
            <a:r>
              <a:rPr lang="fr-FR" u="sng" dirty="0"/>
              <a:t>Préparation</a:t>
            </a:r>
            <a:r>
              <a:rPr lang="fr-FR" dirty="0"/>
              <a:t> (vu avec le prof)</a:t>
            </a:r>
          </a:p>
          <a:p>
            <a:endParaRPr lang="fr-FR" dirty="0"/>
          </a:p>
          <a:p>
            <a:r>
              <a:rPr lang="fr-FR" u="sng" dirty="0"/>
              <a:t>Réactivité</a:t>
            </a:r>
            <a:r>
              <a:rPr lang="fr-FR" dirty="0"/>
              <a:t>: +M et –I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pPr marL="0" indent="0">
              <a:buNone/>
            </a:pPr>
            <a:r>
              <a:rPr lang="fr-FR" dirty="0"/>
              <a:t>Activation de la SE en para/ortho</a:t>
            </a:r>
          </a:p>
        </p:txBody>
      </p:sp>
      <p:pic>
        <p:nvPicPr>
          <p:cNvPr id="5" name="Image 4" descr="Une image contenant horloge, signe, dessin&#10;&#10;Description générée automatiquement">
            <a:extLst>
              <a:ext uri="{FF2B5EF4-FFF2-40B4-BE49-F238E27FC236}">
                <a16:creationId xmlns:a16="http://schemas.microsoft.com/office/drawing/2014/main" id="{CBBEB075-CFD0-4784-8F57-4DB1D9B5F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196" y="4581128"/>
            <a:ext cx="6211167" cy="122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35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ED1AC6-8B33-4112-B0C0-3BF397E8EB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7988" y="404664"/>
            <a:ext cx="9577064" cy="5772299"/>
          </a:xfrm>
        </p:spPr>
        <p:txBody>
          <a:bodyPr/>
          <a:lstStyle/>
          <a:p>
            <a:r>
              <a:rPr lang="fr-FR" dirty="0"/>
              <a:t>Propriétés </a:t>
            </a:r>
            <a:r>
              <a:rPr lang="fr-FR" dirty="0" err="1"/>
              <a:t>acido</a:t>
            </a:r>
            <a:r>
              <a:rPr lang="fr-FR" dirty="0"/>
              <a:t> basique:</a:t>
            </a:r>
          </a:p>
          <a:p>
            <a:pPr>
              <a:buFontTx/>
              <a:buChar char="-"/>
            </a:pPr>
            <a:r>
              <a:rPr lang="fr-FR" dirty="0"/>
              <a:t>Plus acide que les alcools (capable de céder un proton)</a:t>
            </a:r>
          </a:p>
          <a:p>
            <a:pPr>
              <a:buFontTx/>
              <a:buChar char="-"/>
            </a:pPr>
            <a:r>
              <a:rPr lang="fr-FR" dirty="0"/>
              <a:t>Stabilité grâce à la base conjuguée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5183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D5F08-CF94-44B5-A445-FD37C364D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7988" y="332657"/>
            <a:ext cx="9072856" cy="1080120"/>
          </a:xfrm>
          <a:ln w="28575">
            <a:solidFill>
              <a:schemeClr val="accent1">
                <a:lumMod val="40000"/>
                <a:lumOff val="60000"/>
              </a:schemeClr>
            </a:solidFill>
            <a:round/>
          </a:ln>
        </p:spPr>
        <p:txBody>
          <a:bodyPr/>
          <a:lstStyle/>
          <a:p>
            <a:pPr algn="ctr"/>
            <a:r>
              <a:rPr lang="fr-FR"/>
              <a:t>Mobilité de l’atome d’hydrogène</a:t>
            </a:r>
            <a:endParaRPr lang="fr-FR" dirty="0"/>
          </a:p>
        </p:txBody>
      </p:sp>
      <p:pic>
        <p:nvPicPr>
          <p:cNvPr id="5" name="Espace réservé du contenu 4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8B23E0DE-6B9A-4239-BA87-DF3EDB27C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282" y="1590417"/>
            <a:ext cx="5316298" cy="197112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C933728-48EE-4EB4-80FB-4AA5687255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135" y="1590418"/>
            <a:ext cx="4470690" cy="197112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C957EA5-0E1D-454E-8B62-5063CB4D2D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095" y="4029158"/>
            <a:ext cx="5650939" cy="2496185"/>
          </a:xfrm>
          <a:prstGeom prst="rect">
            <a:avLst/>
          </a:prstGeom>
        </p:spPr>
      </p:pic>
      <p:pic>
        <p:nvPicPr>
          <p:cNvPr id="11" name="Image 10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03A07754-B6C2-4CA6-A004-C9F06ECB7F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3201" y="5277250"/>
            <a:ext cx="2915057" cy="1200318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3CAEB4F7-BE10-4ECB-BDE1-BE4F4C98E2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3201" y="4869160"/>
            <a:ext cx="2181529" cy="25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15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9FDAFD-91CE-49BE-BA6D-65620131F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7988" y="404665"/>
            <a:ext cx="9072856" cy="1080120"/>
          </a:xfr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/>
          <a:lstStyle/>
          <a:p>
            <a:pPr algn="ctr"/>
            <a:r>
              <a:rPr lang="fr-FR" dirty="0"/>
              <a:t>Groupement hydroxyle phénolique</a:t>
            </a:r>
          </a:p>
        </p:txBody>
      </p:sp>
      <p:pic>
        <p:nvPicPr>
          <p:cNvPr id="5" name="Espace réservé du contenu 4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A08461E2-DC66-4CC4-A1BE-72ABF946C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12" y="3689846"/>
            <a:ext cx="7460130" cy="273870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B6A3947-1733-4D8E-BF96-4C65BC06FD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12" y="1735213"/>
            <a:ext cx="8660168" cy="169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10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778" y="280374"/>
            <a:ext cx="11435814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598C353-CBF8-49CE-892D-871C23BD5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208" y="433545"/>
            <a:ext cx="11136953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/>
            <a:r>
              <a:rPr lang="en-US" sz="5300">
                <a:solidFill>
                  <a:srgbClr val="FFFFFF"/>
                </a:solidFill>
              </a:rPr>
              <a:t>Noyau aromatique: SE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29497" y="1522292"/>
            <a:ext cx="7770376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>
            <a:extLst>
              <a:ext uri="{FF2B5EF4-FFF2-40B4-BE49-F238E27FC236}">
                <a16:creationId xmlns:a16="http://schemas.microsoft.com/office/drawing/2014/main" id="{97171A0B-75DA-45F1-A3DB-9131922D9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80" y="2448381"/>
            <a:ext cx="5454496" cy="395451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4685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Espace réservé du contenu 4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BE4F4A95-4C59-43FA-A83C-9210DB22A2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394" y="3362010"/>
            <a:ext cx="5454496" cy="212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79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7D1EE7-A736-4A8C-AFEE-40E9822D8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996" y="1570651"/>
            <a:ext cx="7047554" cy="4814665"/>
          </a:xfrm>
        </p:spPr>
      </p:pic>
      <p:pic>
        <p:nvPicPr>
          <p:cNvPr id="7" name="Image 6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84566FB6-B097-4245-844E-170C5B73E0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996" y="198860"/>
            <a:ext cx="4420217" cy="1371791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498C18A-54EB-44F2-88FA-5C2C386C9D48}"/>
              </a:ext>
            </a:extLst>
          </p:cNvPr>
          <p:cNvSpPr txBox="1"/>
          <p:nvPr/>
        </p:nvSpPr>
        <p:spPr>
          <a:xfrm>
            <a:off x="2349996" y="6396984"/>
            <a:ext cx="3909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+ propriétés propres aux noyaux activés</a:t>
            </a:r>
          </a:p>
        </p:txBody>
      </p:sp>
    </p:spTree>
    <p:extLst>
      <p:ext uri="{BB962C8B-B14F-4D97-AF65-F5344CB8AC3E}">
        <p14:creationId xmlns:p14="http://schemas.microsoft.com/office/powerpoint/2010/main" val="243185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385A64-3C61-4920-A3FA-DACBFA64D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5980" y="332657"/>
            <a:ext cx="9144864" cy="936104"/>
          </a:xfr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/>
          <a:lstStyle/>
          <a:p>
            <a:pPr algn="ctr"/>
            <a:r>
              <a:rPr lang="fr-FR" dirty="0"/>
              <a:t>Oxydation</a:t>
            </a:r>
          </a:p>
        </p:txBody>
      </p:sp>
      <p:pic>
        <p:nvPicPr>
          <p:cNvPr id="5" name="Espace réservé du contenu 4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BDF9D098-84CD-4D2F-86B1-F2071E9202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268" y="1380731"/>
            <a:ext cx="3960440" cy="1987317"/>
          </a:xfrm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A860B1F6-98FD-4DF1-BE40-EF077A8357F3}"/>
              </a:ext>
            </a:extLst>
          </p:cNvPr>
          <p:cNvSpPr txBox="1">
            <a:spLocks/>
          </p:cNvSpPr>
          <p:nvPr/>
        </p:nvSpPr>
        <p:spPr>
          <a:xfrm>
            <a:off x="2205980" y="3661581"/>
            <a:ext cx="9144864" cy="936104"/>
          </a:xfrm>
          <a:prstGeom prst="rect">
            <a:avLst/>
          </a:prstGeom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1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3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dirty="0"/>
              <a:t>Réduction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8A794F2-647C-4BF1-94C6-7B8E5CB35D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678" y="4731915"/>
            <a:ext cx="3930030" cy="205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00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AE45F-FB55-4AEC-9F2D-F9A319180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7988" y="332657"/>
            <a:ext cx="9072856" cy="1080120"/>
          </a:xfrm>
          <a:ln w="28575">
            <a:solidFill>
              <a:srgbClr val="FF0000"/>
            </a:solidFill>
          </a:ln>
        </p:spPr>
        <p:txBody>
          <a:bodyPr/>
          <a:lstStyle/>
          <a:p>
            <a:r>
              <a:rPr lang="fr-FR" b="1" dirty="0">
                <a:solidFill>
                  <a:srgbClr val="FF0000"/>
                </a:solidFill>
              </a:rPr>
              <a:t>Bases de Chimie Générale</a:t>
            </a:r>
          </a:p>
        </p:txBody>
      </p:sp>
      <p:pic>
        <p:nvPicPr>
          <p:cNvPr id="5" name="Espace réservé du contenu 4" descr="Une image contenant capture d’écran, grand, homme&#10;&#10;Description générée automatiquement">
            <a:extLst>
              <a:ext uri="{FF2B5EF4-FFF2-40B4-BE49-F238E27FC236}">
                <a16:creationId xmlns:a16="http://schemas.microsoft.com/office/drawing/2014/main" id="{990CEEA4-A184-4A8C-9E5A-BD5FBF4E04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386" y="2060848"/>
            <a:ext cx="9072856" cy="3967552"/>
          </a:xfrm>
        </p:spPr>
      </p:pic>
    </p:spTree>
    <p:extLst>
      <p:ext uri="{BB962C8B-B14F-4D97-AF65-F5344CB8AC3E}">
        <p14:creationId xmlns:p14="http://schemas.microsoft.com/office/powerpoint/2010/main" val="132171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8B4318-E999-478D-8587-6689A6BBFA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068" y="980728"/>
            <a:ext cx="7848872" cy="1303153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6445F7-91F9-46F4-B418-0DCE05298D6B}"/>
              </a:ext>
            </a:extLst>
          </p:cNvPr>
          <p:cNvSpPr txBox="1"/>
          <p:nvPr/>
        </p:nvSpPr>
        <p:spPr>
          <a:xfrm>
            <a:off x="2277988" y="188640"/>
            <a:ext cx="21515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u="sng" dirty="0"/>
              <a:t>L’enthalpie H: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A73C6CD-8F3C-4D84-B5E9-D0730A0EB63C}"/>
              </a:ext>
            </a:extLst>
          </p:cNvPr>
          <p:cNvSpPr txBox="1"/>
          <p:nvPr/>
        </p:nvSpPr>
        <p:spPr>
          <a:xfrm>
            <a:off x="2277988" y="2780928"/>
            <a:ext cx="943304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/>
              <a:t>L’entropie de réaction </a:t>
            </a:r>
            <a:r>
              <a:rPr lang="fr-FR" dirty="0"/>
              <a:t>: </a:t>
            </a:r>
            <a:r>
              <a:rPr lang="fr-FR" sz="2400" dirty="0"/>
              <a:t>L’entropie d’un système à l’état macroscopique est fonction du nombre </a:t>
            </a:r>
            <a:r>
              <a:rPr lang="el-GR" sz="2400" dirty="0"/>
              <a:t>Ω</a:t>
            </a:r>
            <a:r>
              <a:rPr lang="fr-FR" sz="2400" dirty="0"/>
              <a:t> de ses états microscopiques -&gt; il s’agit donc d’une mesure du désordre du système.</a:t>
            </a:r>
          </a:p>
          <a:p>
            <a:endParaRPr lang="fr-FR" sz="2400" dirty="0"/>
          </a:p>
          <a:p>
            <a:r>
              <a:rPr lang="fr-FR" sz="2400" dirty="0"/>
              <a:t>SI la T° est cste:				Si c’est fonction de la T°:</a:t>
            </a:r>
            <a:endParaRPr lang="fr-FR" dirty="0"/>
          </a:p>
        </p:txBody>
      </p:sp>
      <p:pic>
        <p:nvPicPr>
          <p:cNvPr id="9" name="Image 8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2F34BAB1-2001-420C-8A7A-A246AEC61F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40" y="5172594"/>
            <a:ext cx="4401164" cy="905001"/>
          </a:xfrm>
          <a:prstGeom prst="rect">
            <a:avLst/>
          </a:prstGeom>
        </p:spPr>
      </p:pic>
      <p:pic>
        <p:nvPicPr>
          <p:cNvPr id="11" name="Image 10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4B75EB8E-F4B4-42B1-B804-BB4F142347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620" y="5267857"/>
            <a:ext cx="3200847" cy="80973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9F36B4A-4B29-47A0-A4D1-28926DCC191F}"/>
              </a:ext>
            </a:extLst>
          </p:cNvPr>
          <p:cNvSpPr/>
          <p:nvPr/>
        </p:nvSpPr>
        <p:spPr>
          <a:xfrm>
            <a:off x="2277988" y="188640"/>
            <a:ext cx="9649072" cy="22011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58251B-6D48-4AE0-9B01-C976D8039ABF}"/>
              </a:ext>
            </a:extLst>
          </p:cNvPr>
          <p:cNvSpPr/>
          <p:nvPr/>
        </p:nvSpPr>
        <p:spPr>
          <a:xfrm>
            <a:off x="2277988" y="2635596"/>
            <a:ext cx="9649072" cy="3745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92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53C575-0207-4595-B82F-76B45744B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2004" y="332656"/>
            <a:ext cx="8928840" cy="5844307"/>
          </a:xfrm>
        </p:spPr>
        <p:txBody>
          <a:bodyPr/>
          <a:lstStyle/>
          <a:p>
            <a:pPr marL="0" indent="0">
              <a:buNone/>
            </a:pPr>
            <a:r>
              <a:rPr lang="fr-FR" u="sng" dirty="0"/>
              <a:t>L’enthalpie Libre G / Critère d’évolution du système: </a:t>
            </a:r>
            <a:r>
              <a:rPr lang="fr-FR" sz="2400" dirty="0"/>
              <a:t>transformation spontanée irréversible isobare à T constante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BC592AA5-B830-42FE-AE4E-343CCCEC3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076" y="2852936"/>
            <a:ext cx="7332758" cy="2952328"/>
          </a:xfrm>
          <a:prstGeom prst="rect">
            <a:avLst/>
          </a:prstGeom>
        </p:spPr>
      </p:pic>
      <p:pic>
        <p:nvPicPr>
          <p:cNvPr id="7" name="Image 6" descr="Une image contenant noir, assis, suspendu, gens&#10;&#10;Description générée automatiquement">
            <a:extLst>
              <a:ext uri="{FF2B5EF4-FFF2-40B4-BE49-F238E27FC236}">
                <a16:creationId xmlns:a16="http://schemas.microsoft.com/office/drawing/2014/main" id="{96CB0F3A-1FB8-4A7B-B5DC-A507596056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435" y="1412776"/>
            <a:ext cx="2695951" cy="93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4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328578-698B-47EA-8FB8-A0BC4042B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9996" y="404664"/>
            <a:ext cx="9433048" cy="5772299"/>
          </a:xfrm>
        </p:spPr>
        <p:txBody>
          <a:bodyPr/>
          <a:lstStyle/>
          <a:p>
            <a:pPr marL="0" indent="0">
              <a:buNone/>
            </a:pPr>
            <a:r>
              <a:rPr lang="fr-FR" b="1" u="sng" dirty="0"/>
              <a:t>Dans le cas des systèmes à l’état gazeux:</a:t>
            </a:r>
          </a:p>
          <a:p>
            <a:pPr marL="0" indent="0">
              <a:buNone/>
            </a:pPr>
            <a:endParaRPr lang="fr-FR" u="sng" dirty="0"/>
          </a:p>
          <a:p>
            <a:r>
              <a:rPr lang="fr-FR" u="sng" dirty="0"/>
              <a:t> A Pression constante:</a:t>
            </a:r>
            <a:r>
              <a:rPr lang="fr-FR" dirty="0"/>
              <a:t>   </a:t>
            </a:r>
          </a:p>
          <a:p>
            <a:pPr marL="0" indent="0">
              <a:buNone/>
            </a:pPr>
            <a:r>
              <a:rPr lang="fr-FR" dirty="0"/>
              <a:t>    -&gt; Energie interne U:</a:t>
            </a:r>
          </a:p>
          <a:p>
            <a:pPr marL="0" indent="0">
              <a:buNone/>
            </a:pPr>
            <a:r>
              <a:rPr lang="fr-FR" dirty="0"/>
              <a:t>		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    -&gt; Energie libre A: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u="sng" dirty="0"/>
              <a:t>A volume constant: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7B170D8-12E0-4EAA-9BEE-0170E6792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384" y="4117781"/>
            <a:ext cx="3786586" cy="63774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6C6DFBD-C213-4372-8F5C-F8AF14E530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298" y="5660326"/>
            <a:ext cx="1699274" cy="67148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80D967C-0FCC-46E4-A7D5-A462E41A9E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806" y="2575234"/>
            <a:ext cx="3361430" cy="63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82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589</Words>
  <Application>Microsoft Office PowerPoint</Application>
  <PresentationFormat>Personnalisé</PresentationFormat>
  <Paragraphs>96</Paragraphs>
  <Slides>26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Franklin Gothic Book</vt:lpstr>
      <vt:lpstr>Helvetica Neue Medium</vt:lpstr>
      <vt:lpstr>Thème Office</vt:lpstr>
      <vt:lpstr>Pré-rentrée du tutorat 2020 Semestre 2: UE15: Bases chimiques du médicament</vt:lpstr>
      <vt:lpstr>Bases de chimie organique: les notions utiles pour le S2</vt:lpstr>
      <vt:lpstr>Définitions Rapides du S1</vt:lpstr>
      <vt:lpstr>Présentation PowerPoint</vt:lpstr>
      <vt:lpstr>Les Règles de Holleman </vt:lpstr>
      <vt:lpstr>Présentation PowerPoint</vt:lpstr>
      <vt:lpstr>Présentation PowerPoint</vt:lpstr>
      <vt:lpstr>Les Dérivés Aromatiques : Benzène </vt:lpstr>
      <vt:lpstr>Réactions d’addition </vt:lpstr>
      <vt:lpstr>Les Substitutions Electrophiles</vt:lpstr>
      <vt:lpstr>Présentation PowerPoint</vt:lpstr>
      <vt:lpstr>Présentation PowerPoint</vt:lpstr>
      <vt:lpstr>Les Substitutions Nucléophiles et Addition-Elimination </vt:lpstr>
      <vt:lpstr>Présentation PowerPoint</vt:lpstr>
      <vt:lpstr>Oxydation</vt:lpstr>
      <vt:lpstr>Les Phénols</vt:lpstr>
      <vt:lpstr>Présentation PowerPoint</vt:lpstr>
      <vt:lpstr>Mobilité de l’atome d’hydrogène</vt:lpstr>
      <vt:lpstr>Groupement hydroxyle phénolique</vt:lpstr>
      <vt:lpstr>Noyau aromatique: SE</vt:lpstr>
      <vt:lpstr>Présentation PowerPoint</vt:lpstr>
      <vt:lpstr>Oxydation</vt:lpstr>
      <vt:lpstr>Bases de Chimie Générale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Pré-rentrée du tutorat 2020 Semestre 2: UE15: Bases chimiques du médicament</dc:title>
  <dc:creator>Julia Koren</dc:creator>
  <cp:lastModifiedBy>Julia Koren</cp:lastModifiedBy>
  <cp:revision>16</cp:revision>
  <dcterms:created xsi:type="dcterms:W3CDTF">2019-12-26T16:28:32Z</dcterms:created>
  <dcterms:modified xsi:type="dcterms:W3CDTF">2020-01-04T21:11:11Z</dcterms:modified>
</cp:coreProperties>
</file>