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E47"/>
    <a:srgbClr val="2AAE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50" d="100"/>
          <a:sy n="50" d="100"/>
        </p:scale>
        <p:origin x="-112" y="-4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8D91A-A2EE-4B54-B3C6-F6C67903BA9C}" type="datetime1">
              <a:rPr lang="en-US" smtClean="0"/>
              <a:pPr/>
              <a:t>11/03/2015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A84A37A-AFC2-4A01-80A1-FC20F2C0D5B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9A7B8-0EC4-44C9-AFEF-25E144F11C06}" type="datetime1">
              <a:rPr lang="en-US" smtClean="0"/>
              <a:pPr/>
              <a:t>11/03/2015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B47B5-C739-4DAE-AACD-CC58CA843AC4}" type="datetime1">
              <a:rPr lang="en-US" smtClean="0"/>
              <a:pPr/>
              <a:t>11/03/2015</a:t>
            </a:fld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2AE48-94E6-46E0-BE32-5F0716DE9115}" type="datetime1">
              <a:rPr lang="en-US" smtClean="0"/>
              <a:pPr/>
              <a:t>11/03/2015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4C285-8BCE-48FC-97D9-E2837AF38351}" type="datetime1">
              <a:rPr lang="en-US" smtClean="0"/>
              <a:pPr/>
              <a:t>11/03/2015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0D3E6-EF16-4488-94A4-211508FE4682}" type="datetime1">
              <a:rPr lang="en-US" smtClean="0"/>
              <a:pPr/>
              <a:t>11/03/2015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7FB3B-20DA-4D0E-BF16-8262B7156612}" type="datetime1">
              <a:rPr lang="en-US" smtClean="0"/>
              <a:pPr/>
              <a:t>11/03/2015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73C2C-6BD0-40EC-8D8D-4D51F089C5EB}" type="datetime1">
              <a:rPr lang="en-US" smtClean="0"/>
              <a:pPr/>
              <a:t>11/03/2015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77F5C-EDA7-4864-9756-35769B0E62CF}" type="datetime1">
              <a:rPr lang="en-US" smtClean="0"/>
              <a:pPr/>
              <a:t>11/03/2015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785C6-EBAF-49D5-AD4D-BABF4DFAAD59}" type="datetime1">
              <a:rPr lang="en-US" smtClean="0"/>
              <a:pPr/>
              <a:t>11/03/2015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04122-9A3A-4FD8-98B8-22631F32846C}" type="datetime1">
              <a:rPr lang="en-US" smtClean="0"/>
              <a:pPr/>
              <a:t>11/03/2015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88B99C93-F56F-46AB-9EB8-53614A95B15F}" type="datetime1">
              <a:rPr lang="en-US" smtClean="0"/>
              <a:pPr/>
              <a:t>11/03/2015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A84A37A-AFC2-4A01-80A1-FC20F2C0D5B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0" r:id="rId1"/>
    <p:sldLayoutId id="2147483831" r:id="rId2"/>
    <p:sldLayoutId id="2147483832" r:id="rId3"/>
    <p:sldLayoutId id="2147483833" r:id="rId4"/>
    <p:sldLayoutId id="2147483834" r:id="rId5"/>
    <p:sldLayoutId id="2147483835" r:id="rId6"/>
    <p:sldLayoutId id="2147483836" r:id="rId7"/>
    <p:sldLayoutId id="2147483837" r:id="rId8"/>
    <p:sldLayoutId id="2147483838" r:id="rId9"/>
    <p:sldLayoutId id="2147483839" r:id="rId10"/>
    <p:sldLayoutId id="2147483840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s-titr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Titr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QCM FIN DE COURS 8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07182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QCM 1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fr-FR" dirty="0" smtClean="0"/>
              <a:t>A propos de l’anatomie du </a:t>
            </a:r>
            <a:r>
              <a:rPr lang="fr-FR" dirty="0" smtClean="0"/>
              <a:t>pied, on peut dire que:</a:t>
            </a:r>
          </a:p>
          <a:p>
            <a:r>
              <a:rPr lang="fr-FR" dirty="0" smtClean="0"/>
              <a:t>A. Le tarse antérieur se compose du naviculaire, des 3 cunéiformes et calcanéus</a:t>
            </a:r>
          </a:p>
          <a:p>
            <a:r>
              <a:rPr lang="fr-FR" dirty="0" smtClean="0"/>
              <a:t>B. Le tarse postérieur est formé du talus et du cuboïde</a:t>
            </a:r>
          </a:p>
          <a:p>
            <a:r>
              <a:rPr lang="fr-FR" dirty="0" smtClean="0"/>
              <a:t>C. L’interligne de Chopard sépare le tars antérieur du tarse postérieur </a:t>
            </a:r>
          </a:p>
          <a:p>
            <a:r>
              <a:rPr lang="fr-FR" dirty="0" smtClean="0"/>
              <a:t>D. L’interligne de Lisfranc sépare le tarse antérieur des phalanges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284283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QCM 1 Correction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FF0000"/>
                </a:solidFill>
              </a:rPr>
              <a:t>A. Faux: 2 cunéiformes + cubo</a:t>
            </a:r>
            <a:r>
              <a:rPr lang="fr-FR" dirty="0" smtClean="0">
                <a:solidFill>
                  <a:srgbClr val="FF0000"/>
                </a:solidFill>
              </a:rPr>
              <a:t>ïde + naviculaire </a:t>
            </a:r>
            <a:endParaRPr lang="fr-FR" dirty="0" smtClean="0">
              <a:solidFill>
                <a:srgbClr val="FF0000"/>
              </a:solidFill>
            </a:endParaRPr>
          </a:p>
          <a:p>
            <a:r>
              <a:rPr lang="fr-FR" dirty="0" smtClean="0">
                <a:solidFill>
                  <a:srgbClr val="FF0000"/>
                </a:solidFill>
              </a:rPr>
              <a:t>B. Faux : talus+ calcanéus</a:t>
            </a:r>
          </a:p>
          <a:p>
            <a:r>
              <a:rPr lang="fr-FR" dirty="0" smtClean="0">
                <a:solidFill>
                  <a:srgbClr val="2AAE29"/>
                </a:solidFill>
              </a:rPr>
              <a:t>C. Vrai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D. Faux: tarse antérieur et métatarses </a:t>
            </a:r>
            <a:endParaRPr lang="fr-F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63281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QCM 2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Si les métatarses ne s’alignent pas selon la parabole de Lelièvre tel que le 1</a:t>
            </a:r>
            <a:r>
              <a:rPr lang="fr-FR" baseline="30000" dirty="0" smtClean="0"/>
              <a:t>er</a:t>
            </a:r>
            <a:r>
              <a:rPr lang="fr-FR" dirty="0" smtClean="0"/>
              <a:t> &lt;2 &gt;3 &gt;4&gt; 5 il y a un risque de formation de Corre</a:t>
            </a:r>
            <a:endParaRPr lang="fr-FR" dirty="0" smtClean="0"/>
          </a:p>
          <a:p>
            <a:endParaRPr lang="fr-FR" dirty="0"/>
          </a:p>
          <a:p>
            <a:pPr marL="114300" indent="0">
              <a:buNone/>
            </a:pPr>
            <a:r>
              <a:rPr lang="fr-FR" dirty="0" smtClean="0"/>
              <a:t>CAR</a:t>
            </a:r>
          </a:p>
          <a:p>
            <a:pPr marL="114300" indent="0">
              <a:buNone/>
            </a:pPr>
            <a:endParaRPr lang="fr-FR" dirty="0"/>
          </a:p>
          <a:p>
            <a:pPr marL="114300" indent="0">
              <a:buNone/>
            </a:pPr>
            <a:r>
              <a:rPr lang="fr-FR" dirty="0" smtClean="0"/>
              <a:t>Un non respect de cette parabole occasionne une hyperpression des têtes métatarsiennes </a:t>
            </a:r>
          </a:p>
          <a:p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130458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QCM 2 correction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A </a:t>
            </a:r>
            <a:r>
              <a:rPr lang="fr-FR" dirty="0" smtClean="0">
                <a:sym typeface="Wingdings"/>
              </a:rPr>
              <a:t> Vrai / Vrai Lié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750070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QCM 3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A Propos de l’anatomie du rachis, on peut dire que:</a:t>
            </a:r>
          </a:p>
          <a:p>
            <a:endParaRPr lang="fr-FR" dirty="0"/>
          </a:p>
          <a:p>
            <a:pPr marL="571500" indent="-457200">
              <a:buAutoNum type="alphaUcPeriod"/>
            </a:pPr>
            <a:r>
              <a:rPr lang="fr-FR" dirty="0" smtClean="0"/>
              <a:t>On appelle cyphose une concavité antérieure</a:t>
            </a:r>
          </a:p>
          <a:p>
            <a:pPr marL="571500" indent="-457200">
              <a:buAutoNum type="alphaUcPeriod"/>
            </a:pPr>
            <a:r>
              <a:rPr lang="fr-FR" dirty="0" smtClean="0"/>
              <a:t>On appelle lordose une concavité postérieure</a:t>
            </a:r>
          </a:p>
          <a:p>
            <a:pPr marL="571500" indent="-457200">
              <a:buAutoNum type="alphaUcPeriod"/>
            </a:pPr>
            <a:r>
              <a:rPr lang="fr-FR" dirty="0" smtClean="0"/>
              <a:t>Les c</a:t>
            </a:r>
            <a:r>
              <a:rPr lang="fr-FR" dirty="0" smtClean="0"/>
              <a:t>ôtes K11 et K12 sont appelées « fausses côtes »</a:t>
            </a:r>
            <a:endParaRPr lang="fr-FR" dirty="0" smtClean="0"/>
          </a:p>
          <a:p>
            <a:pPr marL="571500" indent="-457200">
              <a:buAutoNum type="alphaUcPeriod"/>
            </a:pPr>
            <a:r>
              <a:rPr lang="fr-FR" dirty="0" smtClean="0"/>
              <a:t>Toutes les c</a:t>
            </a:r>
            <a:r>
              <a:rPr lang="fr-FR" dirty="0" smtClean="0"/>
              <a:t>ôtes s’articulent avec une vertèbre</a:t>
            </a:r>
            <a:endParaRPr lang="fr-FR" dirty="0" smtClean="0"/>
          </a:p>
          <a:p>
            <a:pPr marL="571500" indent="-457200">
              <a:buAutoNum type="alphaUcPeriod"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316910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QCM 3 correction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2AAE29"/>
                </a:solidFill>
              </a:rPr>
              <a:t>A. Vrai</a:t>
            </a:r>
          </a:p>
          <a:p>
            <a:r>
              <a:rPr lang="fr-FR" dirty="0" smtClean="0">
                <a:solidFill>
                  <a:srgbClr val="2AAE29"/>
                </a:solidFill>
              </a:rPr>
              <a:t>B. Vrai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C. Faux: c</a:t>
            </a:r>
            <a:r>
              <a:rPr lang="fr-FR" dirty="0" smtClean="0">
                <a:solidFill>
                  <a:srgbClr val="FF0000"/>
                </a:solidFill>
              </a:rPr>
              <a:t>ôtes flottantes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D. Faux: avec 2 vertèbres, sauf pour K11 et K12</a:t>
            </a:r>
            <a:endParaRPr lang="fr-F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04417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QCM 4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fr-FR" dirty="0" smtClean="0"/>
              <a:t>A propos de l’anatomie de surface, donnez les vrais:</a:t>
            </a:r>
          </a:p>
          <a:p>
            <a:r>
              <a:rPr lang="fr-FR" dirty="0" smtClean="0"/>
              <a:t>A. Le centre de gravité de ta t</a:t>
            </a:r>
            <a:r>
              <a:rPr lang="fr-FR" dirty="0" smtClean="0"/>
              <a:t>ête et du tronc </a:t>
            </a:r>
            <a:r>
              <a:rPr lang="fr-FR" dirty="0" smtClean="0"/>
              <a:t>se projette du  méat auditif interne au centre de la t</a:t>
            </a:r>
            <a:r>
              <a:rPr lang="fr-FR" dirty="0" smtClean="0"/>
              <a:t>ête fémorale</a:t>
            </a:r>
          </a:p>
          <a:p>
            <a:r>
              <a:rPr lang="fr-FR" dirty="0" smtClean="0"/>
              <a:t>B. Lors de la marche, la force de propulsion se fait sur le 1</a:t>
            </a:r>
            <a:r>
              <a:rPr lang="fr-FR" baseline="30000" dirty="0" smtClean="0"/>
              <a:t>er</a:t>
            </a:r>
            <a:r>
              <a:rPr lang="fr-FR" dirty="0" smtClean="0"/>
              <a:t> métatarsien</a:t>
            </a:r>
          </a:p>
          <a:p>
            <a:r>
              <a:rPr lang="fr-FR" dirty="0" smtClean="0"/>
              <a:t>C. Le pouls pédieux se prend au niveau du 2</a:t>
            </a:r>
            <a:r>
              <a:rPr lang="fr-FR" baseline="30000" dirty="0" smtClean="0"/>
              <a:t>ème </a:t>
            </a:r>
            <a:r>
              <a:rPr lang="fr-FR" dirty="0" smtClean="0"/>
              <a:t> espace inter-métatarsien</a:t>
            </a:r>
          </a:p>
          <a:p>
            <a:r>
              <a:rPr lang="fr-FR" dirty="0" smtClean="0"/>
              <a:t>D. Le pouls fémoral se prend au milieu de l’arcade fémorale </a:t>
            </a:r>
          </a:p>
        </p:txBody>
      </p:sp>
    </p:spTree>
    <p:extLst>
      <p:ext uri="{BB962C8B-B14F-4D97-AF65-F5344CB8AC3E}">
        <p14:creationId xmlns:p14="http://schemas.microsoft.com/office/powerpoint/2010/main" val="31446316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QCM 4 correction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2AAE29"/>
                </a:solidFill>
              </a:rPr>
              <a:t>A. Vrai </a:t>
            </a:r>
          </a:p>
          <a:p>
            <a:r>
              <a:rPr lang="fr-FR" dirty="0" smtClean="0">
                <a:solidFill>
                  <a:srgbClr val="2AAE29"/>
                </a:solidFill>
              </a:rPr>
              <a:t>B. Vrai </a:t>
            </a:r>
          </a:p>
          <a:p>
            <a:r>
              <a:rPr lang="fr-FR" dirty="0" smtClean="0">
                <a:solidFill>
                  <a:srgbClr val="2AAE29"/>
                </a:solidFill>
              </a:rPr>
              <a:t>C. Vrai</a:t>
            </a:r>
          </a:p>
          <a:p>
            <a:r>
              <a:rPr lang="fr-FR" dirty="0" smtClean="0">
                <a:solidFill>
                  <a:srgbClr val="2AAE29"/>
                </a:solidFill>
              </a:rPr>
              <a:t>D. Vrai</a:t>
            </a:r>
            <a:endParaRPr lang="fr-FR" dirty="0">
              <a:solidFill>
                <a:srgbClr val="2AAE2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0885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QCM 5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fr-FR" dirty="0" smtClean="0"/>
              <a:t>A propos de la peau et des organes de recouvrement:</a:t>
            </a:r>
            <a:endParaRPr lang="fr-FR" dirty="0"/>
          </a:p>
          <a:p>
            <a:r>
              <a:rPr lang="fr-FR" dirty="0" smtClean="0"/>
              <a:t>A. La peau se compose du derme et de l’épiderme</a:t>
            </a:r>
          </a:p>
          <a:p>
            <a:r>
              <a:rPr lang="fr-FR" dirty="0" smtClean="0"/>
              <a:t>B. La toile sous-cutanée ou hypoderme est séparée de la graisse profonde par le fascia superficialis </a:t>
            </a:r>
          </a:p>
          <a:p>
            <a:r>
              <a:rPr lang="fr-FR" dirty="0" smtClean="0"/>
              <a:t>C. La peau à une surface totale d’environ 5 m2 </a:t>
            </a:r>
          </a:p>
          <a:p>
            <a:r>
              <a:rPr lang="fr-FR" dirty="0" smtClean="0"/>
              <a:t>D. un membre inférieur représente 18% de la surface totale de la peau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628433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Qcm 5 correction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2AAE29"/>
                </a:solidFill>
              </a:rPr>
              <a:t>A. Vrai</a:t>
            </a:r>
          </a:p>
          <a:p>
            <a:r>
              <a:rPr lang="fr-FR" dirty="0" smtClean="0">
                <a:solidFill>
                  <a:srgbClr val="2AAE29"/>
                </a:solidFill>
              </a:rPr>
              <a:t>B. Vrai </a:t>
            </a:r>
          </a:p>
          <a:p>
            <a:r>
              <a:rPr lang="fr-FR" dirty="0" smtClean="0">
                <a:solidFill>
                  <a:srgbClr val="FF0E47"/>
                </a:solidFill>
              </a:rPr>
              <a:t>C. Faux: 1, 5 à 2 m2</a:t>
            </a:r>
          </a:p>
          <a:p>
            <a:r>
              <a:rPr lang="fr-FR" dirty="0" smtClean="0">
                <a:solidFill>
                  <a:srgbClr val="2AAE29"/>
                </a:solidFill>
              </a:rPr>
              <a:t>D. Vrai </a:t>
            </a:r>
            <a:endParaRPr lang="fr-FR" dirty="0">
              <a:solidFill>
                <a:srgbClr val="2AAE2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505882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othicaire">
  <a:themeElements>
    <a:clrScheme name="Apothecary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Apothecary">
      <a:majorFont>
        <a:latin typeface="Book Antiqua"/>
        <a:ea typeface=""/>
        <a:cs typeface=""/>
        <a:font script="Jpan" typeface="ＭＳ Ｐ明朝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pothecary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Apothicaire.thmx</Template>
  <TotalTime>87</TotalTime>
  <Words>405</Words>
  <Application>Microsoft Macintosh PowerPoint</Application>
  <PresentationFormat>Présentation à l'écran (4:3)</PresentationFormat>
  <Paragraphs>54</Paragraphs>
  <Slides>11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2" baseType="lpstr">
      <vt:lpstr>Apothicaire</vt:lpstr>
      <vt:lpstr>QCM FIN DE COURS 8</vt:lpstr>
      <vt:lpstr>QCM 1</vt:lpstr>
      <vt:lpstr>QCM 1 Correction</vt:lpstr>
      <vt:lpstr>QCM 2</vt:lpstr>
      <vt:lpstr>QCM 2 correction </vt:lpstr>
      <vt:lpstr>QCM 3</vt:lpstr>
      <vt:lpstr>QCM 3 correction </vt:lpstr>
      <vt:lpstr>QCM 4</vt:lpstr>
      <vt:lpstr>QCM 4 correction </vt:lpstr>
      <vt:lpstr>QCM 5</vt:lpstr>
      <vt:lpstr>Qcm 5 correction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QCM FIN DE COURS 8</dc:title>
  <dc:creator>Soliveres alexia</dc:creator>
  <cp:lastModifiedBy>Soliveres alexia</cp:lastModifiedBy>
  <cp:revision>22</cp:revision>
  <dcterms:created xsi:type="dcterms:W3CDTF">2015-03-11T09:15:44Z</dcterms:created>
  <dcterms:modified xsi:type="dcterms:W3CDTF">2015-03-11T10:43:18Z</dcterms:modified>
</cp:coreProperties>
</file>