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 varScale="1">
        <p:scale>
          <a:sx n="78" d="100"/>
          <a:sy n="78" d="100"/>
        </p:scale>
        <p:origin x="186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8/14/2021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8/14/2021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2F2392-4BEB-44DF-B5C4-3F7FFA512F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5676" y="-234778"/>
            <a:ext cx="10503243" cy="3286897"/>
          </a:xfrm>
        </p:spPr>
        <p:txBody>
          <a:bodyPr/>
          <a:lstStyle/>
          <a:p>
            <a:r>
              <a:rPr lang="fr-FR" dirty="0">
                <a:latin typeface="Amasis MT Pro" panose="02040504050005020304" pitchFamily="18" charset="0"/>
              </a:rPr>
              <a:t>Pharmacocinétique </a:t>
            </a:r>
            <a:br>
              <a:rPr lang="fr-FR" dirty="0">
                <a:latin typeface="Amasis MT Pro" panose="02040504050005020304" pitchFamily="18" charset="0"/>
              </a:rPr>
            </a:br>
            <a:r>
              <a:rPr lang="fr-FR" dirty="0">
                <a:latin typeface="Amasis MT Pro" panose="02040504050005020304" pitchFamily="18" charset="0"/>
              </a:rPr>
              <a:t>&amp; pharmacodynamie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2A407F6-5CA0-45E1-A19B-9713CE989C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80421" y="7658037"/>
            <a:ext cx="923656" cy="183518"/>
          </a:xfrm>
        </p:spPr>
        <p:txBody>
          <a:bodyPr>
            <a:normAutofit fontScale="25000" lnSpcReduction="20000"/>
          </a:bodyPr>
          <a:lstStyle/>
          <a:p>
            <a:endParaRPr lang="fr-FR" dirty="0"/>
          </a:p>
        </p:txBody>
      </p:sp>
      <p:pic>
        <p:nvPicPr>
          <p:cNvPr id="1026" name="Picture 2" descr="Tutorat Nicois - YouTube">
            <a:extLst>
              <a:ext uri="{FF2B5EF4-FFF2-40B4-BE49-F238E27FC236}">
                <a16:creationId xmlns:a16="http://schemas.microsoft.com/office/drawing/2014/main" id="{0A923A02-88CC-44C9-B297-85206CF450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779" y="4199023"/>
            <a:ext cx="1536140" cy="1536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5137C1-970D-4E8E-B68D-4686C238A02A}"/>
              </a:ext>
            </a:extLst>
          </p:cNvPr>
          <p:cNvSpPr txBox="1"/>
          <p:nvPr/>
        </p:nvSpPr>
        <p:spPr>
          <a:xfrm>
            <a:off x="1437814" y="5467482"/>
            <a:ext cx="87656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 err="1">
                <a:solidFill>
                  <a:srgbClr val="FFC000"/>
                </a:solidFill>
              </a:rPr>
              <a:t>ANiSM</a:t>
            </a:r>
            <a:endParaRPr lang="fr-FR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6839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56AB20-D247-4502-8A6D-D76DF1B6C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fr-FR" dirty="0">
                <a:solidFill>
                  <a:srgbClr val="C00000"/>
                </a:solidFill>
              </a:rPr>
              <a:t>III) Métabolisme ou biotransformation</a:t>
            </a:r>
          </a:p>
        </p:txBody>
      </p:sp>
      <p:sp>
        <p:nvSpPr>
          <p:cNvPr id="36" name="Espace réservé du contenu 4">
            <a:extLst>
              <a:ext uri="{FF2B5EF4-FFF2-40B4-BE49-F238E27FC236}">
                <a16:creationId xmlns:a16="http://schemas.microsoft.com/office/drawing/2014/main" id="{B2EB16BE-2A80-44A4-AFB0-E94EC2615A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69240"/>
            <a:ext cx="6117873" cy="4308113"/>
          </a:xfrm>
        </p:spPr>
        <p:txBody>
          <a:bodyPr>
            <a:normAutofit lnSpcReduction="10000"/>
          </a:bodyPr>
          <a:lstStyle/>
          <a:p>
            <a:pPr marL="120015" algn="ctr">
              <a:spcBef>
                <a:spcPts val="2775"/>
              </a:spcBef>
            </a:pPr>
            <a:endParaRPr lang="fr-FR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20015" algn="ctr">
              <a:spcBef>
                <a:spcPts val="2775"/>
              </a:spcBef>
            </a:pPr>
            <a:r>
              <a:rPr lang="fr-FR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Il faut savoir que le métabolisme précède l’élimination, </a:t>
            </a:r>
            <a:br>
              <a:rPr lang="fr-FR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fr-FR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mais qu’il peut être couplé à</a:t>
            </a:r>
            <a:r>
              <a:rPr lang="fr-FR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elle : par exemple,                                        </a:t>
            </a:r>
            <a:br>
              <a:rPr lang="fr-FR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fr-FR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le métabolisme hépatique se qualifie aussi</a:t>
            </a:r>
            <a:endParaRPr lang="fr-FR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fr-FR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« </a:t>
            </a:r>
            <a:r>
              <a:rPr lang="fr-FR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d’élimination hépatique </a:t>
            </a:r>
            <a:r>
              <a:rPr lang="fr-FR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»</a:t>
            </a:r>
            <a:endParaRPr lang="fr-FR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fr-FR" dirty="0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AC5E365-88BF-414F-BCAA-44E1BE4AC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4411" y="2012810"/>
            <a:ext cx="4964072" cy="3459865"/>
            <a:chOff x="6094411" y="2012810"/>
            <a:chExt cx="4964072" cy="3459865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85C39A7A-76D9-48CC-8686-30B2A070BE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4411" y="2012810"/>
              <a:ext cx="496407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EE1C69C7-755B-4C1D-874A-17E9D20D32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3318" y="2182137"/>
              <a:ext cx="4631437" cy="313000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84E2BAA0-0780-4EAF-A0FF-5E327B4E6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27044" y="2345863"/>
            <a:ext cx="4291426" cy="2797627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9DBD05A2-F1CF-487B-85E6-46E6F16A49D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9869" y="2662662"/>
            <a:ext cx="3993156" cy="21590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59458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re 1">
            <a:extLst>
              <a:ext uri="{FF2B5EF4-FFF2-40B4-BE49-F238E27FC236}">
                <a16:creationId xmlns:a16="http://schemas.microsoft.com/office/drawing/2014/main" id="{63BC8A10-815A-4B4D-8378-6C531B0BB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A) Ambivalence : </a:t>
            </a:r>
            <a:r>
              <a:rPr lang="en-US" dirty="0" err="1">
                <a:solidFill>
                  <a:srgbClr val="00B050"/>
                </a:solidFill>
              </a:rPr>
              <a:t>métabolisme</a:t>
            </a:r>
            <a:r>
              <a:rPr lang="en-US" dirty="0">
                <a:solidFill>
                  <a:srgbClr val="00B050"/>
                </a:solidFill>
              </a:rPr>
              <a:t> &amp; </a:t>
            </a:r>
            <a:r>
              <a:rPr lang="en-US" dirty="0" err="1">
                <a:solidFill>
                  <a:srgbClr val="00B050"/>
                </a:solidFill>
              </a:rPr>
              <a:t>élimination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B9DC83-5B0C-47C0-84F1-43C39DE967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51579" y="2015734"/>
            <a:ext cx="5622284" cy="345061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1) </a:t>
            </a:r>
            <a:r>
              <a:rPr lang="en-US" dirty="0" err="1"/>
              <a:t>Métabolisme</a:t>
            </a:r>
            <a:r>
              <a:rPr lang="en-US" dirty="0"/>
              <a:t> et/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élimination</a:t>
            </a:r>
            <a:endParaRPr lang="en-US" dirty="0"/>
          </a:p>
          <a:p>
            <a:r>
              <a:rPr lang="en-US" dirty="0"/>
              <a:t>Ensemble des </a:t>
            </a:r>
            <a:r>
              <a:rPr lang="en-US" dirty="0" err="1"/>
              <a:t>processus</a:t>
            </a:r>
            <a:r>
              <a:rPr lang="en-US" dirty="0"/>
              <a:t> </a:t>
            </a:r>
            <a:r>
              <a:rPr lang="en-US" dirty="0" err="1"/>
              <a:t>permettant</a:t>
            </a:r>
            <a:r>
              <a:rPr lang="en-US" dirty="0"/>
              <a:t> aux </a:t>
            </a:r>
            <a:r>
              <a:rPr lang="en-US" dirty="0" err="1"/>
              <a:t>produits</a:t>
            </a:r>
            <a:r>
              <a:rPr lang="en-US" dirty="0"/>
              <a:t> </a:t>
            </a:r>
            <a:r>
              <a:rPr lang="en-US" dirty="0" err="1"/>
              <a:t>administrés</a:t>
            </a:r>
            <a:r>
              <a:rPr lang="en-US" dirty="0"/>
              <a:t> de quitter </a:t>
            </a:r>
            <a:r>
              <a:rPr lang="en-US" dirty="0" err="1"/>
              <a:t>l’organisme</a:t>
            </a:r>
            <a:endParaRPr lang="en-US" dirty="0"/>
          </a:p>
          <a:p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b="1" dirty="0" err="1">
                <a:sym typeface="Wingdings" panose="05000000000000000000" pitchFamily="2" charset="2"/>
              </a:rPr>
              <a:t>L’excrétion</a:t>
            </a:r>
            <a:r>
              <a:rPr lang="en-US" dirty="0">
                <a:sym typeface="Wingdings" panose="05000000000000000000" pitchFamily="2" charset="2"/>
              </a:rPr>
              <a:t> : </a:t>
            </a:r>
            <a:r>
              <a:rPr lang="en-US" dirty="0" err="1">
                <a:sym typeface="Wingdings" panose="05000000000000000000" pitchFamily="2" charset="2"/>
              </a:rPr>
              <a:t>produit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administé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éliminé</a:t>
            </a:r>
            <a:r>
              <a:rPr lang="en-US" dirty="0">
                <a:sym typeface="Wingdings" panose="05000000000000000000" pitchFamily="2" charset="2"/>
              </a:rPr>
              <a:t> sous </a:t>
            </a:r>
            <a:r>
              <a:rPr lang="en-US" dirty="0" err="1">
                <a:sym typeface="Wingdings" panose="05000000000000000000" pitchFamily="2" charset="2"/>
              </a:rPr>
              <a:t>forme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inchangée</a:t>
            </a:r>
            <a:endParaRPr lang="en-US" dirty="0">
              <a:sym typeface="Wingdings" panose="05000000000000000000" pitchFamily="2" charset="2"/>
            </a:endParaRPr>
          </a:p>
          <a:p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b="1" dirty="0">
                <a:sym typeface="Wingdings" panose="05000000000000000000" pitchFamily="2" charset="2"/>
              </a:rPr>
              <a:t>Le </a:t>
            </a:r>
            <a:r>
              <a:rPr lang="en-US" b="1" dirty="0" err="1">
                <a:sym typeface="Wingdings" panose="05000000000000000000" pitchFamily="2" charset="2"/>
              </a:rPr>
              <a:t>métabolisme</a:t>
            </a:r>
            <a:r>
              <a:rPr lang="en-US" b="1" dirty="0">
                <a:sym typeface="Wingdings" panose="05000000000000000000" pitchFamily="2" charset="2"/>
              </a:rPr>
              <a:t> : </a:t>
            </a:r>
            <a:r>
              <a:rPr lang="en-US" dirty="0" err="1">
                <a:sym typeface="Wingdings" panose="05000000000000000000" pitchFamily="2" charset="2"/>
              </a:rPr>
              <a:t>processus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modifiant</a:t>
            </a:r>
            <a:r>
              <a:rPr lang="en-US" dirty="0">
                <a:sym typeface="Wingdings" panose="05000000000000000000" pitchFamily="2" charset="2"/>
              </a:rPr>
              <a:t> les structures </a:t>
            </a:r>
            <a:r>
              <a:rPr lang="en-US" dirty="0" err="1">
                <a:sym typeface="Wingdings" panose="05000000000000000000" pitchFamily="2" charset="2"/>
              </a:rPr>
              <a:t>chimiques</a:t>
            </a:r>
            <a:r>
              <a:rPr lang="en-US" dirty="0">
                <a:sym typeface="Wingdings" panose="05000000000000000000" pitchFamily="2" charset="2"/>
              </a:rPr>
              <a:t>, surtout au </a:t>
            </a:r>
            <a:r>
              <a:rPr lang="en-US" dirty="0" err="1">
                <a:sym typeface="Wingdings" panose="05000000000000000000" pitchFamily="2" charset="2"/>
              </a:rPr>
              <a:t>niveau</a:t>
            </a:r>
            <a:r>
              <a:rPr lang="en-US" dirty="0">
                <a:sym typeface="Wingdings" panose="05000000000000000000" pitchFamily="2" charset="2"/>
              </a:rPr>
              <a:t> du foie</a:t>
            </a:r>
            <a:endParaRPr lang="en-US" b="1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87F3E1-E8AF-4652-BE48-B9AB18C80EDE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351" y="2015734"/>
            <a:ext cx="3494291" cy="3450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9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D648EA-5F05-46CF-B879-8B3FB065D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Paramètres essentiels pour quantifier les capacités d’élimination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C0A19A7-A022-47B2-986B-5F320E34CBC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fr-FR" sz="1800" dirty="0">
              <a:solidFill>
                <a:srgbClr val="000000"/>
              </a:solidFill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fr-FR" sz="2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fr-FR" sz="2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clairance</a:t>
            </a:r>
            <a:r>
              <a:rPr lang="fr-FR" sz="2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(CL) </a:t>
            </a:r>
          </a:p>
          <a:p>
            <a:pPr marL="0" indent="0">
              <a:buNone/>
            </a:pPr>
            <a:endParaRPr lang="fr-FR" sz="1800" dirty="0">
              <a:solidFill>
                <a:srgbClr val="000000"/>
              </a:solidFill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aide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à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ciser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dose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car elle donne une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idée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capacité  d’élimination du produit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 l’organisme</a:t>
            </a:r>
            <a:endParaRPr lang="fr-FR" dirty="0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64B702E-B848-40F9-A911-069C1BBCE7E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br>
              <a:rPr lang="fr-FR" sz="2800" b="1" dirty="0">
                <a:solidFill>
                  <a:srgbClr val="000000"/>
                </a:solidFill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2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demi-vie d</a:t>
            </a:r>
            <a:r>
              <a:rPr lang="fr-FR" sz="2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’é</a:t>
            </a:r>
            <a:r>
              <a:rPr lang="fr-FR" sz="2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limination</a:t>
            </a:r>
            <a:r>
              <a:rPr lang="fr-FR" sz="2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(T1/2)</a:t>
            </a:r>
          </a:p>
          <a:p>
            <a:pPr marL="0" indent="0" algn="ctr">
              <a:buNone/>
            </a:pPr>
            <a:endParaRPr lang="fr-FR" sz="2800" dirty="0">
              <a:solidFill>
                <a:srgbClr val="000000"/>
              </a:solidFill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pour choisir le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rythme d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’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administration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(selon la relation concentration/effet)</a:t>
            </a:r>
          </a:p>
        </p:txBody>
      </p:sp>
    </p:spTree>
    <p:extLst>
      <p:ext uri="{BB962C8B-B14F-4D97-AF65-F5344CB8AC3E}">
        <p14:creationId xmlns:p14="http://schemas.microsoft.com/office/powerpoint/2010/main" val="1739154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EEF8AA-01F3-4D4F-AE99-693E96FB4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La clairance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A133F86-B93A-4F58-BB26-56BB607F3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 peut exprimer la clairance de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différentes manières.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Clr>
                <a:srgbClr val="000000"/>
              </a:buClr>
              <a:buFont typeface="Wingdings" panose="05000000000000000000" pitchFamily="2" charset="2"/>
              <a:buChar char=""/>
            </a:pP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 </a:t>
            </a:r>
            <a:r>
              <a:rPr lang="fr-FR" sz="1800" b="1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entité d’élimination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L’organisme lui-même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>
                <a:solidFill>
                  <a:srgbClr val="0070C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(Clairance totale, brute, systémique)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543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1800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sz="1800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 organe défini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>
                <a:solidFill>
                  <a:srgbClr val="0070C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(Clairance hépatique : foie ; Clairance rénale)</a:t>
            </a:r>
          </a:p>
          <a:p>
            <a:pPr marL="342900" lvl="0" indent="-342900">
              <a:lnSpc>
                <a:spcPct val="107000"/>
              </a:lnSpc>
              <a:buClr>
                <a:srgbClr val="000000"/>
              </a:buClr>
              <a:buFont typeface="Wingdings" panose="05000000000000000000" pitchFamily="2" charset="2"/>
              <a:buChar char=""/>
            </a:pP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 </a:t>
            </a:r>
            <a:r>
              <a:rPr lang="fr-FR" sz="1800" b="1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mécanisme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Clairance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métabolique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(souvent clairance </a:t>
            </a:r>
            <a:r>
              <a:rPr lang="fr-FR" sz="1800" b="1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hépatique</a:t>
            </a:r>
            <a:r>
              <a:rPr lang="fr-FR" sz="1800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endParaRPr lang="fr-F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0230" indent="0">
              <a:lnSpc>
                <a:spcPct val="107000"/>
              </a:lnSpc>
              <a:buNone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Clairance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d’excrétion / d’élimination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(rénale, biliaire)</a:t>
            </a:r>
            <a:br>
              <a:rPr lang="fr-FR" sz="1800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  <a:buFont typeface="Wingdings" panose="05000000000000000000" pitchFamily="2" charset="2"/>
              <a:buChar char=""/>
            </a:pP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Clairance </a:t>
            </a:r>
            <a:r>
              <a:rPr lang="fr-FR" sz="1800" b="1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sanguine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vs </a:t>
            </a:r>
            <a:r>
              <a:rPr lang="fr-FR" sz="1800" b="1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plasmatique</a:t>
            </a:r>
            <a:endParaRPr lang="fr-FR" sz="16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5430" indent="0">
              <a:lnSpc>
                <a:spcPct val="107000"/>
              </a:lnSpc>
              <a:spcAft>
                <a:spcPts val="800"/>
              </a:spcAft>
              <a:buNone/>
            </a:pPr>
            <a:br>
              <a:rPr lang="fr-FR" sz="1800" dirty="0">
                <a:solidFill>
                  <a:srgbClr val="0070C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70C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</a:t>
            </a:r>
            <a:r>
              <a:rPr lang="fr-FR" sz="1800" b="1" dirty="0">
                <a:effectLst/>
                <a:highlight>
                  <a:srgbClr val="FFFF00"/>
                </a:highlight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Clairance plasmatique = </a:t>
            </a:r>
            <a:r>
              <a:rPr lang="fr-FR" sz="1800" dirty="0">
                <a:effectLst/>
                <a:highlight>
                  <a:srgbClr val="FFFF00"/>
                </a:highlight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 sanguine </a:t>
            </a:r>
            <a:r>
              <a:rPr lang="fr-FR" sz="1800" b="1" dirty="0">
                <a:effectLst/>
                <a:highlight>
                  <a:srgbClr val="FFFF00"/>
                </a:highlight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fr-FR" sz="1800" dirty="0">
                <a:effectLst/>
                <a:highlight>
                  <a:srgbClr val="FFFF00"/>
                </a:highlight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Ratio sang/plasma</a:t>
            </a:r>
            <a:endParaRPr lang="fr-FR" sz="18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50974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AE82D8-261B-44E3-90A6-E21B25E9C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fr-FR" dirty="0"/>
              <a:t>Calcul de la clairance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030BB2C1-8C64-453D-B580-167BB6DBCBF7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451579" y="1853754"/>
            <a:ext cx="7380001" cy="3929826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B7A4D26-8855-4C9D-A63E-A7060AF509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92540" y="3230881"/>
            <a:ext cx="3177540" cy="2148840"/>
          </a:xfrm>
        </p:spPr>
        <p:txBody>
          <a:bodyPr>
            <a:normAutofit/>
          </a:bodyPr>
          <a:lstStyle/>
          <a:p>
            <a:r>
              <a:rPr lang="en-US" dirty="0"/>
              <a:t>Q </a:t>
            </a:r>
            <a:r>
              <a:rPr lang="en-US" dirty="0" err="1"/>
              <a:t>étant</a:t>
            </a:r>
            <a:r>
              <a:rPr lang="en-US" dirty="0"/>
              <a:t> le debit </a:t>
            </a:r>
            <a:r>
              <a:rPr lang="en-US" dirty="0" err="1"/>
              <a:t>sanguin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E </a:t>
            </a:r>
            <a:r>
              <a:rPr lang="en-US" dirty="0" err="1"/>
              <a:t>étant</a:t>
            </a:r>
            <a:r>
              <a:rPr lang="en-US" dirty="0"/>
              <a:t> le coefficient </a:t>
            </a:r>
            <a:r>
              <a:rPr lang="en-US" dirty="0" err="1"/>
              <a:t>d’extraction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03732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DDE5CDF-1512-4CDA-B956-23D223F8D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029D7D8-5A6B-4C76-94C8-15798C6C5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5C9319C-E20D-4884-952F-60B6A58C3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F1176DA6-4BBF-42A4-9C94-E6613CCD6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9AAB0AE-172B-4FB4-80C2-86CD6B8242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chemeClr val="bg1"/>
          </a:solidFill>
          <a:ln w="22225">
            <a:solidFill>
              <a:srgbClr val="90FE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B17DC7A1-AB3F-4E85-B14B-9C48D97F334C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43467" y="729997"/>
            <a:ext cx="10905066" cy="5398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7903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>
            <a:extLst>
              <a:ext uri="{FF2B5EF4-FFF2-40B4-BE49-F238E27FC236}">
                <a16:creationId xmlns:a16="http://schemas.microsoft.com/office/drawing/2014/main" id="{8D4249EB-E76B-403B-AB3B-74CD1D1F6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20"/>
            <a:ext cx="9603275" cy="73060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FFB3C212-112F-4300-8259-DD1FDD841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1663" y="1847212"/>
            <a:ext cx="10972800" cy="3952172"/>
          </a:xfrm>
        </p:spPr>
        <p:txBody>
          <a:bodyPr/>
          <a:lstStyle/>
          <a:p>
            <a:r>
              <a:rPr lang="fr-FR" dirty="0"/>
              <a:t>Généralement, le calcul de la clairance se fait par </a:t>
            </a:r>
            <a:r>
              <a:rPr lang="fr-FR" b="1" dirty="0"/>
              <a:t>le sang</a:t>
            </a:r>
            <a:r>
              <a:rPr lang="fr-FR" dirty="0"/>
              <a:t>,  mais il est possible de le faire aussi </a:t>
            </a:r>
            <a:r>
              <a:rPr lang="fr-FR" u="sng" dirty="0"/>
              <a:t>par les urines. </a:t>
            </a:r>
          </a:p>
          <a:p>
            <a:pPr marL="342900" lvl="0" indent="-342900">
              <a:lnSpc>
                <a:spcPct val="107000"/>
              </a:lnSpc>
              <a:buClr>
                <a:srgbClr val="000000"/>
              </a:buClr>
              <a:buFont typeface="Wingdings" panose="05000000000000000000" pitchFamily="2" charset="2"/>
              <a:buChar char="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Cela donne une id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Amasis MT Pro" panose="02040504050005020304" pitchFamily="18" charset="0"/>
              </a:rPr>
              <a:t>é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e de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la clairance r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Amasis MT Pro" panose="02040504050005020304" pitchFamily="18" charset="0"/>
              </a:rPr>
              <a:t>é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nale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même si ce n’est pas très précis.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</a:t>
            </a:r>
            <a:endParaRPr lang="fr-FR" sz="1800" dirty="0">
              <a:effectLst/>
              <a:latin typeface="Calibri" panose="020F050202020403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 on donne un produit par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voie orale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la  biodisponibilit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’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est pas maximale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fr-FR" sz="1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 voie IV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la biodisponibilit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est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maximale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(pas d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’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rence), on pourra calculer la  </a:t>
            </a:r>
            <a:r>
              <a:rPr lang="fr-FR" sz="1800" b="1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clairance syst</a:t>
            </a:r>
            <a:r>
              <a:rPr lang="fr-FR" sz="1800" b="1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b="1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mique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1800" dirty="0">
              <a:solidFill>
                <a:srgbClr val="000000"/>
              </a:solidFill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dirty="0">
                <a:solidFill>
                  <a:srgbClr val="00B0F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Pour </a:t>
            </a:r>
            <a:r>
              <a:rPr lang="fr-FR" b="1" dirty="0">
                <a:solidFill>
                  <a:srgbClr val="00B0F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connaître une clairance spécifique</a:t>
            </a:r>
            <a:r>
              <a:rPr lang="fr-FR" dirty="0">
                <a:solidFill>
                  <a:srgbClr val="00B0F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</a:t>
            </a:r>
            <a:r>
              <a:rPr lang="fr-FR" b="1" dirty="0">
                <a:solidFill>
                  <a:srgbClr val="00B0F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clairance totale – clairance rénale</a:t>
            </a:r>
            <a:r>
              <a:rPr lang="fr-FR" dirty="0">
                <a:solidFill>
                  <a:srgbClr val="00B0F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fr-FR" u="sng" dirty="0"/>
          </a:p>
        </p:txBody>
      </p:sp>
    </p:spTree>
    <p:extLst>
      <p:ext uri="{BB962C8B-B14F-4D97-AF65-F5344CB8AC3E}">
        <p14:creationId xmlns:p14="http://schemas.microsoft.com/office/powerpoint/2010/main" val="770011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5A1CB0-5369-4F33-981F-67D58AF71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00B050"/>
                </a:solidFill>
              </a:rPr>
              <a:t>B) Le métabolisme en lui-même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E9AA39A-2345-407B-B80A-A5DB63C3CD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 Il ne concerne pas forcément tous les médicaments </a:t>
            </a:r>
          </a:p>
          <a:p>
            <a:r>
              <a:rPr lang="fr-FR" dirty="0"/>
              <a:t> On a des modifications de la structure chimique </a:t>
            </a:r>
          </a:p>
          <a:p>
            <a:r>
              <a:rPr lang="fr-FR" dirty="0"/>
              <a:t> Il transforme le produit actif en métabolite(s) plus hydrosolubles, éliminables dans les urines </a:t>
            </a:r>
          </a:p>
          <a:p>
            <a:r>
              <a:rPr lang="fr-FR" dirty="0"/>
              <a:t> Réactions enzymatiques </a:t>
            </a:r>
          </a:p>
          <a:p>
            <a:r>
              <a:rPr lang="fr-FR" dirty="0"/>
              <a:t> Dans le foie principalement</a:t>
            </a:r>
          </a:p>
          <a:p>
            <a:r>
              <a:rPr lang="fr-FR" dirty="0"/>
              <a:t> Concourt à l’élimination car le médicament en tant que tel disparaît de la circulation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32110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584BE9-E778-47F3-AB1D-E1B275FF0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456222-4A46-4357-8950-EC4B64AFDA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r-FR" u="sng" dirty="0"/>
              <a:t>Le métabolisme se fait en deux étapes :</a:t>
            </a:r>
          </a:p>
          <a:p>
            <a:pPr marL="457200" indent="-457200">
              <a:buAutoNum type="arabicParenR"/>
            </a:pPr>
            <a:r>
              <a:rPr lang="fr-FR" dirty="0">
                <a:solidFill>
                  <a:schemeClr val="accent1">
                    <a:lumMod val="75000"/>
                  </a:schemeClr>
                </a:solidFill>
              </a:rPr>
              <a:t>Chimique : </a:t>
            </a:r>
            <a:r>
              <a:rPr lang="fr-FR" dirty="0"/>
              <a:t>Produit actif transformé en métabolite + hydrosoluble et éliminable</a:t>
            </a:r>
            <a:r>
              <a:rPr lang="fr-FR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fr-FR" dirty="0">
                <a:solidFill>
                  <a:schemeClr val="accent1">
                    <a:lumMod val="75000"/>
                  </a:schemeClr>
                </a:solidFill>
              </a:rPr>
            </a:br>
            <a:br>
              <a:rPr lang="fr-FR" dirty="0">
                <a:solidFill>
                  <a:schemeClr val="accent1">
                    <a:lumMod val="75000"/>
                  </a:schemeClr>
                </a:solidFill>
              </a:rPr>
            </a:br>
            <a:br>
              <a:rPr lang="fr-FR" dirty="0">
                <a:solidFill>
                  <a:schemeClr val="accent1">
                    <a:lumMod val="75000"/>
                  </a:schemeClr>
                </a:solidFill>
              </a:rPr>
            </a:b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>
              <a:buAutoNum type="arabicParenR"/>
            </a:pPr>
            <a:r>
              <a:rPr lang="fr-FR" dirty="0">
                <a:solidFill>
                  <a:schemeClr val="accent1">
                    <a:lumMod val="75000"/>
                  </a:schemeClr>
                </a:solidFill>
              </a:rPr>
              <a:t>Conjugaison : </a:t>
            </a:r>
            <a:r>
              <a:rPr lang="fr-FR" dirty="0"/>
              <a:t>Structure de la molécule mère </a:t>
            </a:r>
            <a:r>
              <a:rPr lang="fr-FR" b="1" dirty="0"/>
              <a:t>non-modifiée</a:t>
            </a:r>
            <a:endParaRPr lang="fr-FR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931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3DB410-113B-40E7-ACA3-8E2D0E715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>
                <a:solidFill>
                  <a:srgbClr val="FF0000"/>
                </a:solidFill>
              </a:rPr>
              <a:t>1) Clairance hépatique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71C68F3-CB58-4D3D-A2FD-656570D8EA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clairance hépatique se décompose en </a:t>
            </a:r>
            <a:r>
              <a:rPr lang="fr-FR" sz="1800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deux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Clr>
                <a:srgbClr val="000000"/>
              </a:buClr>
              <a:buFont typeface="Wingdings" panose="05000000000000000000" pitchFamily="2" charset="2"/>
              <a:buChar char=""/>
            </a:pPr>
            <a:r>
              <a:rPr lang="fr-FR" sz="1800" b="1" dirty="0"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clairance m</a:t>
            </a:r>
            <a:r>
              <a:rPr lang="fr-FR" sz="1800" b="1" dirty="0">
                <a:effectLst/>
                <a:latin typeface="Amasis MT Pro" panose="02040504050005020304" pitchFamily="18" charset="0"/>
                <a:ea typeface="Arial" panose="020B0604020202020204" pitchFamily="34" charset="0"/>
                <a:cs typeface="Amasis MT Pro" panose="02040504050005020304" pitchFamily="18" charset="0"/>
              </a:rPr>
              <a:t>é</a:t>
            </a:r>
            <a:r>
              <a:rPr lang="fr-FR" sz="1800" b="1" dirty="0"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tabolique</a:t>
            </a:r>
            <a:r>
              <a:rPr lang="fr-FR" sz="1800" dirty="0"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:</a:t>
            </a:r>
          </a:p>
          <a:p>
            <a:pPr marL="0" lvl="0" indent="0">
              <a:lnSpc>
                <a:spcPct val="107000"/>
              </a:lnSpc>
              <a:buClr>
                <a:srgbClr val="000000"/>
              </a:buClr>
              <a:buNone/>
            </a:pPr>
            <a:endParaRPr lang="fr-FR" sz="1800" dirty="0">
              <a:latin typeface="Amasis MT Pro" panose="020405040500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buClr>
                <a:srgbClr val="000000"/>
              </a:buClr>
              <a:buNone/>
            </a:pPr>
            <a:endParaRPr lang="fr-FR" sz="1800" dirty="0">
              <a:effectLst/>
              <a:latin typeface="Calibri" panose="020F050202020403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  <a:buFont typeface="Wingdings" panose="05000000000000000000" pitchFamily="2" charset="2"/>
              <a:buChar char=""/>
            </a:pPr>
            <a:r>
              <a:rPr lang="fr-FR" sz="1800" b="1" dirty="0"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clairance biliaire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294302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C835ED-CE2A-4E9B-8612-4EC918DDD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</a:rPr>
              <a:t>2) biotransformations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D9D7412-9A45-4C4D-8367-066DC42786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b="1" dirty="0"/>
              <a:t>                                Parmi les réactions mises en jeu :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u="sng" dirty="0"/>
              <a:t>Réactions de phases I </a:t>
            </a:r>
            <a:r>
              <a:rPr lang="fr-FR" dirty="0"/>
              <a:t>: 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ation ou modification d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’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 groupement fonctionnel </a:t>
            </a:r>
            <a:endParaRPr lang="fr-FR" dirty="0"/>
          </a:p>
          <a:p>
            <a:pPr>
              <a:buFontTx/>
              <a:buChar char="-"/>
            </a:pPr>
            <a:endParaRPr lang="fr-FR" dirty="0"/>
          </a:p>
          <a:p>
            <a:pPr algn="ctr">
              <a:buFontTx/>
              <a:buChar char="-"/>
            </a:pPr>
            <a:r>
              <a:rPr lang="fr-FR" u="sng" dirty="0"/>
              <a:t>Réactions de phases II </a:t>
            </a:r>
            <a:r>
              <a:rPr lang="fr-FR" dirty="0"/>
              <a:t>: 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 m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dicament se lie 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à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une mol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cule endog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è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(+ hydrosoluble,    - toxique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605246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re 1">
            <a:extLst>
              <a:ext uri="{FF2B5EF4-FFF2-40B4-BE49-F238E27FC236}">
                <a16:creationId xmlns:a16="http://schemas.microsoft.com/office/drawing/2014/main" id="{AEA250A8-A64E-41C8-94C1-EEE925502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pPr algn="ctr"/>
            <a:r>
              <a:rPr lang="fr-FR" dirty="0"/>
              <a:t>Mécanismes mis en jeu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00B20BB-2DF4-425C-8B1D-6B7B4EADAE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Généralement, ce sont les molécules </a:t>
            </a:r>
            <a:r>
              <a:rPr lang="fr-FR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apolaires ou liposolubles</a:t>
            </a: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qui vont subir des biotransformations (donnent des métabolites </a:t>
            </a:r>
            <a:r>
              <a:rPr lang="fr-FR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polaires</a:t>
            </a: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éliminés plus facilement).</a:t>
            </a:r>
          </a:p>
          <a:p>
            <a:endParaRPr lang="fr-FR" dirty="0">
              <a:latin typeface="Amasis MT Pro" panose="020405040500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900507BB-540A-4B9B-A534-9B20AF7911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8456170"/>
              </p:ext>
            </p:extLst>
          </p:nvPr>
        </p:nvGraphicFramePr>
        <p:xfrm>
          <a:off x="6094411" y="1599340"/>
          <a:ext cx="5648009" cy="39251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2786">
                  <a:extLst>
                    <a:ext uri="{9D8B030D-6E8A-4147-A177-3AD203B41FA5}">
                      <a16:colId xmlns:a16="http://schemas.microsoft.com/office/drawing/2014/main" val="3961039888"/>
                    </a:ext>
                  </a:extLst>
                </a:gridCol>
                <a:gridCol w="2935223">
                  <a:extLst>
                    <a:ext uri="{9D8B030D-6E8A-4147-A177-3AD203B41FA5}">
                      <a16:colId xmlns:a16="http://schemas.microsoft.com/office/drawing/2014/main" val="2396261762"/>
                    </a:ext>
                  </a:extLst>
                </a:gridCol>
              </a:tblGrid>
              <a:tr h="3680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u="sng">
                          <a:effectLst/>
                        </a:rPr>
                        <a:t>Fonctionnalisation</a:t>
                      </a:r>
                      <a:endParaRPr lang="fr-F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836" marR="888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u="sng">
                          <a:effectLst/>
                        </a:rPr>
                        <a:t>Conjugaison</a:t>
                      </a:r>
                      <a:endParaRPr lang="fr-F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836" marR="88836" marT="0" marB="0"/>
                </a:tc>
                <a:extLst>
                  <a:ext uri="{0D108BD9-81ED-4DB2-BD59-A6C34878D82A}">
                    <a16:rowId xmlns:a16="http://schemas.microsoft.com/office/drawing/2014/main" val="284936037"/>
                  </a:ext>
                </a:extLst>
              </a:tr>
              <a:tr h="35571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u="sng">
                          <a:effectLst/>
                        </a:rPr>
                        <a:t>dé-alkylation</a:t>
                      </a:r>
                      <a:r>
                        <a:rPr lang="fr-FR" sz="1400">
                          <a:effectLst/>
                        </a:rPr>
                        <a:t> = enlever un méthyl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u="sng">
                          <a:effectLst/>
                        </a:rPr>
                        <a:t>réduction</a:t>
                      </a:r>
                      <a:r>
                        <a:rPr lang="fr-FR" sz="1400">
                          <a:effectLst/>
                        </a:rPr>
                        <a:t> = ajout d’H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u="sng">
                          <a:effectLst/>
                        </a:rPr>
                        <a:t>oxydation</a:t>
                      </a:r>
                      <a:r>
                        <a:rPr lang="fr-FR" sz="1400">
                          <a:effectLst/>
                        </a:rPr>
                        <a:t> = ajout O à la place H ou O se fixe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>
                          <a:effectLst/>
                        </a:rPr>
                        <a:t>sur N,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u="sng">
                          <a:effectLst/>
                        </a:rPr>
                        <a:t>hydrolyses</a:t>
                      </a:r>
                      <a:r>
                        <a:rPr lang="fr-FR" sz="1400">
                          <a:effectLst/>
                        </a:rPr>
                        <a:t> (estérases) = couper le lien entre un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>
                          <a:effectLst/>
                        </a:rPr>
                        <a:t>OH et autre chose.</a:t>
                      </a:r>
                      <a:endParaRPr lang="fr-F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836" marR="888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u="sng" dirty="0">
                          <a:effectLst/>
                        </a:rPr>
                        <a:t>La molécule ne change pas</a:t>
                      </a:r>
                      <a:r>
                        <a:rPr lang="fr-FR" sz="1400" dirty="0">
                          <a:effectLst/>
                        </a:rPr>
                        <a:t>, (+++) mais vont se fixer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effectLst/>
                        </a:rPr>
                        <a:t>différents substrats endogènes,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effectLst/>
                        </a:rPr>
                        <a:t>- Cela va permettre de rendre le PA plus hydrosoluble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effectLst/>
                        </a:rPr>
                        <a:t>- Cela permet de protéger la molécule mère.</a:t>
                      </a:r>
                      <a:endParaRPr lang="fr-F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836" marR="88836" marT="0" marB="0"/>
                </a:tc>
                <a:extLst>
                  <a:ext uri="{0D108BD9-81ED-4DB2-BD59-A6C34878D82A}">
                    <a16:rowId xmlns:a16="http://schemas.microsoft.com/office/drawing/2014/main" val="21730711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52597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EE2DC1-78D6-44C9-AE00-6AB5DA352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/>
              <a:t>Conséquence du métabolisme sur les médicaments</a:t>
            </a:r>
            <a:endParaRPr lang="fr-FR" sz="2800" dirty="0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17CD01C1-9C7B-4CCD-8355-2BF2542D1E6A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2072640"/>
            <a:ext cx="6271259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6934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A60784-8B79-49EF-830D-A2ECCE3CA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>
                <a:solidFill>
                  <a:srgbClr val="FF0000"/>
                </a:solidFill>
              </a:rPr>
              <a:t>3) Paramètres influençant la clairance hépatique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52AFE2-7948-4F67-94B4-BBCC434A99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La clairance hépatique va dépendre :</a:t>
            </a:r>
            <a:b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fr-FR" sz="1800" b="1" dirty="0"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- du débit sanguin hépatique (QH)</a:t>
            </a:r>
            <a:br>
              <a:rPr lang="fr-FR" sz="1800" b="1" dirty="0"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fr-FR" sz="1800" b="1" dirty="0"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- de l’activité enzymatique hépatique </a:t>
            </a:r>
            <a:br>
              <a:rPr lang="fr-FR" sz="1800" b="1" dirty="0"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fr-FR" sz="1800" b="1" dirty="0"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fr-FR" sz="1800" b="1" dirty="0" err="1"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CLint</a:t>
            </a:r>
            <a:r>
              <a:rPr lang="fr-FR" sz="1800" b="1" dirty="0"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= clairance intrinsèque) </a:t>
            </a:r>
            <a:br>
              <a:rPr lang="fr-FR" sz="1800" b="1" dirty="0"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fr-FR" sz="1800" b="1" dirty="0"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- De la fraction libre fu</a:t>
            </a:r>
          </a:p>
          <a:p>
            <a:endParaRPr lang="fr-FR" sz="1800" b="1" dirty="0">
              <a:latin typeface="Amasis MT Pro" panose="020405040500050203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1800" b="1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L’équipement enzymatique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va varier entre les individus et leur santé</a:t>
            </a:r>
            <a:endParaRPr lang="fr-FR" u="sng" dirty="0"/>
          </a:p>
        </p:txBody>
      </p:sp>
    </p:spTree>
    <p:extLst>
      <p:ext uri="{BB962C8B-B14F-4D97-AF65-F5344CB8AC3E}">
        <p14:creationId xmlns:p14="http://schemas.microsoft.com/office/powerpoint/2010/main" val="28096110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AFCB86-48B6-427A-8682-53493DBE9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/>
              <a:t>Notion de clairance intrinsèque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B3EC85-FB8C-4CD6-9FB1-C6600D9403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</a:t>
            </a: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’</a:t>
            </a: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est le reflet de la capacit</a:t>
            </a: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des h</a:t>
            </a: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patocytes </a:t>
            </a: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à</a:t>
            </a: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liminer une substance</a:t>
            </a: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dehors de toute  influence du d</a:t>
            </a:r>
            <a:r>
              <a:rPr lang="fr-FR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 sanguin h</a:t>
            </a:r>
            <a:r>
              <a:rPr lang="fr-FR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patique</a:t>
            </a: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endParaRPr lang="fr-FR" dirty="0"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1800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Elle dépend : 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coefficient de partage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la substance entre les hépatocytes et le sang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la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taille du foie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somme des activités enzymatiques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7475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CFAAD5-EA93-4872-9B8F-ACA7F89F2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/>
              <a:t>Notion de coefficient d’extraction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8DC119-11BC-4626-A9CD-70FA6F559D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 coefficient d’extraction nous permettra de faire une classification des médicaments</a:t>
            </a:r>
          </a:p>
          <a:p>
            <a:pPr marL="0" indent="0" algn="ctr">
              <a:buNone/>
            </a:pPr>
            <a:endParaRPr lang="fr-FR" dirty="0"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fr-FR" sz="1800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 rappelle que le Coeff d’extraction, c’est EH = (C entrée – C sortie) / C entrée</a:t>
            </a:r>
          </a:p>
          <a:p>
            <a:pPr marL="0" indent="0" algn="ctr">
              <a:buNone/>
            </a:pPr>
            <a:endParaRPr lang="fr-FR" dirty="0">
              <a:solidFill>
                <a:srgbClr val="FF0000"/>
              </a:solidFill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&gt; 0,7 : extraction hépatique importante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sz="1800" dirty="0">
              <a:solidFill>
                <a:srgbClr val="FF0000"/>
              </a:solidFill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0,3 &lt; E &lt; 0,7 : extraction hépatique modérée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sz="1800" dirty="0">
              <a:solidFill>
                <a:srgbClr val="FF0000"/>
              </a:solidFill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0,3 &lt; E : extraction hépatique faible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fr-FR" dirty="0">
              <a:latin typeface="Amasis MT Pro" panose="020405040500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993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242D5C-A1C5-4251-A9DF-925C7270E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/>
              <a:t>Facteurs influençant la clairance intrinsèque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F681B84-B965-46D8-81D0-49F9F6641D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Modification du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débit sanguin hépatique</a:t>
            </a:r>
          </a:p>
          <a:p>
            <a:pPr>
              <a:buFontTx/>
              <a:buChar char="-"/>
            </a:pPr>
            <a:endParaRPr lang="fr-FR" sz="1800" b="1" dirty="0"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Modification de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clairance intrinsèque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</a:t>
            </a:r>
            <a:r>
              <a:rPr lang="fr-FR" sz="1800" b="1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Induction et Inhibition enzymatique</a:t>
            </a:r>
          </a:p>
          <a:p>
            <a:pPr>
              <a:buFontTx/>
              <a:buChar char="-"/>
            </a:pPr>
            <a:endParaRPr lang="fr-FR" sz="1800" b="1" dirty="0">
              <a:solidFill>
                <a:srgbClr val="FF0000"/>
              </a:solidFill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Modification de la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fraction libre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buFontTx/>
              <a:buChar char="-"/>
            </a:pPr>
            <a:endParaRPr lang="fr-FR" sz="1800" dirty="0"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Modification de la </a:t>
            </a:r>
            <a:r>
              <a:rPr lang="fr-FR" sz="1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clairance biliaire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313979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re 1">
            <a:extLst>
              <a:ext uri="{FF2B5EF4-FFF2-40B4-BE49-F238E27FC236}">
                <a16:creationId xmlns:a16="http://schemas.microsoft.com/office/drawing/2014/main" id="{0BF66851-E62F-4887-87CD-1C7FFBC29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dirty="0"/>
              <a:t>Notion </a:t>
            </a:r>
            <a:r>
              <a:rPr lang="en-US" dirty="0" err="1"/>
              <a:t>d’induction</a:t>
            </a:r>
            <a:r>
              <a:rPr lang="en-US" dirty="0"/>
              <a:t> et </a:t>
            </a:r>
            <a:r>
              <a:rPr lang="en-US" dirty="0" err="1"/>
              <a:t>d’inhibition</a:t>
            </a:r>
            <a:r>
              <a:rPr lang="en-US" dirty="0"/>
              <a:t> </a:t>
            </a:r>
            <a:r>
              <a:rPr lang="en-US" dirty="0" err="1"/>
              <a:t>enzymatique</a:t>
            </a:r>
            <a:endParaRPr lang="en-US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F2C08210-135F-434B-9B07-F3B4978C6C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459130" y="2012810"/>
            <a:ext cx="4954206" cy="3453535"/>
            <a:chOff x="7807230" y="2012810"/>
            <a:chExt cx="3251252" cy="3459865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67A18BA-FBAA-4972-B2EE-86107FA7F0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776751E-B197-4182-95E7-62121266B0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solidFill>
              <a:schemeClr val="bg1"/>
            </a:soli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856494-383B-433A-8FB0-67323BF44E9A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739" y="2467603"/>
            <a:ext cx="4613872" cy="2537628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EA7992-8C03-46C9-A9E4-810329811C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03337" y="2015734"/>
            <a:ext cx="4158849" cy="34506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2400" dirty="0" err="1"/>
              <a:t>Certains</a:t>
            </a:r>
            <a:r>
              <a:rPr lang="en-US" sz="2400" dirty="0"/>
              <a:t> </a:t>
            </a:r>
            <a:r>
              <a:rPr lang="en-US" sz="2400" dirty="0" err="1"/>
              <a:t>médicaments</a:t>
            </a:r>
            <a:r>
              <a:rPr lang="en-US" sz="2400" dirty="0"/>
              <a:t> </a:t>
            </a:r>
            <a:r>
              <a:rPr lang="en-US" sz="2400" dirty="0" err="1"/>
              <a:t>peuvent</a:t>
            </a:r>
            <a:r>
              <a:rPr lang="en-US" sz="2400" dirty="0"/>
              <a:t> modifier </a:t>
            </a:r>
            <a:r>
              <a:rPr lang="en-US" sz="2400" dirty="0" err="1"/>
              <a:t>l’activité</a:t>
            </a:r>
            <a:r>
              <a:rPr lang="en-US" sz="2400" dirty="0"/>
              <a:t> </a:t>
            </a:r>
            <a:r>
              <a:rPr lang="en-US" sz="2400" dirty="0" err="1"/>
              <a:t>enzymatique</a:t>
            </a:r>
            <a:r>
              <a:rPr lang="en-US" sz="2400" dirty="0"/>
              <a:t>, </a:t>
            </a:r>
            <a:r>
              <a:rPr lang="en-US" sz="2400" dirty="0" err="1"/>
              <a:t>en</a:t>
            </a:r>
            <a:r>
              <a:rPr lang="en-US" sz="2400" dirty="0"/>
              <a:t> </a:t>
            </a:r>
            <a:r>
              <a:rPr lang="en-US" sz="2400" dirty="0" err="1"/>
              <a:t>provoquant</a:t>
            </a:r>
            <a:r>
              <a:rPr lang="en-US" sz="2400" dirty="0"/>
              <a:t> </a:t>
            </a:r>
            <a:r>
              <a:rPr lang="en-US" sz="2400" dirty="0" err="1"/>
              <a:t>soit</a:t>
            </a:r>
            <a:r>
              <a:rPr lang="en-US" sz="2400" dirty="0"/>
              <a:t> </a:t>
            </a:r>
            <a:r>
              <a:rPr lang="en-US" sz="2400" dirty="0" err="1"/>
              <a:t>une</a:t>
            </a:r>
            <a:r>
              <a:rPr lang="en-US" sz="2400" dirty="0"/>
              <a:t> </a:t>
            </a:r>
            <a:r>
              <a:rPr lang="en-US" sz="2400" b="1" dirty="0"/>
              <a:t>induction</a:t>
            </a:r>
            <a:r>
              <a:rPr lang="en-US" sz="2400" dirty="0"/>
              <a:t>, </a:t>
            </a:r>
            <a:r>
              <a:rPr lang="en-US" sz="2400" dirty="0" err="1"/>
              <a:t>soit</a:t>
            </a:r>
            <a:r>
              <a:rPr lang="en-US" sz="2400" dirty="0"/>
              <a:t> </a:t>
            </a:r>
            <a:r>
              <a:rPr lang="en-US" sz="2400" dirty="0" err="1"/>
              <a:t>une</a:t>
            </a:r>
            <a:r>
              <a:rPr lang="en-US" sz="2400" dirty="0"/>
              <a:t> </a:t>
            </a:r>
            <a:r>
              <a:rPr lang="en-US" sz="2400" b="1" dirty="0"/>
              <a:t>inhibition </a:t>
            </a:r>
            <a:r>
              <a:rPr lang="en-US" sz="2400" dirty="0"/>
              <a:t>des </a:t>
            </a:r>
            <a:r>
              <a:rPr lang="en-US" sz="2400" b="1" dirty="0"/>
              <a:t>cytochromes P450</a:t>
            </a:r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453785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DDE5CDF-1512-4CDA-B956-23D223F8D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029D7D8-5A6B-4C76-94C8-15798C6C5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5C9319C-E20D-4884-952F-60B6A58C3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62C9703D-C8F9-44AD-A7C0-C2F3871F8C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16016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Espace réservé du contenu 6">
            <a:extLst>
              <a:ext uri="{FF2B5EF4-FFF2-40B4-BE49-F238E27FC236}">
                <a16:creationId xmlns:a16="http://schemas.microsoft.com/office/drawing/2014/main" id="{B7FE87CD-6C75-4352-B9A0-190EDA5FB7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0621872"/>
              </p:ext>
            </p:extLst>
          </p:nvPr>
        </p:nvGraphicFramePr>
        <p:xfrm>
          <a:off x="643467" y="670539"/>
          <a:ext cx="10905067" cy="4819091"/>
        </p:xfrm>
        <a:graphic>
          <a:graphicData uri="http://schemas.openxmlformats.org/drawingml/2006/table">
            <a:tbl>
              <a:tblPr firstRow="1" firstCol="1" bandRow="1"/>
              <a:tblGrid>
                <a:gridCol w="5382542">
                  <a:extLst>
                    <a:ext uri="{9D8B030D-6E8A-4147-A177-3AD203B41FA5}">
                      <a16:colId xmlns:a16="http://schemas.microsoft.com/office/drawing/2014/main" val="2442243129"/>
                    </a:ext>
                  </a:extLst>
                </a:gridCol>
                <a:gridCol w="5522525">
                  <a:extLst>
                    <a:ext uri="{9D8B030D-6E8A-4147-A177-3AD203B41FA5}">
                      <a16:colId xmlns:a16="http://schemas.microsoft.com/office/drawing/2014/main" val="3971058129"/>
                    </a:ext>
                  </a:extLst>
                </a:gridCol>
              </a:tblGrid>
              <a:tr h="304603"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500" b="1" i="0" u="none" strike="noStrike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Induction</a:t>
                      </a:r>
                      <a:endParaRPr lang="fr-FR" sz="2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6389" marR="86389" marT="11999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500" b="1" i="0" u="none" strike="noStrike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Inhibition</a:t>
                      </a:r>
                      <a:endParaRPr lang="fr-FR" sz="23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6389" marR="86389" marT="11999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6606569"/>
                  </a:ext>
                </a:extLst>
              </a:tr>
              <a:tr h="4514488"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Fonctionnement moléculaire</a:t>
                      </a: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fr-FR" sz="2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• On va augmenter la </a:t>
                      </a:r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synthèse protéique de cytochromes</a:t>
                      </a: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fr-FR" sz="2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• L’exposition au médicament mère </a:t>
                      </a:r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diminue </a:t>
                      </a: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alors que l’exposition aux métabolites (produits de la transformation du médicament) va </a:t>
                      </a:r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augmenter.</a:t>
                      </a: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fr-FR" sz="2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fr-FR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Plusieurs jours pour avoir les effets</a:t>
                      </a:r>
                      <a:endParaRPr lang="fr-FR" sz="2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6389" marR="86389" marT="11999" marB="0">
                    <a:lnL>
                      <a:noFill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347472" indent="-347472"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Pts val="1200"/>
                        <a:buFont typeface="Symbol" panose="05050102010706020507" pitchFamily="18" charset="2"/>
                        <a:buChar char="·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Fonctionnement physique </a:t>
                      </a:r>
                    </a:p>
                    <a:p>
                      <a:pPr marL="0" indent="0"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Pts val="1200"/>
                        <a:buFont typeface="Symbol" panose="05050102010706020507" pitchFamily="18" charset="2"/>
                        <a:buNone/>
                      </a:pP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• On a un médicament qui est associé au premier médicament </a:t>
                      </a:r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avec une forte affinité aux cytochromes</a:t>
                      </a: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Le 2e médicament va venir se fixer sur les sites de biotransformation de ces cytochromes </a:t>
                      </a: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fr-FR" sz="1800" b="0" i="0" u="none" strike="noStrike" dirty="0">
                        <a:solidFill>
                          <a:srgbClr val="000000"/>
                        </a:solidFill>
                        <a:effectLst/>
                        <a:latin typeface="Amasis MT Pro" panose="020405040500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• Donc l'exposition au premier médicament = substance mère </a:t>
                      </a:r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 augmenter</a:t>
                      </a: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fr-FR" sz="1800" b="0" i="0" u="none" strike="noStrike" dirty="0">
                        <a:solidFill>
                          <a:srgbClr val="000000"/>
                        </a:solidFill>
                        <a:effectLst/>
                        <a:latin typeface="Amasis MT Pro" panose="020405040500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• La durée correspondra au </a:t>
                      </a:r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masis MT Pro" panose="020405040500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temps de présence du 2e médicament dans l’organisme</a:t>
                      </a:r>
                      <a:endParaRPr lang="fr-FR" sz="2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6389" marR="86389" marT="11999" marB="0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10314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11294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8222FA-8733-42AA-B12E-8531BE7CC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2400" dirty="0"/>
              <a:t>Effet du polymorphisme génétique sur la pharmacocinétique et la pharmacodynamie d’un médicament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27F470-BBAE-4143-BE4F-4C7E9EF045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u="sng" dirty="0"/>
              <a:t>On a 3 catégories de patients :  </a:t>
            </a:r>
          </a:p>
          <a:p>
            <a:endParaRPr lang="fr-FR" u="sng" dirty="0"/>
          </a:p>
          <a:p>
            <a:pPr>
              <a:buFontTx/>
              <a:buChar char="-"/>
            </a:pPr>
            <a:r>
              <a:rPr lang="fr-FR" dirty="0"/>
              <a:t>On retrouve tout d’abord la pharmacocinétique normale, des patients « normaux ». </a:t>
            </a:r>
          </a:p>
          <a:p>
            <a:pPr>
              <a:buFontTx/>
              <a:buChar char="-"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Les métaboliseurs rapides = extensifs :</a:t>
            </a:r>
          </a:p>
          <a:p>
            <a:pPr>
              <a:buFontTx/>
              <a:buChar char="-"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Les métaboliseurs lents :</a:t>
            </a:r>
          </a:p>
        </p:txBody>
      </p:sp>
    </p:spTree>
    <p:extLst>
      <p:ext uri="{BB962C8B-B14F-4D97-AF65-F5344CB8AC3E}">
        <p14:creationId xmlns:p14="http://schemas.microsoft.com/office/powerpoint/2010/main" val="17975792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42E6C1-1703-4D2E-9F1B-F9D38A1A1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sz="3200" dirty="0">
                <a:solidFill>
                  <a:srgbClr val="FF0000"/>
                </a:solidFill>
              </a:rPr>
              <a:t>4) Excrétion biliaire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6975DF-97C1-41A1-8532-CCA303D4EF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Concerne surtout les molécules de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haut poids moléculaire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Touche toutes les molécules : aussi bien la molécule mère que le(s) métabolite(s) </a:t>
            </a:r>
          </a:p>
          <a:p>
            <a:pPr>
              <a:buFontTx/>
              <a:buChar char="-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Polarité, ionisation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favorisent cette voie </a:t>
            </a:r>
          </a:p>
          <a:p>
            <a:pPr>
              <a:buFontTx/>
              <a:buChar char="-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Transport actif possible (saturable, induit ou inhibé) </a:t>
            </a:r>
            <a:endParaRPr lang="fr-FR" sz="1800" dirty="0">
              <a:solidFill>
                <a:srgbClr val="000000"/>
              </a:solidFill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Interactions médicamenteuses possibles </a:t>
            </a:r>
            <a:endParaRPr lang="fr-FR" sz="1800" dirty="0">
              <a:solidFill>
                <a:srgbClr val="000000"/>
              </a:solidFill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Participation éventuelle à un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cycle entéro-hépatique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064332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re 1">
            <a:extLst>
              <a:ext uri="{FF2B5EF4-FFF2-40B4-BE49-F238E27FC236}">
                <a16:creationId xmlns:a16="http://schemas.microsoft.com/office/drawing/2014/main" id="{A8AE7919-2C30-4848-96CD-5C77CE49C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fr-FR"/>
              <a:t>IV) élimination</a:t>
            </a:r>
            <a:endParaRPr lang="fr-FR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B46318B-C2A1-47FD-89E4-BBC839B198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fr-FR" b="1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 reins</a:t>
            </a:r>
            <a:r>
              <a:rPr lang="fr-FR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sont les principaux organes d’élimination </a:t>
            </a:r>
            <a:br>
              <a:rPr lang="fr-FR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 médicaments et/ou de leurs métabolites.</a:t>
            </a:r>
          </a:p>
          <a:p>
            <a:endParaRPr lang="fr-FR">
              <a:latin typeface="Amasis MT Pro" panose="02040504050005020304" pitchFamily="18" charset="0"/>
              <a:cs typeface="Times New Roman" panose="02020603050405020304" pitchFamily="18" charset="0"/>
            </a:endParaRPr>
          </a:p>
          <a:p>
            <a:r>
              <a:rPr lang="fr-FR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L’unité de base qui permet l’élimination est le </a:t>
            </a:r>
            <a:r>
              <a:rPr lang="fr-FR" b="1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néphron</a:t>
            </a: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9BF4DE5-9ADB-4206-B879-D03082DED3A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411" y="1319201"/>
            <a:ext cx="4960442" cy="363352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70457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1CE5CB-7758-4E49-A2C0-6096C1042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/>
              <a:t>3 étapes au niveau du néphron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7E8C51-C677-4D0A-BB1B-CF7F401512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</a:t>
            </a:r>
            <a:r>
              <a:rPr lang="fr-FR" sz="1800" b="1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filtration glomérulaire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les substances vont être filtrées, et vont passer au niveau du  glomérule dans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l'urine primitive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fr-FR" sz="1800" dirty="0">
              <a:solidFill>
                <a:srgbClr val="000000"/>
              </a:solidFill>
              <a:latin typeface="Amasis MT Pro" panose="02040504050005020304" pitchFamily="18" charset="0"/>
              <a:cs typeface="Times New Roman" panose="02020603050405020304" pitchFamily="18" charset="0"/>
            </a:endParaRPr>
          </a:p>
          <a:p>
            <a:r>
              <a:rPr lang="fr-FR" sz="1800" dirty="0">
                <a:solidFill>
                  <a:srgbClr val="000000"/>
                </a:solidFill>
                <a:latin typeface="Amasis MT Pro" panose="02040504050005020304" pitchFamily="18" charset="0"/>
                <a:cs typeface="Times New Roman" panose="02020603050405020304" pitchFamily="18" charset="0"/>
              </a:rPr>
              <a:t>2)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fr-FR" sz="1800" b="1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réabsorption tubulaire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Des substances qui vont de l'urine vers le sang :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C’est un processus non obligatoire pour un médicament, par diffusion passive</a:t>
            </a:r>
          </a:p>
          <a:p>
            <a:endParaRPr lang="fr-FR" sz="1800" dirty="0">
              <a:solidFill>
                <a:srgbClr val="000000"/>
              </a:solidFill>
              <a:latin typeface="Amasis MT Pro" panose="02040504050005020304" pitchFamily="18" charset="0"/>
              <a:cs typeface="Times New Roman" panose="02020603050405020304" pitchFamily="18" charset="0"/>
            </a:endParaRPr>
          </a:p>
          <a:p>
            <a:r>
              <a:rPr lang="fr-FR" sz="1800" dirty="0">
                <a:solidFill>
                  <a:srgbClr val="000000"/>
                </a:solidFill>
                <a:latin typeface="Amasis MT Pro" panose="02040504050005020304" pitchFamily="18" charset="0"/>
                <a:cs typeface="Times New Roman" panose="02020603050405020304" pitchFamily="18" charset="0"/>
              </a:rPr>
              <a:t>3) </a:t>
            </a:r>
            <a:r>
              <a:rPr lang="fr-FR" sz="1800" b="1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sécrétion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concerne les molécules qui n’ont pas été ultrafiltrées, 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processus </a:t>
            </a:r>
            <a:r>
              <a:rPr lang="fr-FR" sz="1800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 obligatoire</a:t>
            </a:r>
            <a:r>
              <a:rPr lang="fr-FR" sz="18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pour un médicament , par diffusion active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833417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49D445-EF5C-4BE2-8B66-F64C0801A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fr-FR"/>
              <a:t>Clairance rénale (encore)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4F0493-5992-478F-A091-3CDD5C1FB5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4"/>
            <a:ext cx="4162555" cy="3450613"/>
          </a:xfrm>
        </p:spPr>
        <p:txBody>
          <a:bodyPr>
            <a:normAutofit/>
          </a:bodyPr>
          <a:lstStyle/>
          <a:p>
            <a:pPr algn="ctr"/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Plusieurs paramètres influencent la clairance rénale, parmi eux le </a:t>
            </a:r>
            <a:r>
              <a:rPr lang="fr-FR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débit de filtration glomérulaire</a:t>
            </a: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fr-FR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sécrétion tubulaire</a:t>
            </a: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fr-FR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réabsorption tubulaire</a:t>
            </a: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ou encore la </a:t>
            </a:r>
            <a:r>
              <a:rPr lang="fr-FR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variation de la fraction libre</a:t>
            </a:r>
            <a:r>
              <a:rPr lang="fr-FR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du médicament</a:t>
            </a:r>
          </a:p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0B77DEC-B974-4B5A-9B59-B118A88B8AB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8651" y="2464434"/>
            <a:ext cx="6173789" cy="2046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3923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07122E-ACB6-495A-A83D-4B9F63AD6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Calculs et formules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AB1EFA0-BA71-4D88-860B-704BC12C1C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dirty="0"/>
              <a:t>La clairance systémique après IV se calcule selon:  </a:t>
            </a:r>
          </a:p>
          <a:p>
            <a:pPr marL="0" indent="0" algn="ctr">
              <a:buNone/>
            </a:pPr>
            <a:r>
              <a:rPr lang="fr-FR" b="1" dirty="0"/>
              <a:t>Cl = dose IV / ASC IV </a:t>
            </a:r>
            <a:br>
              <a:rPr lang="fr-FR" b="1" dirty="0"/>
            </a:br>
            <a:endParaRPr lang="fr-FR" b="1" dirty="0"/>
          </a:p>
          <a:p>
            <a:r>
              <a:rPr lang="fr-FR" dirty="0"/>
              <a:t>Si le médicament est administré per os (per os = par voie orale)</a:t>
            </a:r>
          </a:p>
          <a:p>
            <a:pPr marL="0" indent="0" algn="ctr">
              <a:buNone/>
            </a:pPr>
            <a:r>
              <a:rPr lang="fr-FR" dirty="0"/>
              <a:t>     </a:t>
            </a:r>
            <a:r>
              <a:rPr lang="fr-FR" b="1" dirty="0"/>
              <a:t>Cl = F x dose orale / ASC orale </a:t>
            </a:r>
            <a:br>
              <a:rPr lang="fr-FR" b="1" dirty="0"/>
            </a:br>
            <a:endParaRPr lang="fr-FR" b="1" dirty="0"/>
          </a:p>
          <a:p>
            <a:r>
              <a:rPr lang="fr-FR" dirty="0"/>
              <a:t>Importance relative de l’élimination rénale par rapport à l’élimination totale ? </a:t>
            </a:r>
          </a:p>
          <a:p>
            <a:pPr marL="0" indent="0" algn="ctr">
              <a:buNone/>
            </a:pPr>
            <a:r>
              <a:rPr lang="fr-FR" b="1" dirty="0"/>
              <a:t>   CLTOTALE = CLRENALE + CLHEPATIQUE + CLAUTRES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56906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DD007B-F3CB-4460-8F3C-2B7586D53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/>
              <a:t>Demi-vie d’élimination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292D0E-6860-4E75-BD95-BF3C97D29A3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20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C’est le temps nécessaire pour que, après l’administration d’un médicament, </a:t>
            </a:r>
            <a:r>
              <a:rPr lang="fr-FR" sz="20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 concentration  plasmatique diminue de moitié</a:t>
            </a:r>
            <a:r>
              <a:rPr lang="fr-FR" sz="20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La demi-vie est exprimée en unité de temps.</a:t>
            </a:r>
          </a:p>
          <a:p>
            <a:pPr marL="0" indent="0" algn="ctr">
              <a:buNone/>
            </a:pP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E083CAD4-D5D2-4046-9580-B389BAD6A4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6252033" y="2614325"/>
            <a:ext cx="5401963" cy="2132664"/>
          </a:xfrm>
          <a:prstGeom prst="rect">
            <a:avLst/>
          </a:prstGeom>
        </p:spPr>
      </p:pic>
      <p:sp>
        <p:nvSpPr>
          <p:cNvPr id="9" name="Espace réservé du contenu 8">
            <a:extLst>
              <a:ext uri="{FF2B5EF4-FFF2-40B4-BE49-F238E27FC236}">
                <a16:creationId xmlns:a16="http://schemas.microsoft.com/office/drawing/2014/main" id="{B7923220-0134-4ACC-B532-E83EF39235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46502" y="4651781"/>
            <a:ext cx="3768064" cy="754840"/>
          </a:xfrm>
        </p:spPr>
        <p:txBody>
          <a:bodyPr>
            <a:normAutofit/>
          </a:bodyPr>
          <a:lstStyle/>
          <a:p>
            <a:r>
              <a:rPr lang="fr-FR" sz="3600" dirty="0"/>
              <a:t>T ½ = 0.7 / </a:t>
            </a:r>
            <a:r>
              <a:rPr lang="fr-FR" sz="3600" dirty="0" err="1"/>
              <a:t>Ke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21502351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745E45-53D9-41B5-920C-0E27559C8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1451580" y="644376"/>
            <a:ext cx="8747970" cy="160143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2BE7646-C615-4AE0-AB17-68C29C847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963079" cy="4016853"/>
          </a:xfrm>
        </p:spPr>
        <p:txBody>
          <a:bodyPr>
            <a:normAutofit fontScale="92500" lnSpcReduction="10000"/>
          </a:bodyPr>
          <a:lstStyle/>
          <a:p>
            <a:pPr algn="ctr">
              <a:buFontTx/>
              <a:buChar char="-"/>
            </a:pPr>
            <a:r>
              <a:rPr lang="fr-FR" sz="32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clairance joue sur la </a:t>
            </a:r>
            <a:r>
              <a:rPr lang="fr-FR" sz="3200" b="1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dose</a:t>
            </a:r>
            <a:br>
              <a:rPr lang="fr-FR" sz="32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32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La demi-vie joue sur le </a:t>
            </a:r>
            <a:r>
              <a:rPr lang="fr-FR" sz="3200" b="1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rythme d’administration</a:t>
            </a:r>
          </a:p>
          <a:p>
            <a:pPr algn="ctr">
              <a:buFontTx/>
              <a:buChar char="-"/>
            </a:pPr>
            <a:endParaRPr lang="fr-FR" sz="3200" b="1" u="sng" dirty="0">
              <a:solidFill>
                <a:srgbClr val="000000"/>
              </a:solidFill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6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 faut </a:t>
            </a:r>
            <a:r>
              <a:rPr lang="fr-FR" sz="16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 demi-vies</a:t>
            </a:r>
            <a:r>
              <a:rPr lang="fr-FR" sz="16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pour atteindre </a:t>
            </a:r>
            <a:r>
              <a:rPr lang="fr-FR" sz="16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l'état d'équilibre</a:t>
            </a:r>
            <a:endParaRPr lang="fr-FR" sz="1600" i="1" dirty="0">
              <a:solidFill>
                <a:srgbClr val="0070C0"/>
              </a:solidFill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6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Quand on veut arrêter un traitement, il faut attendre </a:t>
            </a:r>
            <a:r>
              <a:rPr lang="fr-FR" sz="16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 demi-vies après la dernière administration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6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concentration à l'équilibre est </a:t>
            </a:r>
            <a:r>
              <a:rPr lang="fr-FR" sz="16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proportionnelle</a:t>
            </a:r>
            <a:r>
              <a:rPr lang="fr-FR" sz="16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à la </a:t>
            </a:r>
            <a:r>
              <a:rPr lang="fr-FR" sz="16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dose administrée</a:t>
            </a:r>
            <a:r>
              <a:rPr lang="fr-FR" sz="16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 au </a:t>
            </a:r>
            <a:r>
              <a:rPr lang="fr-FR" sz="16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rythme  d'administration</a:t>
            </a:r>
            <a:r>
              <a:rPr lang="fr-FR" sz="16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br>
              <a:rPr lang="fr-FR" sz="16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fr-FR" sz="32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8156520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41AB81-46EC-40F0-9211-84FE395CF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fr-FR"/>
              <a:t>Définition d’une exposition cible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AE975CE-8115-435A-B906-C301F0488D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4"/>
            <a:ext cx="5622284" cy="345061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 définit l'exposition au médicament en calculant </a:t>
            </a:r>
            <a:r>
              <a:rPr lang="fr-FR" sz="16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l'aire sous la courbe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600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une fois à l'équilibre.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10000"/>
              </a:lnSpc>
              <a:buNone/>
            </a:pPr>
            <a:b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Il faudra se trouver </a:t>
            </a:r>
            <a:r>
              <a:rPr lang="fr-FR" sz="16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dans la fen</a:t>
            </a:r>
            <a:r>
              <a:rPr lang="fr-FR" sz="16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ê</a:t>
            </a:r>
            <a:r>
              <a:rPr lang="fr-FR" sz="16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tre d'int</a:t>
            </a:r>
            <a:r>
              <a:rPr lang="fr-FR" sz="16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6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fr-FR" sz="16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ê</a:t>
            </a:r>
            <a:r>
              <a:rPr lang="fr-FR" sz="16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c'est l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à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ù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le m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dicament </a:t>
            </a:r>
            <a:r>
              <a:rPr lang="fr-FR" sz="1600" u="sng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est efficace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 a une </a:t>
            </a:r>
            <a:r>
              <a:rPr lang="fr-FR" sz="16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toxicit</a:t>
            </a:r>
            <a:r>
              <a:rPr lang="fr-FR" sz="16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6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moindre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La fen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ê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tre d'int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ê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 s'appelle aussi </a:t>
            </a:r>
            <a:r>
              <a:rPr lang="fr-FR" sz="16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l'index th</a:t>
            </a:r>
            <a:r>
              <a:rPr lang="fr-FR" sz="16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6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rapeutique</a:t>
            </a:r>
            <a:r>
              <a:rPr lang="fr-FR" sz="1600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</a:p>
          <a:p>
            <a:pPr marL="0" indent="0">
              <a:lnSpc>
                <a:spcPct val="110000"/>
              </a:lnSpc>
              <a:buNone/>
            </a:pPr>
            <a:endParaRPr lang="fr-F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buClr>
                <a:srgbClr val="000000"/>
              </a:buClr>
              <a:buFont typeface="Wingdings" panose="05000000000000000000" pitchFamily="2" charset="2"/>
              <a:buChar char=""/>
            </a:pPr>
            <a:r>
              <a:rPr lang="fr-FR" sz="1600" dirty="0"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Pour certains médicaments, l’index thérapeutique est très élevé : Il n’est donc pas difficile de connaître la posologie</a:t>
            </a:r>
            <a:r>
              <a:rPr lang="fr-FR" sz="1600" dirty="0"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fr-FR" sz="1600" dirty="0"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p</a:t>
            </a:r>
            <a:r>
              <a:rPr lang="fr-FR" sz="1600" dirty="0"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our d'autres médicaments, l’index  thérapeutique est très étroit : il faudra faire </a:t>
            </a:r>
            <a:r>
              <a:rPr lang="fr-FR" sz="1600" u="sng" dirty="0"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très attention</a:t>
            </a:r>
            <a:r>
              <a:rPr lang="fr-FR" sz="1600" dirty="0"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à la posologie.</a:t>
            </a:r>
            <a:endParaRPr lang="fr-FR" sz="1600" dirty="0">
              <a:effectLst/>
              <a:latin typeface="Calibri" panose="020F050202020403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fr-FR" sz="1600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89E6106-BFB9-4C83-A8DE-60D9A77EC1B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4139" y="2194560"/>
            <a:ext cx="4470221" cy="307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1152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522FE7-5A29-4EF6-B1EF-2CA55748A7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192E09-EBC7-416C-B887-DFF915D7F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924498D-E084-44BE-A196-CFCE35564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BBC7667-C352-4842-9AFD-E5C16AD002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C69834E-5EEE-4D61-833E-0492889645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8E5D9BA-46E7-4BFA-9C74-75495BF6F5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B033D76-5800-44B6-AFE9-EE21069351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1" y="638508"/>
            <a:ext cx="10905339" cy="4843439"/>
          </a:xfrm>
          <a:prstGeom prst="rect">
            <a:avLst/>
          </a:prstGeom>
          <a:gradFill>
            <a:gsLst>
              <a:gs pos="0">
                <a:srgbClr val="000001"/>
              </a:gs>
              <a:gs pos="100000">
                <a:srgbClr val="191919"/>
              </a:gs>
            </a:gsLst>
          </a:gradFill>
          <a:ln w="76200" cmpd="sng">
            <a:noFill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22D6F85-FFBA-4F81-AEE5-AAA17CB7A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0204" y="865667"/>
            <a:ext cx="10451592" cy="4389120"/>
          </a:xfrm>
          <a:prstGeom prst="rect">
            <a:avLst/>
          </a:prstGeom>
          <a:ln w="50800" cmpd="sng">
            <a:solidFill>
              <a:srgbClr val="191919"/>
            </a:solidFill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1003">
            <a:schemeClr val="lt2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3B31514-E6DF-4357-9EEA-EFB798308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4796" y="1030259"/>
            <a:ext cx="10122408" cy="4059936"/>
          </a:xfrm>
          <a:prstGeom prst="rect">
            <a:avLst/>
          </a:prstGeom>
          <a:ln>
            <a:solidFill>
              <a:srgbClr val="949494"/>
            </a:solidFill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8368A82-65DD-4DB2-837C-93EB3A5E4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7071" y="1584552"/>
            <a:ext cx="9099255" cy="2537251"/>
          </a:xfrm>
        </p:spPr>
        <p:txBody>
          <a:bodyPr vert="horz" lIns="91440" tIns="45720" rIns="91440" bIns="0" rtlCol="0" anchor="ctr">
            <a:normAutofit/>
          </a:bodyPr>
          <a:lstStyle/>
          <a:p>
            <a:pPr algn="ctr"/>
            <a:r>
              <a:rPr lang="en-US" sz="6600" dirty="0">
                <a:solidFill>
                  <a:srgbClr val="454545"/>
                </a:solidFill>
              </a:rPr>
              <a:t>PHARMACODYNAMIE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4C401D57-600A-4C91-AC9A-14CA1ED6F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412BDC66-00FA-4A3F-9BC7-BE05FF7705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21584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>
            <a:extLst>
              <a:ext uri="{FF2B5EF4-FFF2-40B4-BE49-F238E27FC236}">
                <a16:creationId xmlns:a16="http://schemas.microsoft.com/office/drawing/2014/main" id="{FF62D7BA-4817-48E2-9A42-1CB660215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B18DB8A-5611-4C4F-A5EB-BE6B75F7D5D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fr-FR" sz="32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C’est l’études des effets des </a:t>
            </a:r>
            <a:r>
              <a:rPr lang="fr-FR" sz="32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principes actifs </a:t>
            </a:r>
            <a:br>
              <a:rPr lang="fr-FR" sz="32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</a:br>
            <a:r>
              <a:rPr lang="fr-FR" sz="32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et de leurs </a:t>
            </a:r>
            <a:r>
              <a:rPr lang="fr-FR" sz="32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mécanisme d’action.</a:t>
            </a:r>
            <a:endParaRPr lang="fr-FR" sz="3200" dirty="0">
              <a:effectLst/>
              <a:latin typeface="Calibri" panose="020F050202020403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677B26C-AFF6-4CED-AF42-8F6156EEA43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0491125-7D78-4AED-A28F-A07A4A1815E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771" y="1950601"/>
            <a:ext cx="4939518" cy="350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3520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092A5D-A131-4FD7-BB53-15E29DD07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b="1" u="sng" dirty="0">
                <a:solidFill>
                  <a:srgbClr val="806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A) Etude dose-réponse dans une population</a:t>
            </a:r>
            <a:endParaRPr lang="fr-FR" sz="28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1A1000-44EE-4E85-B501-ACA23274C1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 on fait une étude entre la dose et la réponse dans une population donnée,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majorité de la  population se trouve au milieu de la courbe de Gauss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fr-FR" sz="1800" dirty="0">
                <a:solidFill>
                  <a:srgbClr val="00B0F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gauche de la courbe de Gauss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pour une m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ê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 dose, on aura une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ponse faible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un effet minimal,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 individus r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sistants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</a:p>
          <a:p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fr-FR" sz="1800" dirty="0">
                <a:solidFill>
                  <a:srgbClr val="7030A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droite de la courbe de Gauss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pour la même dose, on aura une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réponse extrême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un effet  maximal,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 individus sensibles.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485328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re 1">
            <a:extLst>
              <a:ext uri="{FF2B5EF4-FFF2-40B4-BE49-F238E27FC236}">
                <a16:creationId xmlns:a16="http://schemas.microsoft.com/office/drawing/2014/main" id="{89CD35E9-D9A1-4632-8D0E-98476E492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Aft>
                <a:spcPts val="800"/>
              </a:spcAft>
            </a:pPr>
            <a:r>
              <a:rPr lang="en-US" u="sng"/>
              <a:t>B) Agoniste / Antagoniste</a:t>
            </a:r>
            <a:br>
              <a:rPr lang="en-US"/>
            </a:br>
            <a:endParaRPr lang="en-US"/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1CA4687A-37DA-4310-98EB-3FB91940A094}"/>
              </a:ext>
            </a:extLst>
          </p:cNvPr>
          <p:cNvPicPr>
            <a:picLocks noGrp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1" y="2339340"/>
            <a:ext cx="6050280" cy="2926080"/>
          </a:xfrm>
          <a:prstGeom prst="rect">
            <a:avLst/>
          </a:prstGeom>
        </p:spPr>
      </p:pic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3F259F82-0616-4760-97BA-7402AD2BDD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92299" y="2015734"/>
            <a:ext cx="4162555" cy="345061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342900" lvl="0" indent="-342900">
              <a:lnSpc>
                <a:spcPct val="107000"/>
              </a:lnSpc>
              <a:buClr>
                <a:srgbClr val="000000"/>
              </a:buClr>
              <a:buFont typeface="Wingdings" panose="05000000000000000000" pitchFamily="2" charset="2"/>
              <a:buChar char="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Deux types d’actions: 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  <a:buFont typeface="Wingdings" panose="05000000000000000000" pitchFamily="2" charset="2"/>
              <a:buChar char=""/>
            </a:pP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D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Amasis MT Pro" panose="02040504050005020304" pitchFamily="18" charset="0"/>
              </a:rPr>
              <a:t>é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clenchement ou stimulation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= on potentialise un ph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Amasis MT Pro" panose="02040504050005020304" pitchFamily="18" charset="0"/>
              </a:rPr>
              <a:t>é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nom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Amasis MT Pro" panose="02040504050005020304" pitchFamily="18" charset="0"/>
              </a:rPr>
              <a:t>è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ne physiologique :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action  agoniste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70C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(hormones, corticoïdes…)</a:t>
            </a:r>
            <a:endParaRPr lang="fr-FR" sz="1800" dirty="0">
              <a:effectLst/>
              <a:latin typeface="Calibri" panose="020F050202020403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Suppression ou d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pression d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’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 ph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è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 physiologique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action antagoniste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>
                <a:solidFill>
                  <a:srgbClr val="0070C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(antihistaminiques, b</a:t>
            </a:r>
            <a:r>
              <a:rPr lang="fr-FR" sz="1800" dirty="0">
                <a:solidFill>
                  <a:srgbClr val="0070C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ê</a:t>
            </a:r>
            <a:r>
              <a:rPr lang="fr-FR" sz="1800" dirty="0">
                <a:solidFill>
                  <a:srgbClr val="0070C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ta-bloquants</a:t>
            </a:r>
            <a:r>
              <a:rPr lang="fr-FR" sz="1800" dirty="0">
                <a:solidFill>
                  <a:srgbClr val="0070C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…)</a:t>
            </a:r>
            <a:r>
              <a:rPr lang="fr-FR" sz="1800" dirty="0">
                <a:solidFill>
                  <a:srgbClr val="0070C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1AEC197-2A08-4FAF-8933-B51455171996}"/>
              </a:ext>
            </a:extLst>
          </p:cNvPr>
          <p:cNvSpPr txBox="1"/>
          <p:nvPr/>
        </p:nvSpPr>
        <p:spPr>
          <a:xfrm>
            <a:off x="2435931" y="5527013"/>
            <a:ext cx="10948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b="1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Liaison </a:t>
            </a:r>
            <a:r>
              <a:rPr lang="fr-FR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→</a:t>
            </a:r>
            <a:r>
              <a:rPr lang="fr-FR" sz="1800" b="1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Amplificateur </a:t>
            </a:r>
            <a:r>
              <a:rPr lang="fr-FR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→</a:t>
            </a:r>
            <a:r>
              <a:rPr lang="fr-FR" sz="1800" b="1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Effecteur </a:t>
            </a:r>
            <a:r>
              <a:rPr lang="fr-FR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→</a:t>
            </a:r>
            <a:r>
              <a:rPr lang="fr-FR" sz="1800" b="1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fr-FR" sz="1800" b="1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b="1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ponse biologique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876129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>
            <a:extLst>
              <a:ext uri="{FF2B5EF4-FFF2-40B4-BE49-F238E27FC236}">
                <a16:creationId xmlns:a16="http://schemas.microsoft.com/office/drawing/2014/main" id="{9080C64E-49F1-49D5-9E8F-3F78B5D2F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2800" b="1" u="sng" dirty="0">
                <a:solidFill>
                  <a:srgbClr val="806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C) Différents types de récepteurs</a:t>
            </a:r>
            <a:br>
              <a:rPr lang="fr-FR" sz="2800" b="1" u="sng" dirty="0">
                <a:solidFill>
                  <a:srgbClr val="806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fr-FR" sz="2800" b="1" u="sng" dirty="0">
                <a:solidFill>
                  <a:srgbClr val="806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2800" b="1" dirty="0"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Récepteurs nucléaires</a:t>
            </a:r>
            <a:endParaRPr lang="fr-FR" sz="2800" dirty="0"/>
          </a:p>
        </p:txBody>
      </p:sp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8FFA04AE-F491-40BB-8394-79811A81EC5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Clr>
                <a:srgbClr val="000000"/>
              </a:buClr>
              <a:buFont typeface="Wingdings" panose="05000000000000000000" pitchFamily="2" charset="2"/>
              <a:buChar char=""/>
            </a:pP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Fixation sur l’ADN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après liaison avec le ligand </a:t>
            </a:r>
          </a:p>
          <a:p>
            <a:pPr marL="0" lvl="0" indent="0">
              <a:lnSpc>
                <a:spcPct val="107000"/>
              </a:lnSpc>
              <a:buClr>
                <a:srgbClr val="000000"/>
              </a:buClr>
              <a:buNone/>
            </a:pPr>
            <a:endParaRPr lang="fr-FR" sz="1800" dirty="0">
              <a:effectLst/>
              <a:latin typeface="Calibri" panose="020F050202020403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  <a:buFont typeface="Wingdings" panose="05000000000000000000" pitchFamily="2" charset="2"/>
              <a:buChar char=""/>
            </a:pP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Modification de la synthèse de protéines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</a:br>
            <a:endParaRPr lang="fr-FR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3F32322-65E3-4613-97A6-AA0DC847F0AC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500" y="2174422"/>
            <a:ext cx="4645025" cy="312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6886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>
            <a:extLst>
              <a:ext uri="{FF2B5EF4-FFF2-40B4-BE49-F238E27FC236}">
                <a16:creationId xmlns:a16="http://schemas.microsoft.com/office/drawing/2014/main" id="{149AEBF1-D8F2-4240-B21F-BA4FF811B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b="1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Récepteurs transmembranaires</a:t>
            </a:r>
            <a:br>
              <a:rPr lang="fr-FR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2800" dirty="0"/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3936F92-2970-4C6F-9450-EEEE33F1C4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fr-FR" sz="1800" dirty="0">
              <a:solidFill>
                <a:srgbClr val="000000"/>
              </a:solidFill>
              <a:effectLst/>
              <a:latin typeface="Segoe UI Symbol" panose="020B0502040204020203" pitchFamily="34" charset="0"/>
              <a:ea typeface="Calibri" panose="020F0502020204030204" pitchFamily="34" charset="0"/>
              <a:cs typeface="Segoe UI Symbol" panose="020B0502040204020203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À activité de canal ionique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permettant un passage d’ions </a:t>
            </a:r>
            <a:endParaRPr lang="fr-FR" sz="1800" dirty="0">
              <a:solidFill>
                <a:srgbClr val="0070C0"/>
              </a:solidFill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Couplés aux protéines G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entraînant une induction de la production de second messagers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Couplés à une enzyme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007510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940A59-071C-4DF4-A860-692DC2F54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800" b="1" u="sng" dirty="0">
                <a:solidFill>
                  <a:srgbClr val="806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D) Liaison médicament – récepteur</a:t>
            </a:r>
            <a:br>
              <a:rPr lang="fr-FR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28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9C6C164-6D70-452B-87E6-81E591A9D1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Liaison spécifique :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→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Liaison au r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cepteur avec une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forte affinit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→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Induit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’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effet biologique 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→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Liaison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saturable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Liaison non spécifique :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→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Liaison sur d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’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autres sites que le r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cepteur avec une faible affinit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(ex : albumine)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→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 d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’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effet biologique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→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Liaison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 saturable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(accumulation de médicament dans le tissu)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773806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5E5FD775-C4A0-4C7D-A658-50B112BFD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/>
              <a:t>On peut obtenir 3 profils de courbe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4B3420C2-CA41-47E5-BE62-8034063528E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342900" indent="-342900">
              <a:buAutoNum type="arabicParenR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 a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liaison totale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c'est-à-dire la liaison des deux ligands utilisés </a:t>
            </a:r>
          </a:p>
          <a:p>
            <a:pPr marL="342900" indent="-342900">
              <a:buAutoNum type="arabicParenR"/>
            </a:pPr>
            <a:endParaRPr lang="fr-FR" sz="1800" dirty="0">
              <a:solidFill>
                <a:srgbClr val="000000"/>
              </a:solidFill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AutoNum type="arabicParenR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liaison spécifique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marL="342900" indent="-342900">
              <a:buAutoNum type="arabicParenR"/>
            </a:pPr>
            <a:endParaRPr lang="fr-FR" sz="1800" dirty="0">
              <a:solidFill>
                <a:srgbClr val="000000"/>
              </a:solidFill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AutoNum type="arabicParenR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liaison non spécifique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dirty="0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06D5AF0E-6237-4D85-8FB6-2C1F9DE3A8BE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250" y="2033588"/>
            <a:ext cx="4581525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8903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47A8DE-5946-4D4C-B2DE-4DD820FD6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30C9D8F-305F-4AE5-A5C9-83465998B61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l’équilibre à </a:t>
            </a:r>
            <a:r>
              <a:rPr lang="fr-FR" sz="1800" b="1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constante de dissociation KD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Utilisé pour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caractériser l’</a:t>
            </a:r>
            <a:r>
              <a:rPr lang="fr-FR" sz="1800" b="1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affinité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du ligand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pour le  récepteur.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Plus KD est faible,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plus l’affinité du récepteur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pour le ligand est importante.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6338FCA1-CCA3-4136-A851-9D91245696FB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442" y="2010818"/>
            <a:ext cx="4045227" cy="34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5147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FEF522-9D6B-484B-A30E-61A23AEB9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800" b="1" u="sng" dirty="0">
                <a:solidFill>
                  <a:srgbClr val="806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V) Courbe dose – réponse</a:t>
            </a:r>
            <a:br>
              <a:rPr lang="fr-F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C738271-5295-4AD4-BAB5-7D11F3F0D88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courbe dose-réponse est une courbe en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</a:p>
          <a:p>
            <a:pPr algn="ctr"/>
            <a:endParaRPr lang="fr-FR" sz="1800" b="1" dirty="0">
              <a:solidFill>
                <a:srgbClr val="000000"/>
              </a:solidFill>
              <a:latin typeface="Amasis MT Pro" panose="020405040500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 la dose administrée devient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supérieure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à la dose max, l’effet pharmacologique n’augmentera pas mais il y a un risque de survenue d’effets indésirables parfois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graves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E0672F-C27D-4302-8460-2BBA49429F7C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628" y="2010878"/>
            <a:ext cx="5088832" cy="3536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1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112D6D-5496-4840-A716-A1AB7B074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459" y="810072"/>
            <a:ext cx="10496393" cy="1054122"/>
          </a:xfrm>
        </p:spPr>
        <p:txBody>
          <a:bodyPr>
            <a:normAutofit/>
          </a:bodyPr>
          <a:lstStyle/>
          <a:p>
            <a:r>
              <a:rPr lang="fr-FR" sz="20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fr-FR" sz="2000" b="1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Utilisation de la courbe dose-effet en pharmacologie clinique</a:t>
            </a:r>
            <a:br>
              <a:rPr lang="fr-FR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FR" sz="36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FDDCAAC-20A8-4822-A39D-41BD4F6CE28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courbe d’effet thérapeutique et la courbe des 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effets indésirables ont à peu près la même forme.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Entre les 2 on trouve </a:t>
            </a:r>
            <a:r>
              <a:rPr lang="fr-FR" sz="1800" b="1" u="sng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l'index thérapeutique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cela permet de :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-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Prévoir la relation entre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posologie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effet 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thérapeutique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-Prévoir la relation entre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posologie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effets 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indésirables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  <a:buFont typeface="Wingdings" panose="05000000000000000000" pitchFamily="2" charset="2"/>
              <a:buChar char=""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Plus la distance entre les 2 courbes est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Amasis MT Pro" panose="02040504050005020304" pitchFamily="18" charset="0"/>
              </a:rPr>
              <a:t> 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Amasis MT Pro" panose="02040504050005020304" pitchFamily="18" charset="0"/>
              </a:rPr>
            </a:b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importante,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mieux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le médicament est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toléré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 </a:t>
            </a:r>
            <a:endParaRPr lang="fr-FR" sz="1800" dirty="0">
              <a:effectLst/>
              <a:latin typeface="Calibri" panose="020F050202020403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C4C6ED-3486-4594-9C88-C1584A9874CC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500" y="2566156"/>
            <a:ext cx="4645025" cy="2344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0506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6D2C0F5-8866-48B6-B0D0-C910131A5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/>
              <a:t>Notion d’agoniste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01B414C-FFF1-4E73-AE42-BF4361278D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51579" y="2015732"/>
            <a:ext cx="4325113" cy="40741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Médicament qui provoque un effet </a:t>
            </a:r>
            <a:r>
              <a:rPr lang="en-US" b="1"/>
              <a:t>comparable à celui du  </a:t>
            </a:r>
            <a:br>
              <a:rPr lang="en-US" b="1"/>
            </a:br>
            <a:r>
              <a:rPr lang="en-US" b="1"/>
              <a:t>médiateur naturel</a:t>
            </a:r>
            <a:r>
              <a:rPr lang="en-US"/>
              <a:t> après sa liaison au récepteur </a:t>
            </a:r>
          </a:p>
          <a:p>
            <a:pPr>
              <a:spcAft>
                <a:spcPts val="800"/>
              </a:spcAft>
            </a:pPr>
            <a:r>
              <a:rPr lang="en-US"/>
              <a:t>L’effet pharmacologique maximal obtenu est variable d’un  agoniste à un autre</a:t>
            </a:r>
          </a:p>
          <a:p>
            <a:pPr>
              <a:spcAft>
                <a:spcPts val="800"/>
              </a:spcAft>
            </a:pPr>
            <a:r>
              <a:rPr lang="en-US"/>
              <a:t> </a:t>
            </a:r>
            <a:r>
              <a:rPr lang="en-US">
                <a:sym typeface="Wingdings" panose="05000000000000000000" pitchFamily="2" charset="2"/>
              </a:rPr>
              <a:t> </a:t>
            </a:r>
            <a:r>
              <a:rPr lang="en-US"/>
              <a:t>module </a:t>
            </a:r>
            <a:r>
              <a:rPr lang="en-US" u="sng"/>
              <a:t>l’efficacité</a:t>
            </a:r>
            <a:r>
              <a:rPr lang="en-US"/>
              <a:t> de l’agoniste </a:t>
            </a:r>
          </a:p>
          <a:p>
            <a:endParaRPr lang="en-US"/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6080D333-B6A4-4D20-9FFB-F03A15962FCC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733" y="892325"/>
            <a:ext cx="4637119" cy="5109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883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EEC61F-6B51-43FD-BE0A-857095B5A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/>
              <a:t>Puissance d’un agoniste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2030A9-8C5C-48B6-AD07-44C83E55404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Plus la concentration pour obtenir l’effet pharmacologique  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est faible, plus le ligand a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d’affinité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pour le récepteur 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Quand l’affinité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↑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→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puissance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↑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 le schéma, A, B et C donnent l’effet maximal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→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ê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 efficacit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é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Amasis MT Pro" panose="02040504050005020304" pitchFamily="18" charset="0"/>
              </a:rPr>
              <a:t> 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(agonistes purs) 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70C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Mais c’est différent concernant la puissance, </a:t>
            </a:r>
            <a:br>
              <a:rPr lang="fr-FR" sz="1800" dirty="0">
                <a:solidFill>
                  <a:srgbClr val="0070C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70C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 l’affinité de A &gt; B &gt; C :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Affinité : A &gt; B &gt; C </a:t>
            </a:r>
            <a:r>
              <a:rPr lang="fr-FR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→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Puissance : A &gt; B &gt; C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66CF6A-0BF9-4E51-B687-0690F13282EC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500" y="2337747"/>
            <a:ext cx="4645025" cy="2801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12906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4B4A08-5514-464D-815C-F7BDC9D10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/>
              <a:t>Notion d’antagoniste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551657E-03D0-4C60-A725-28927572870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Antagoniste non compétitif 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Liaison au récepteur </a:t>
            </a:r>
            <a:r>
              <a:rPr lang="fr-FR" sz="1800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 un autre site que l’agoniste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Diminution de l’affinité du récepteur pour l’agoniste </a:t>
            </a:r>
            <a:b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</a:br>
            <a:br>
              <a:rPr lang="fr-FR" sz="1800" dirty="0"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</a:br>
            <a:r>
              <a:rPr lang="fr-FR" sz="1800" dirty="0"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fr-FR" sz="1800" b="1" u="sng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Diminution de l’effet maximal</a:t>
            </a:r>
            <a:r>
              <a:rPr lang="fr-FR" sz="1800" b="1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fr-FR" sz="1800" b="1" dirty="0">
                <a:solidFill>
                  <a:srgbClr val="FF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fr-FR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fr-FR" sz="1800" b="1" dirty="0">
                <a:solidFill>
                  <a:srgbClr val="000000"/>
                </a:solidFill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D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iminution de l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Amasis MT Pro" panose="02040504050005020304" pitchFamily="18" charset="0"/>
              </a:rPr>
              <a:t>’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efficacit</a:t>
            </a:r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Arial" panose="020B0604020202020204" pitchFamily="34" charset="0"/>
                <a:cs typeface="Amasis MT Pro" panose="02040504050005020304" pitchFamily="18" charset="0"/>
              </a:rPr>
              <a:t>é </a:t>
            </a:r>
            <a:endParaRPr lang="fr-FR" sz="1800" dirty="0">
              <a:effectLst/>
              <a:latin typeface="Calibri" panose="020F050202020403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fr-FR" sz="1800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Antagonisme </a:t>
            </a:r>
            <a:r>
              <a:rPr lang="fr-FR" sz="1800" b="1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fr-FR" sz="1800" b="1" u="sng" dirty="0">
                <a:solidFill>
                  <a:srgbClr val="000000"/>
                </a:solidFill>
                <a:effectLst/>
                <a:latin typeface="Amasis MT Pro" panose="020405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nsurmontable </a:t>
            </a:r>
            <a:endParaRPr lang="fr-FR" u="sng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C3BEF2-251C-4A4B-9B06-011BF373974D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500" y="2064384"/>
            <a:ext cx="4645025" cy="3348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5767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re 1">
            <a:extLst>
              <a:ext uri="{FF2B5EF4-FFF2-40B4-BE49-F238E27FC236}">
                <a16:creationId xmlns:a16="http://schemas.microsoft.com/office/drawing/2014/main" id="{3EB67D6A-69E0-429A-BA05-33207CED0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Antagonisme compétitif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1ED0E0-1B99-49F3-802C-A5DEA34837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70024" y="1957681"/>
            <a:ext cx="5750287" cy="385397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800" dirty="0" err="1"/>
              <a:t>Compétition</a:t>
            </a:r>
            <a:r>
              <a:rPr lang="en-US" sz="1800" dirty="0"/>
              <a:t> entre </a:t>
            </a:r>
            <a:r>
              <a:rPr lang="en-US" sz="1800" dirty="0" err="1"/>
              <a:t>l’agoniste</a:t>
            </a:r>
            <a:r>
              <a:rPr lang="en-US" sz="1800" dirty="0"/>
              <a:t> et </a:t>
            </a:r>
            <a:r>
              <a:rPr lang="en-US" sz="1800" dirty="0" err="1"/>
              <a:t>l’antagoniste</a:t>
            </a:r>
            <a:r>
              <a:rPr lang="en-US" sz="1800" dirty="0"/>
              <a:t> pour la liaison sur le </a:t>
            </a:r>
            <a:r>
              <a:rPr lang="en-US" sz="1800" dirty="0" err="1"/>
              <a:t>même</a:t>
            </a:r>
            <a:r>
              <a:rPr lang="en-US" sz="1800" dirty="0"/>
              <a:t> site. </a:t>
            </a:r>
          </a:p>
          <a:p>
            <a:pPr marL="342900" lvl="0">
              <a:lnSpc>
                <a:spcPct val="110000"/>
              </a:lnSpc>
              <a:spcAft>
                <a:spcPts val="800"/>
              </a:spcAft>
            </a:pPr>
            <a:r>
              <a:rPr lang="en-US" sz="1800" dirty="0" err="1"/>
              <a:t>En</a:t>
            </a:r>
            <a:r>
              <a:rPr lang="en-US" sz="1800" dirty="0"/>
              <a:t> </a:t>
            </a:r>
            <a:r>
              <a:rPr lang="en-US" sz="1800" dirty="0" err="1"/>
              <a:t>présence</a:t>
            </a:r>
            <a:r>
              <a:rPr lang="en-US" sz="1800" dirty="0"/>
              <a:t> </a:t>
            </a:r>
            <a:r>
              <a:rPr lang="en-US" sz="1800" dirty="0" err="1"/>
              <a:t>d’antagoniste</a:t>
            </a:r>
            <a:r>
              <a:rPr lang="en-US" sz="1800" dirty="0"/>
              <a:t>, il faut augmenter les doses de ligand pour </a:t>
            </a:r>
            <a:r>
              <a:rPr lang="en-US" sz="1800" dirty="0" err="1"/>
              <a:t>obtenir</a:t>
            </a:r>
            <a:r>
              <a:rPr lang="en-US" sz="1800" dirty="0"/>
              <a:t> le </a:t>
            </a:r>
            <a:r>
              <a:rPr lang="en-US" sz="1800" dirty="0" err="1"/>
              <a:t>même</a:t>
            </a:r>
            <a:r>
              <a:rPr lang="en-US" sz="1800" dirty="0"/>
              <a:t> </a:t>
            </a:r>
            <a:r>
              <a:rPr lang="en-US" sz="1800" dirty="0" err="1"/>
              <a:t>effet</a:t>
            </a:r>
            <a:r>
              <a:rPr lang="en-US" sz="1800" dirty="0"/>
              <a:t> </a:t>
            </a:r>
            <a:r>
              <a:rPr lang="en-US" sz="1800" dirty="0" err="1"/>
              <a:t>qu’en</a:t>
            </a:r>
            <a:r>
              <a:rPr lang="en-US" sz="1800" dirty="0"/>
              <a:t> son  </a:t>
            </a:r>
            <a:br>
              <a:rPr lang="en-US" sz="1800" dirty="0"/>
            </a:br>
            <a:r>
              <a:rPr lang="en-US" sz="1800" dirty="0"/>
              <a:t>absence. </a:t>
            </a: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800" dirty="0" err="1"/>
              <a:t>L’effet</a:t>
            </a:r>
            <a:r>
              <a:rPr lang="en-US" sz="1800" dirty="0"/>
              <a:t> maximal </a:t>
            </a:r>
            <a:r>
              <a:rPr lang="en-US" sz="1800" dirty="0" err="1"/>
              <a:t>peut</a:t>
            </a:r>
            <a:r>
              <a:rPr lang="en-US" sz="1800" dirty="0"/>
              <a:t> </a:t>
            </a:r>
            <a:r>
              <a:rPr lang="en-US" sz="1800" dirty="0" err="1"/>
              <a:t>toujours</a:t>
            </a:r>
            <a:r>
              <a:rPr lang="en-US" sz="1800" dirty="0"/>
              <a:t> </a:t>
            </a:r>
            <a:r>
              <a:rPr lang="en-US" sz="1800" dirty="0" err="1"/>
              <a:t>être</a:t>
            </a:r>
            <a:r>
              <a:rPr lang="en-US" sz="1800" dirty="0"/>
              <a:t> </a:t>
            </a:r>
            <a:r>
              <a:rPr lang="en-US" sz="1800" dirty="0" err="1"/>
              <a:t>obtenu</a:t>
            </a:r>
            <a:r>
              <a:rPr lang="en-US" sz="1800" dirty="0"/>
              <a:t> à des  </a:t>
            </a:r>
            <a:r>
              <a:rPr lang="en-US" sz="1800" b="1" dirty="0"/>
              <a:t>concentrations plus </a:t>
            </a:r>
            <a:r>
              <a:rPr lang="en-US" sz="1800" b="1" dirty="0" err="1"/>
              <a:t>élevées</a:t>
            </a:r>
            <a:r>
              <a:rPr lang="en-US" sz="1800" b="1" dirty="0"/>
              <a:t> </a:t>
            </a:r>
          </a:p>
          <a:p>
            <a:pPr>
              <a:lnSpc>
                <a:spcPct val="110000"/>
              </a:lnSpc>
              <a:spcAft>
                <a:spcPts val="800"/>
              </a:spcAft>
            </a:pPr>
            <a:r>
              <a:rPr lang="en-US" sz="1800" b="1" dirty="0">
                <a:sym typeface="Wingdings" panose="05000000000000000000" pitchFamily="2" charset="2"/>
              </a:rPr>
              <a:t> </a:t>
            </a:r>
            <a:r>
              <a:rPr lang="en-US" sz="1800" dirty="0" err="1"/>
              <a:t>Antagonisme</a:t>
            </a:r>
            <a:r>
              <a:rPr lang="en-US" sz="1800" dirty="0"/>
              <a:t> </a:t>
            </a:r>
            <a:r>
              <a:rPr lang="en-US" sz="1800" b="1" dirty="0" err="1"/>
              <a:t>réversible</a:t>
            </a:r>
            <a:r>
              <a:rPr lang="en-US" sz="1800" b="1" dirty="0"/>
              <a:t> </a:t>
            </a:r>
            <a:r>
              <a:rPr lang="en-US" sz="1800" dirty="0" err="1"/>
              <a:t>ou</a:t>
            </a:r>
            <a:r>
              <a:rPr lang="en-US" sz="1800" dirty="0"/>
              <a:t> </a:t>
            </a:r>
            <a:r>
              <a:rPr lang="en-US" sz="1800" b="1" dirty="0" err="1"/>
              <a:t>surmontable</a:t>
            </a:r>
            <a:endParaRPr lang="en-US" sz="1800" dirty="0"/>
          </a:p>
          <a:p>
            <a:pPr>
              <a:lnSpc>
                <a:spcPct val="110000"/>
              </a:lnSpc>
            </a:pPr>
            <a:endParaRPr lang="en-US" sz="1400" dirty="0"/>
          </a:p>
        </p:txBody>
      </p:sp>
      <p:pic>
        <p:nvPicPr>
          <p:cNvPr id="14" name="Espace réservé du contenu 13">
            <a:extLst>
              <a:ext uri="{FF2B5EF4-FFF2-40B4-BE49-F238E27FC236}">
                <a16:creationId xmlns:a16="http://schemas.microsoft.com/office/drawing/2014/main" id="{0A6ED05D-B937-46FC-90C8-49674091DF02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411" y="2176415"/>
            <a:ext cx="4960443" cy="312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88886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24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0" name="Picture 26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51" name="Straight Connector 28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30">
            <a:extLst>
              <a:ext uri="{FF2B5EF4-FFF2-40B4-BE49-F238E27FC236}">
                <a16:creationId xmlns:a16="http://schemas.microsoft.com/office/drawing/2014/main" id="{BECF35C3-8B44-4F4B-BD25-4C01823DB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53" name="Rectangle 32">
            <a:extLst>
              <a:ext uri="{FF2B5EF4-FFF2-40B4-BE49-F238E27FC236}">
                <a16:creationId xmlns:a16="http://schemas.microsoft.com/office/drawing/2014/main" id="{D0712110-0BC1-4B31-B3BB-63B44222E8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34">
            <a:extLst>
              <a:ext uri="{FF2B5EF4-FFF2-40B4-BE49-F238E27FC236}">
                <a16:creationId xmlns:a16="http://schemas.microsoft.com/office/drawing/2014/main" id="{4466B5F3-C053-4580-B04A-1EF9498882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56DEC10-1352-4A55-ABD9-2BB5B636E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4596" y="1048172"/>
            <a:ext cx="5077059" cy="2652386"/>
          </a:xfrm>
        </p:spPr>
        <p:txBody>
          <a:bodyPr vert="horz" lIns="91440" tIns="45720" rIns="91440" bIns="0" rtlCol="0" anchor="b">
            <a:normAutofit/>
          </a:bodyPr>
          <a:lstStyle/>
          <a:p>
            <a:pPr algn="ctr"/>
            <a:r>
              <a:rPr lang="en-US" sz="4100" dirty="0"/>
              <a:t>Et merci de </a:t>
            </a:r>
            <a:r>
              <a:rPr lang="en-US" sz="4100" dirty="0" err="1"/>
              <a:t>votre</a:t>
            </a:r>
            <a:r>
              <a:rPr lang="en-US" sz="4100" dirty="0"/>
              <a:t> attention ❤️</a:t>
            </a:r>
            <a:br>
              <a:rPr lang="en-US" sz="4100" u="none" strike="noStrike" dirty="0"/>
            </a:br>
            <a:endParaRPr lang="en-US" sz="4100" dirty="0"/>
          </a:p>
        </p:txBody>
      </p:sp>
      <p:cxnSp>
        <p:nvCxnSpPr>
          <p:cNvPr id="55" name="Straight Connector 36">
            <a:extLst>
              <a:ext uri="{FF2B5EF4-FFF2-40B4-BE49-F238E27FC236}">
                <a16:creationId xmlns:a16="http://schemas.microsoft.com/office/drawing/2014/main" id="{FA6123F2-4B61-414F-A7E5-5B7828EACA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2617" y="3528543"/>
            <a:ext cx="417147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5" name="Espace réservé du contenu 4" descr="Une image contenant intérieur, personne, pose&#10;&#10;Description générée automatiquement">
            <a:extLst>
              <a:ext uri="{FF2B5EF4-FFF2-40B4-BE49-F238E27FC236}">
                <a16:creationId xmlns:a16="http://schemas.microsoft.com/office/drawing/2014/main" id="{14144A52-899C-438E-A751-529DB9CBB1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879" r="-1" b="-1"/>
          <a:stretch/>
        </p:blipFill>
        <p:spPr>
          <a:xfrm rot="16200000">
            <a:off x="7179479" y="655743"/>
            <a:ext cx="2790306" cy="4960442"/>
          </a:xfrm>
          <a:prstGeom prst="rect">
            <a:avLst/>
          </a:prstGeom>
        </p:spPr>
      </p:pic>
      <p:pic>
        <p:nvPicPr>
          <p:cNvPr id="56" name="Picture 38">
            <a:extLst>
              <a:ext uri="{FF2B5EF4-FFF2-40B4-BE49-F238E27FC236}">
                <a16:creationId xmlns:a16="http://schemas.microsoft.com/office/drawing/2014/main" id="{25CED634-E2D0-4AB7-96DD-816C9B52C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57" name="Straight Connector 40">
            <a:extLst>
              <a:ext uri="{FF2B5EF4-FFF2-40B4-BE49-F238E27FC236}">
                <a16:creationId xmlns:a16="http://schemas.microsoft.com/office/drawing/2014/main" id="{FCDDCDFB-696D-4FDF-9B58-24F71B7C37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0608846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e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TM10001114[[fn=Galerie]]</Template>
  <TotalTime>0</TotalTime>
  <Words>2117</Words>
  <Application>Microsoft Office PowerPoint</Application>
  <PresentationFormat>Grand écran</PresentationFormat>
  <Paragraphs>235</Paragraphs>
  <Slides>45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54" baseType="lpstr">
      <vt:lpstr>Amasis MT Pro</vt:lpstr>
      <vt:lpstr>Arial</vt:lpstr>
      <vt:lpstr>Calibri</vt:lpstr>
      <vt:lpstr>Gill Sans MT</vt:lpstr>
      <vt:lpstr>Segoe UI Symbol</vt:lpstr>
      <vt:lpstr>Symbol</vt:lpstr>
      <vt:lpstr>Times New Roman</vt:lpstr>
      <vt:lpstr>Wingdings</vt:lpstr>
      <vt:lpstr>Galerie</vt:lpstr>
      <vt:lpstr>Pharmacocinétique  &amp; pharmacodynamie</vt:lpstr>
      <vt:lpstr>III) Métabolisme ou biotransformation</vt:lpstr>
      <vt:lpstr>A) Ambivalence : métabolisme &amp; élimination</vt:lpstr>
      <vt:lpstr>Paramètres essentiels pour quantifier les capacités d’élimination</vt:lpstr>
      <vt:lpstr>La clairance</vt:lpstr>
      <vt:lpstr>Calcul de la clairance</vt:lpstr>
      <vt:lpstr>Présentation PowerPoint</vt:lpstr>
      <vt:lpstr>Présentation PowerPoint</vt:lpstr>
      <vt:lpstr>B) Le métabolisme en lui-même</vt:lpstr>
      <vt:lpstr>Présentation PowerPoint</vt:lpstr>
      <vt:lpstr>1) Clairance hépatique</vt:lpstr>
      <vt:lpstr>2) biotransformations</vt:lpstr>
      <vt:lpstr>Mécanismes mis en jeu</vt:lpstr>
      <vt:lpstr>Conséquence du métabolisme sur les médicaments</vt:lpstr>
      <vt:lpstr>3) Paramètres influençant la clairance hépatique</vt:lpstr>
      <vt:lpstr>Notion de clairance intrinsèque</vt:lpstr>
      <vt:lpstr>Notion de coefficient d’extraction</vt:lpstr>
      <vt:lpstr>Facteurs influençant la clairance intrinsèque</vt:lpstr>
      <vt:lpstr>Notion d’induction et d’inhibition enzymatique</vt:lpstr>
      <vt:lpstr>Présentation PowerPoint</vt:lpstr>
      <vt:lpstr>Effet du polymorphisme génétique sur la pharmacocinétique et la pharmacodynamie d’un médicament</vt:lpstr>
      <vt:lpstr>4) Excrétion biliaire</vt:lpstr>
      <vt:lpstr>IV) élimination</vt:lpstr>
      <vt:lpstr>3 étapes au niveau du néphron</vt:lpstr>
      <vt:lpstr>Clairance rénale (encore)</vt:lpstr>
      <vt:lpstr>Calculs et formules</vt:lpstr>
      <vt:lpstr>Demi-vie d’élimination</vt:lpstr>
      <vt:lpstr>Présentation PowerPoint</vt:lpstr>
      <vt:lpstr>Définition d’une exposition cible</vt:lpstr>
      <vt:lpstr>PHARMACODYNAMIE</vt:lpstr>
      <vt:lpstr>Présentation PowerPoint</vt:lpstr>
      <vt:lpstr>A) Etude dose-réponse dans une population</vt:lpstr>
      <vt:lpstr>B) Agoniste / Antagoniste </vt:lpstr>
      <vt:lpstr>C) Différents types de récepteurs  1) Récepteurs nucléaires</vt:lpstr>
      <vt:lpstr>2) Récepteurs transmembranaires </vt:lpstr>
      <vt:lpstr>D) Liaison médicament – récepteur </vt:lpstr>
      <vt:lpstr>On peut obtenir 3 profils de courbe</vt:lpstr>
      <vt:lpstr>Présentation PowerPoint</vt:lpstr>
      <vt:lpstr>V) Courbe dose – réponse </vt:lpstr>
      <vt:lpstr>     Utilisation de la courbe dose-effet en pharmacologie clinique </vt:lpstr>
      <vt:lpstr>Notion d’agoniste</vt:lpstr>
      <vt:lpstr>Puissance d’un agoniste</vt:lpstr>
      <vt:lpstr>Notion d’antagoniste</vt:lpstr>
      <vt:lpstr>Antagonisme compétitif</vt:lpstr>
      <vt:lpstr>Et merci de votre attention ❤️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Pharmacocinétique  &amp; pharmacodynamie</dc:title>
  <dc:creator>Anis Benkanoun</dc:creator>
  <cp:lastModifiedBy>Anis Benkanoun</cp:lastModifiedBy>
  <cp:revision>3</cp:revision>
  <dcterms:created xsi:type="dcterms:W3CDTF">2021-08-14T07:48:39Z</dcterms:created>
  <dcterms:modified xsi:type="dcterms:W3CDTF">2021-08-14T09:56:44Z</dcterms:modified>
</cp:coreProperties>
</file>