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tiff" ContentType="image/tif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86" r:id="rId1"/>
  </p:sldMasterIdLst>
  <p:notesMasterIdLst>
    <p:notesMasterId r:id="rId33"/>
  </p:notesMasterIdLst>
  <p:handoutMasterIdLst>
    <p:handoutMasterId r:id="rId34"/>
  </p:handoutMasterIdLst>
  <p:sldIdLst>
    <p:sldId id="256" r:id="rId2"/>
    <p:sldId id="273" r:id="rId3"/>
    <p:sldId id="269" r:id="rId4"/>
    <p:sldId id="268" r:id="rId5"/>
    <p:sldId id="257" r:id="rId6"/>
    <p:sldId id="258" r:id="rId7"/>
    <p:sldId id="266" r:id="rId8"/>
    <p:sldId id="267" r:id="rId9"/>
    <p:sldId id="270" r:id="rId10"/>
    <p:sldId id="265" r:id="rId11"/>
    <p:sldId id="259" r:id="rId12"/>
    <p:sldId id="260" r:id="rId13"/>
    <p:sldId id="261" r:id="rId14"/>
    <p:sldId id="262" r:id="rId15"/>
    <p:sldId id="263" r:id="rId16"/>
    <p:sldId id="264" r:id="rId17"/>
    <p:sldId id="286" r:id="rId18"/>
    <p:sldId id="276" r:id="rId19"/>
    <p:sldId id="277" r:id="rId20"/>
    <p:sldId id="278" r:id="rId21"/>
    <p:sldId id="279" r:id="rId22"/>
    <p:sldId id="280" r:id="rId23"/>
    <p:sldId id="282" r:id="rId24"/>
    <p:sldId id="274" r:id="rId25"/>
    <p:sldId id="275" r:id="rId26"/>
    <p:sldId id="281" r:id="rId27"/>
    <p:sldId id="283" r:id="rId28"/>
    <p:sldId id="284" r:id="rId29"/>
    <p:sldId id="285" r:id="rId30"/>
    <p:sldId id="272" r:id="rId31"/>
    <p:sldId id="271" r:id="rId32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44C"/>
    <a:srgbClr val="DF2831"/>
    <a:srgbClr val="8CC7FF"/>
    <a:srgbClr val="B488E8"/>
    <a:srgbClr val="D079B6"/>
    <a:srgbClr val="5AC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6" autoAdjust="0"/>
    <p:restoredTop sz="94703" autoAdjust="0"/>
  </p:normalViewPr>
  <p:slideViewPr>
    <p:cSldViewPr snapToGrid="0" snapToObjects="1">
      <p:cViewPr>
        <p:scale>
          <a:sx n="134" d="100"/>
          <a:sy n="134" d="100"/>
        </p:scale>
        <p:origin x="-80" y="5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notesMaster" Target="notesMasters/notesMaster1.xml"/><Relationship Id="rId34" Type="http://schemas.openxmlformats.org/officeDocument/2006/relationships/handoutMaster" Target="handoutMasters/handoutMaster1.xml"/><Relationship Id="rId35" Type="http://schemas.openxmlformats.org/officeDocument/2006/relationships/printerSettings" Target="printerSettings/printerSettings1.bin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viewProps" Target="viewProps.xml"/><Relationship Id="rId38" Type="http://schemas.openxmlformats.org/officeDocument/2006/relationships/theme" Target="theme/theme1.xml"/><Relationship Id="rId3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fr-FR" smtClean="0"/>
              <a:t>Tut-Rentrée 2014-2015_UE5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83DFD-7171-0549-91EE-80B9CA134EA2}" type="datetime1">
              <a:rPr lang="fr-FR" smtClean="0"/>
              <a:t>05/01/15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687031-31A4-E049-B648-5AF18B47CC7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40297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fr-FR" smtClean="0"/>
              <a:t>Tut-Rentrée 2014-2015_UE5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76FC13-D6D4-E144-8F58-C1B1FB55856B}" type="datetime1">
              <a:rPr lang="fr-FR" smtClean="0"/>
              <a:t>05/01/15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69155-32B2-E94D-A797-5CDCD940588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611239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69155-32B2-E94D-A797-5CDCD940588F}" type="slidenum">
              <a:rPr lang="fr-FR" smtClean="0"/>
              <a:t>1</a:t>
            </a:fld>
            <a:endParaRPr lang="fr-FR"/>
          </a:p>
        </p:txBody>
      </p:sp>
      <p:sp>
        <p:nvSpPr>
          <p:cNvPr id="5" name="Espace réservé de l'en-tête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fr-FR" smtClean="0"/>
              <a:t>Tut-Rentrée 2014-2015_UE5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66301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B2654F0-8B3A-EC40-B53B-0B1F5778E2B2}" type="datetime1">
              <a:rPr lang="fr-FR" smtClean="0"/>
              <a:t>05/01/15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Le Tutorat est gratuit. Toute reproduction ou vente est interdite.</a:t>
            </a:r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744759D-0EFF-4FB2-9CCE-04E00944F0F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17A75-7907-1D4F-AAEF-EC51315E89FC}" type="datetime1">
              <a:rPr lang="fr-FR" smtClean="0"/>
              <a:t>05/01/15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6C044-D915-7945-92BC-9B4A528CA3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AA9156C-979C-814C-B370-5270E30E85BA}" type="datetime1">
              <a:rPr lang="fr-FR" smtClean="0"/>
              <a:t>05/01/15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Le Tutorat est gratuit. Toute reproduction ou vente est interdite.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09C15-B7BF-EC47-8C56-1A6B63A8DC80}" type="datetime1">
              <a:rPr lang="fr-FR" smtClean="0"/>
              <a:t>05/01/15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6C044-D915-7945-92BC-9B4A528CA3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2B963-987E-824A-BEAD-B8B955D35957}" type="datetime1">
              <a:rPr lang="fr-FR" smtClean="0"/>
              <a:t>05/01/15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6C044-D915-7945-92BC-9B4A528CA3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FF6E-DC4B-0C44-8128-AF40B9D52A0D}" type="datetime1">
              <a:rPr lang="fr-FR" smtClean="0"/>
              <a:t>05/01/15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6C044-D915-7945-92BC-9B4A528CA3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181EF-94E6-3945-BEB4-0B1BEC106D07}" type="datetime1">
              <a:rPr lang="fr-FR" smtClean="0"/>
              <a:t>05/01/15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6C044-D915-7945-92BC-9B4A528CA3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646F-B56D-7B41-BB5B-0C94166D11E2}" type="datetime1">
              <a:rPr lang="fr-FR" smtClean="0"/>
              <a:t>05/01/15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D32D-2CD9-904D-B15A-B5E0CE15E3BB}" type="datetime1">
              <a:rPr lang="fr-FR" smtClean="0"/>
              <a:t>05/01/15</a:t>
            </a:fld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6C044-D915-7945-92BC-9B4A528CA36B}" type="slidenum">
              <a:rPr lang="fr-FR" smtClean="0"/>
              <a:t>‹#›</a:t>
            </a:fld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08053-FC7A-AB48-A33E-ED8FFE151816}" type="datetime1">
              <a:rPr lang="fr-FR" smtClean="0"/>
              <a:t>05/01/15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6C044-D915-7945-92BC-9B4A528CA3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BFFEB-07EA-8F46-9DC5-5A496D2E2A57}" type="datetime1">
              <a:rPr lang="fr-FR" smtClean="0"/>
              <a:t>05/01/15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6C044-D915-7945-92BC-9B4A528CA36B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B691A77-2943-3541-BE0D-199E2C515B7A}" type="datetime1">
              <a:rPr lang="fr-FR" smtClean="0"/>
              <a:t>05/01/15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F56C044-D915-7945-92BC-9B4A528CA36B}" type="slidenum">
              <a:rPr lang="fr-FR" smtClean="0"/>
              <a:t>‹#›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7" r:id="rId1"/>
    <p:sldLayoutId id="2147484288" r:id="rId2"/>
    <p:sldLayoutId id="2147484289" r:id="rId3"/>
    <p:sldLayoutId id="2147484290" r:id="rId4"/>
    <p:sldLayoutId id="2147484291" r:id="rId5"/>
    <p:sldLayoutId id="2147484292" r:id="rId6"/>
    <p:sldLayoutId id="2147484293" r:id="rId7"/>
    <p:sldLayoutId id="2147484294" r:id="rId8"/>
    <p:sldLayoutId id="2147484295" r:id="rId9"/>
    <p:sldLayoutId id="2147484296" r:id="rId10"/>
    <p:sldLayoutId id="2147484297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tif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tif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tif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Relationship Id="rId3" Type="http://schemas.openxmlformats.org/officeDocument/2006/relationships/image" Target="../media/image14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47243" y="3226103"/>
            <a:ext cx="7342188" cy="1924050"/>
          </a:xfrm>
        </p:spPr>
        <p:txBody>
          <a:bodyPr>
            <a:normAutofit/>
          </a:bodyPr>
          <a:lstStyle/>
          <a:p>
            <a:r>
              <a:rPr lang="fr-FR" dirty="0" smtClean="0"/>
              <a:t>Introduction à l’anatomie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416009" y="1345586"/>
            <a:ext cx="85045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dirty="0" smtClean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/>
                <a:cs typeface="Century Gothic"/>
              </a:rPr>
              <a:t>TUT-RENTRÉE ANATOMIE UE5</a:t>
            </a:r>
            <a:endParaRPr lang="fr-FR" sz="4800" dirty="0"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/>
              <a:cs typeface="Century Gothic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Le Tutorat est gratuit. Toute reproduction ou vente est interdite.</a:t>
            </a:r>
            <a:endParaRPr kumimoji="0" lang="en-US"/>
          </a:p>
        </p:txBody>
      </p:sp>
      <p:sp>
        <p:nvSpPr>
          <p:cNvPr id="4" name="ZoneTexte 3"/>
          <p:cNvSpPr txBox="1"/>
          <p:nvPr/>
        </p:nvSpPr>
        <p:spPr>
          <a:xfrm>
            <a:off x="7747000" y="97556"/>
            <a:ext cx="1315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2014-2015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008196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err="1" smtClean="0"/>
              <a:t>PrésentEE</a:t>
            </a:r>
            <a:r>
              <a:rPr lang="fr-FR" dirty="0" smtClean="0"/>
              <a:t> PAR … </a:t>
            </a:r>
            <a:br>
              <a:rPr lang="fr-FR" dirty="0" smtClean="0"/>
            </a:br>
            <a:r>
              <a:rPr lang="fr-FR" dirty="0" smtClean="0"/>
              <a:t>LES « TOTALY SPIES » </a:t>
            </a:r>
            <a:r>
              <a:rPr lang="fr-FR" sz="1800" dirty="0" smtClean="0"/>
              <a:t>(Dixit les anciens)</a:t>
            </a:r>
            <a:endParaRPr lang="fr-FR" sz="1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1944" y="1752600"/>
            <a:ext cx="6435415" cy="426970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78506" y="1752600"/>
            <a:ext cx="2076525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5AC16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Quiche</a:t>
            </a:r>
            <a:endParaRPr lang="fr-FR" sz="3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5AC16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63911" y="4743483"/>
            <a:ext cx="1541963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Rubis</a:t>
            </a:r>
            <a:endParaRPr lang="fr-FR" sz="3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70257" y="4189485"/>
            <a:ext cx="1686019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E44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Hygie</a:t>
            </a:r>
            <a:endParaRPr lang="fr-FR" sz="3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E44C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64631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Qu’est ce que l’anatomie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Science morphologique : </a:t>
            </a:r>
          </a:p>
          <a:p>
            <a:pPr lvl="1"/>
            <a:r>
              <a:rPr lang="fr-FR" dirty="0" smtClean="0"/>
              <a:t>Fonctionnelle</a:t>
            </a:r>
          </a:p>
          <a:p>
            <a:pPr lvl="1"/>
            <a:r>
              <a:rPr lang="fr-FR" dirty="0" smtClean="0"/>
              <a:t>Topographique</a:t>
            </a:r>
          </a:p>
          <a:p>
            <a:pPr lvl="1"/>
            <a:r>
              <a:rPr lang="fr-FR" dirty="0" smtClean="0"/>
              <a:t>Descriptive</a:t>
            </a:r>
          </a:p>
          <a:p>
            <a:pPr lvl="1"/>
            <a:endParaRPr lang="fr-FR" dirty="0"/>
          </a:p>
          <a:p>
            <a:r>
              <a:rPr lang="fr-FR" dirty="0" smtClean="0"/>
              <a:t>4 UE avec des cours d’Anatomie : UE5/9/10/12</a:t>
            </a:r>
          </a:p>
          <a:p>
            <a:endParaRPr lang="fr-FR" dirty="0"/>
          </a:p>
          <a:p>
            <a:r>
              <a:rPr lang="fr-FR" b="1" dirty="0" smtClean="0">
                <a:solidFill>
                  <a:srgbClr val="DF2831"/>
                </a:solidFill>
              </a:rPr>
              <a:t>UE5 : Anatomie Générale</a:t>
            </a:r>
          </a:p>
          <a:p>
            <a:pPr algn="ctr"/>
            <a:r>
              <a:rPr lang="fr-FR" dirty="0" smtClean="0"/>
              <a:t>« Etude Synthétique de l’anatomie du corps humain »</a:t>
            </a:r>
            <a:endParaRPr lang="fr-FR" dirty="0"/>
          </a:p>
          <a:p>
            <a:pPr marL="411480" lvl="1" indent="0">
              <a:buNone/>
            </a:pPr>
            <a:endParaRPr lang="fr-FR" dirty="0"/>
          </a:p>
          <a:p>
            <a:pPr lvl="1"/>
            <a:endParaRPr lang="fr-FR" dirty="0"/>
          </a:p>
          <a:p>
            <a:pPr lvl="1"/>
            <a:endParaRPr lang="fr-FR" dirty="0" smtClean="0"/>
          </a:p>
        </p:txBody>
      </p:sp>
      <p:sp>
        <p:nvSpPr>
          <p:cNvPr id="4" name="Accolade fermante 3"/>
          <p:cNvSpPr/>
          <p:nvPr/>
        </p:nvSpPr>
        <p:spPr>
          <a:xfrm>
            <a:off x="2802591" y="2189743"/>
            <a:ext cx="864862" cy="1116768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3667453" y="2506898"/>
            <a:ext cx="54612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fr-FR" dirty="0"/>
              <a:t>du corps humain </a:t>
            </a:r>
            <a:r>
              <a:rPr lang="fr-FR" b="1" u="sng" dirty="0" smtClean="0"/>
              <a:t>sain</a:t>
            </a:r>
            <a:r>
              <a:rPr lang="fr-FR" dirty="0" smtClean="0"/>
              <a:t>  : Science Fondamentale</a:t>
            </a:r>
            <a:endParaRPr lang="fr-FR" dirty="0"/>
          </a:p>
          <a:p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6689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PRESENTATION DE L’UE5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fr-FR" dirty="0" smtClean="0"/>
              <a:t>32H de cours (8 cours de 4H tous les mercredis matins) </a:t>
            </a:r>
          </a:p>
          <a:p>
            <a:endParaRPr lang="fr-FR" dirty="0"/>
          </a:p>
          <a:p>
            <a:r>
              <a:rPr lang="fr-FR" b="1" u="sng" dirty="0" smtClean="0">
                <a:solidFill>
                  <a:srgbClr val="DF2831"/>
                </a:solidFill>
              </a:rPr>
              <a:t>Programme</a:t>
            </a:r>
            <a:r>
              <a:rPr lang="fr-FR" dirty="0" smtClean="0">
                <a:solidFill>
                  <a:srgbClr val="DF2831"/>
                </a:solidFill>
              </a:rPr>
              <a:t> </a:t>
            </a:r>
            <a:r>
              <a:rPr lang="fr-FR" dirty="0" smtClean="0"/>
              <a:t>: </a:t>
            </a:r>
          </a:p>
          <a:p>
            <a:endParaRPr lang="fr-FR" dirty="0" smtClean="0"/>
          </a:p>
          <a:p>
            <a:pPr lvl="1">
              <a:buFont typeface="Wingdings" charset="2"/>
              <a:buChar char="v"/>
            </a:pPr>
            <a:r>
              <a:rPr lang="fr-FR" sz="1900" dirty="0"/>
              <a:t>1. Introduction à l’anatomie de surface (diapos)</a:t>
            </a:r>
          </a:p>
          <a:p>
            <a:pPr lvl="1">
              <a:buFont typeface="Wingdings" charset="2"/>
              <a:buChar char="v"/>
            </a:pPr>
            <a:r>
              <a:rPr lang="fr-FR" sz="1900" dirty="0"/>
              <a:t>2. Système nerveux (tableau noir) </a:t>
            </a:r>
          </a:p>
          <a:p>
            <a:pPr lvl="1">
              <a:buFont typeface="Wingdings" charset="2"/>
              <a:buChar char="v"/>
            </a:pPr>
            <a:r>
              <a:rPr lang="fr-FR" sz="1900" dirty="0"/>
              <a:t>3. Appareil locomoteur : arthrologie, ostéologie, myologie (diapos)</a:t>
            </a:r>
          </a:p>
          <a:p>
            <a:pPr lvl="1">
              <a:buFont typeface="Wingdings" charset="2"/>
              <a:buChar char="v"/>
            </a:pPr>
            <a:r>
              <a:rPr lang="fr-FR" sz="1900" dirty="0"/>
              <a:t>4. Ostéologie (tableau noir) </a:t>
            </a:r>
          </a:p>
          <a:p>
            <a:pPr lvl="1">
              <a:buFont typeface="Wingdings" charset="2"/>
              <a:buChar char="v"/>
            </a:pPr>
            <a:r>
              <a:rPr lang="fr-FR" sz="1900" dirty="0"/>
              <a:t>5. Appareil respiratoire (tableau noir)</a:t>
            </a:r>
          </a:p>
          <a:p>
            <a:pPr lvl="1">
              <a:buFont typeface="Wingdings" charset="2"/>
              <a:buChar char="v"/>
            </a:pPr>
            <a:r>
              <a:rPr lang="fr-FR" sz="1900" dirty="0"/>
              <a:t>6. Appareil cardio-vasculaire (tableau noir)</a:t>
            </a:r>
          </a:p>
          <a:p>
            <a:pPr lvl="1">
              <a:buFont typeface="Wingdings" charset="2"/>
              <a:buChar char="v"/>
            </a:pPr>
            <a:r>
              <a:rPr lang="fr-FR" sz="1900" dirty="0"/>
              <a:t>7. Appareil digestif (tableau noir)</a:t>
            </a:r>
          </a:p>
          <a:p>
            <a:pPr lvl="1">
              <a:buFont typeface="Wingdings" charset="2"/>
              <a:buChar char="v"/>
            </a:pPr>
            <a:r>
              <a:rPr lang="fr-FR" sz="1900" dirty="0"/>
              <a:t>8. Appareil uro-génital (tableau noir)</a:t>
            </a:r>
          </a:p>
          <a:p>
            <a:pPr lvl="1">
              <a:buFont typeface="Wingdings" charset="2"/>
              <a:buChar char="v"/>
            </a:pPr>
            <a:r>
              <a:rPr lang="fr-FR" sz="1900" dirty="0"/>
              <a:t>9. Organes des sens (diapos)</a:t>
            </a:r>
          </a:p>
          <a:p>
            <a:pPr lvl="1">
              <a:buFont typeface="Wingdings" charset="2"/>
              <a:buChar char="v"/>
            </a:pPr>
            <a:r>
              <a:rPr lang="fr-FR" sz="1900" dirty="0"/>
              <a:t>10. Téguments et organes de recouvrement (diapos)</a:t>
            </a:r>
          </a:p>
          <a:p>
            <a:pPr lvl="1">
              <a:buFont typeface="Wingdings" charset="2"/>
              <a:buChar char="v"/>
            </a:pPr>
            <a:r>
              <a:rPr lang="fr-FR" sz="1900" dirty="0"/>
              <a:t>11. Evolution anatomique de l’Homme (diapos)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6733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Professeurs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1"/>
            <a:ext cx="3246699" cy="4245964"/>
          </a:xfrm>
        </p:spPr>
        <p:txBody>
          <a:bodyPr/>
          <a:lstStyle/>
          <a:p>
            <a:r>
              <a:rPr lang="fr-FR" dirty="0" smtClean="0"/>
              <a:t>Dr. F. </a:t>
            </a:r>
            <a:r>
              <a:rPr lang="fr-FR" dirty="0" err="1" smtClean="0"/>
              <a:t>Deperetti</a:t>
            </a:r>
            <a:endParaRPr lang="fr-FR" dirty="0"/>
          </a:p>
        </p:txBody>
      </p:sp>
      <p:sp>
        <p:nvSpPr>
          <p:cNvPr id="4" name="Espace réservé du contenu 2"/>
          <p:cNvSpPr txBox="1">
            <a:spLocks/>
          </p:cNvSpPr>
          <p:nvPr/>
        </p:nvSpPr>
        <p:spPr>
          <a:xfrm>
            <a:off x="4551606" y="1600201"/>
            <a:ext cx="3246699" cy="4245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Dr. P. </a:t>
            </a:r>
            <a:r>
              <a:rPr lang="fr-FR" dirty="0" err="1" smtClean="0"/>
              <a:t>Baqué</a:t>
            </a:r>
            <a:endParaRPr lang="fr-FR" dirty="0"/>
          </a:p>
        </p:txBody>
      </p:sp>
      <p:pic>
        <p:nvPicPr>
          <p:cNvPr id="6" name="Image 5" descr="Capture d’écran 2014-12-19 à 16.56.51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51"/>
          <a:stretch/>
        </p:blipFill>
        <p:spPr>
          <a:xfrm>
            <a:off x="613066" y="2429093"/>
            <a:ext cx="2671219" cy="359061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7393" y="2429092"/>
            <a:ext cx="3933904" cy="3505109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405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supports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000" dirty="0" smtClean="0"/>
              <a:t>Les </a:t>
            </a:r>
            <a:r>
              <a:rPr lang="fr-FR" sz="2000" b="1" dirty="0"/>
              <a:t>L</a:t>
            </a:r>
            <a:r>
              <a:rPr lang="fr-FR" sz="2000" b="1" dirty="0" smtClean="0"/>
              <a:t>ivres des professeurs</a:t>
            </a:r>
            <a:r>
              <a:rPr lang="fr-FR" sz="2000" dirty="0" smtClean="0"/>
              <a:t>:</a:t>
            </a:r>
          </a:p>
          <a:p>
            <a:pPr>
              <a:buFontTx/>
              <a:buChar char="-"/>
            </a:pPr>
            <a:r>
              <a:rPr lang="fr-FR" sz="2000" dirty="0" smtClean="0"/>
              <a:t>« manuel pratique d’anatomie » de </a:t>
            </a:r>
            <a:r>
              <a:rPr lang="fr-FR" sz="2000" dirty="0" err="1" smtClean="0"/>
              <a:t>Baqué</a:t>
            </a:r>
            <a:endParaRPr lang="fr-FR" sz="2000" dirty="0" smtClean="0"/>
          </a:p>
          <a:p>
            <a:pPr>
              <a:buFontTx/>
              <a:buChar char="-"/>
            </a:pPr>
            <a:r>
              <a:rPr lang="fr-FR" sz="2000" dirty="0" smtClean="0"/>
              <a:t>« manuel d’anatomie générale » de </a:t>
            </a:r>
            <a:r>
              <a:rPr lang="fr-FR" sz="2000" dirty="0" err="1" smtClean="0"/>
              <a:t>Deperetti</a:t>
            </a:r>
            <a:endParaRPr lang="fr-FR" sz="2000" dirty="0" smtClean="0"/>
          </a:p>
          <a:p>
            <a:pPr>
              <a:buFontTx/>
              <a:buChar char="-"/>
            </a:pPr>
            <a:endParaRPr lang="fr-FR" sz="2000" dirty="0" smtClean="0"/>
          </a:p>
          <a:p>
            <a:r>
              <a:rPr lang="fr-FR" sz="2000" dirty="0" smtClean="0"/>
              <a:t>Les </a:t>
            </a:r>
            <a:r>
              <a:rPr lang="fr-FR" sz="2000" b="1" dirty="0"/>
              <a:t>C</a:t>
            </a:r>
            <a:r>
              <a:rPr lang="fr-FR" sz="2000" b="1" dirty="0" smtClean="0"/>
              <a:t>arnets d’anatomie de Grégoire d’Andréa </a:t>
            </a:r>
            <a:r>
              <a:rPr lang="fr-FR" sz="2000" dirty="0" smtClean="0"/>
              <a:t>++</a:t>
            </a:r>
          </a:p>
          <a:p>
            <a:pPr marL="114300" indent="0">
              <a:buNone/>
            </a:pPr>
            <a:endParaRPr lang="fr-FR" sz="2000" dirty="0" smtClean="0"/>
          </a:p>
          <a:p>
            <a:r>
              <a:rPr lang="fr-FR" sz="2000" dirty="0" smtClean="0"/>
              <a:t>Les </a:t>
            </a:r>
            <a:r>
              <a:rPr lang="fr-FR" sz="2000" b="1" dirty="0"/>
              <a:t>R</a:t>
            </a:r>
            <a:r>
              <a:rPr lang="fr-FR" sz="2000" b="1" dirty="0" smtClean="0"/>
              <a:t>onéos</a:t>
            </a:r>
            <a:r>
              <a:rPr lang="fr-FR" sz="2000" dirty="0" smtClean="0"/>
              <a:t> +++</a:t>
            </a:r>
          </a:p>
          <a:p>
            <a:endParaRPr lang="fr-FR" sz="2000" dirty="0" smtClean="0"/>
          </a:p>
          <a:p>
            <a:r>
              <a:rPr lang="fr-FR" sz="2000" dirty="0" smtClean="0"/>
              <a:t>Nos </a:t>
            </a:r>
            <a:r>
              <a:rPr lang="fr-FR" sz="2000" b="1" dirty="0"/>
              <a:t>F</a:t>
            </a:r>
            <a:r>
              <a:rPr lang="fr-FR" sz="2000" b="1" dirty="0" smtClean="0"/>
              <a:t>iches </a:t>
            </a:r>
          </a:p>
          <a:p>
            <a:endParaRPr lang="fr-FR" sz="2000" dirty="0" smtClean="0"/>
          </a:p>
          <a:p>
            <a:r>
              <a:rPr lang="fr-FR" sz="2000" dirty="0" smtClean="0"/>
              <a:t>Le </a:t>
            </a:r>
            <a:r>
              <a:rPr lang="fr-FR" sz="2000" b="1" dirty="0"/>
              <a:t>D</a:t>
            </a:r>
            <a:r>
              <a:rPr lang="fr-FR" sz="2000" b="1" dirty="0" smtClean="0"/>
              <a:t>ictionnaire Anatomique</a:t>
            </a:r>
            <a:endParaRPr lang="fr-FR" sz="2000" b="1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16442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Carnet de Grégoire d’Andrea </a:t>
            </a:r>
            <a:endParaRPr lang="fr-FR" dirty="0"/>
          </a:p>
        </p:txBody>
      </p:sp>
      <p:pic>
        <p:nvPicPr>
          <p:cNvPr id="12" name="Espace réservé du contenu 11" descr="Carnet greg bis.tiff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5" t="1792" r="-235" b="2165"/>
          <a:stretch/>
        </p:blipFill>
        <p:spPr>
          <a:xfrm>
            <a:off x="880058" y="1716010"/>
            <a:ext cx="7326000" cy="4888800"/>
          </a:xfr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384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Dictionnaire anatomique</a:t>
            </a:r>
            <a:endParaRPr lang="fr-FR" dirty="0"/>
          </a:p>
        </p:txBody>
      </p:sp>
      <p:pic>
        <p:nvPicPr>
          <p:cNvPr id="4" name="Espace réservé du contenu 3" descr="Dico sn.tif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35" b="11435"/>
          <a:stretch>
            <a:fillRect/>
          </a:stretch>
        </p:blipFill>
        <p:spPr/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9578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Programme tut-rentrée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Font typeface="Wingdings" charset="2"/>
              <a:buChar char="ü"/>
            </a:pPr>
            <a:r>
              <a:rPr lang="fr-FR" sz="2800" dirty="0" smtClean="0"/>
              <a:t> 1/2h d’Anatomie Générale</a:t>
            </a:r>
          </a:p>
          <a:p>
            <a:pPr algn="ctr">
              <a:buFont typeface="Wingdings" charset="2"/>
              <a:buChar char="ü"/>
            </a:pPr>
            <a:r>
              <a:rPr lang="fr-FR" sz="2800" dirty="0" smtClean="0"/>
              <a:t> 3h de Système nerveux</a:t>
            </a:r>
          </a:p>
          <a:p>
            <a:pPr algn="ctr">
              <a:buFont typeface="Wingdings" charset="2"/>
              <a:buChar char="ü"/>
            </a:pPr>
            <a:r>
              <a:rPr lang="fr-FR" sz="2800" dirty="0" smtClean="0"/>
              <a:t> 2h sur l’Appareil Digestif </a:t>
            </a:r>
            <a:endParaRPr lang="fr-FR" sz="2800" dirty="0"/>
          </a:p>
        </p:txBody>
      </p:sp>
      <p:pic>
        <p:nvPicPr>
          <p:cNvPr id="4" name="Image 3" descr="maxresdefault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724" y="3346521"/>
            <a:ext cx="5736553" cy="3226811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0510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C’est </a:t>
            </a:r>
            <a:r>
              <a:rPr lang="fr-FR" dirty="0" err="1" smtClean="0"/>
              <a:t>partiiiii</a:t>
            </a:r>
            <a:r>
              <a:rPr lang="fr-FR" dirty="0" smtClean="0"/>
              <a:t> !</a:t>
            </a:r>
            <a:endParaRPr lang="fr-FR" dirty="0"/>
          </a:p>
        </p:txBody>
      </p:sp>
      <p:pic>
        <p:nvPicPr>
          <p:cNvPr id="5" name="Espace réservé du contenu 4" descr="TS 2.tiff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95" b="-529"/>
          <a:stretch/>
        </p:blipFill>
        <p:spPr>
          <a:xfrm>
            <a:off x="1018243" y="2215445"/>
            <a:ext cx="7078669" cy="3336572"/>
          </a:xfrm>
        </p:spPr>
      </p:pic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5863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La position anatomique de référence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48020" y="1600200"/>
            <a:ext cx="4638780" cy="4525963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fr-FR" dirty="0" smtClean="0"/>
              <a:t> </a:t>
            </a:r>
          </a:p>
          <a:p>
            <a:pPr>
              <a:buFont typeface="Wingdings" charset="2"/>
              <a:buChar char="Ø"/>
            </a:pPr>
            <a:r>
              <a:rPr lang="fr-FR" dirty="0" smtClean="0"/>
              <a:t> Debout, </a:t>
            </a:r>
          </a:p>
          <a:p>
            <a:pPr>
              <a:buFont typeface="Wingdings" charset="2"/>
              <a:buChar char="Ø"/>
            </a:pPr>
            <a:r>
              <a:rPr lang="fr-FR" dirty="0" smtClean="0"/>
              <a:t> les bras le long du corps, </a:t>
            </a:r>
          </a:p>
          <a:p>
            <a:pPr>
              <a:buFont typeface="Wingdings" charset="2"/>
              <a:buChar char="Ø"/>
            </a:pPr>
            <a:r>
              <a:rPr lang="fr-FR" dirty="0" smtClean="0"/>
              <a:t> le </a:t>
            </a:r>
            <a:r>
              <a:rPr lang="fr-FR" dirty="0"/>
              <a:t>5ème doigt sur la face externe de la cuisse</a:t>
            </a:r>
            <a:r>
              <a:rPr lang="fr-FR" dirty="0" smtClean="0"/>
              <a:t>,</a:t>
            </a:r>
          </a:p>
          <a:p>
            <a:pPr>
              <a:buFont typeface="Wingdings" charset="2"/>
              <a:buChar char="Ø"/>
            </a:pPr>
            <a:r>
              <a:rPr lang="fr-FR" dirty="0"/>
              <a:t> </a:t>
            </a:r>
            <a:r>
              <a:rPr lang="fr-FR" dirty="0" smtClean="0"/>
              <a:t>la paume </a:t>
            </a:r>
            <a:r>
              <a:rPr lang="fr-FR" dirty="0"/>
              <a:t>en </a:t>
            </a:r>
            <a:r>
              <a:rPr lang="fr-FR" dirty="0" smtClean="0"/>
              <a:t>avant </a:t>
            </a:r>
          </a:p>
          <a:p>
            <a:pPr>
              <a:buFont typeface="Wingdings" charset="2"/>
              <a:buChar char="Ø"/>
            </a:pPr>
            <a:r>
              <a:rPr lang="fr-FR" dirty="0"/>
              <a:t> </a:t>
            </a:r>
            <a:r>
              <a:rPr lang="fr-FR" dirty="0" smtClean="0"/>
              <a:t>les jambes tendues, </a:t>
            </a:r>
          </a:p>
          <a:p>
            <a:pPr>
              <a:buFont typeface="Wingdings" charset="2"/>
              <a:buChar char="Ø"/>
            </a:pPr>
            <a:r>
              <a:rPr lang="fr-FR" dirty="0" smtClean="0"/>
              <a:t> les pieds parallèles &amp; joints,</a:t>
            </a:r>
          </a:p>
          <a:p>
            <a:pPr>
              <a:buFont typeface="Wingdings" charset="2"/>
              <a:buChar char="Ø"/>
            </a:pPr>
            <a:r>
              <a:rPr lang="fr-FR" dirty="0"/>
              <a:t> </a:t>
            </a:r>
            <a:r>
              <a:rPr lang="fr-FR" dirty="0" smtClean="0"/>
              <a:t>le </a:t>
            </a:r>
            <a:r>
              <a:rPr lang="fr-FR" dirty="0"/>
              <a:t>regard droit </a:t>
            </a:r>
            <a:r>
              <a:rPr lang="fr-FR" dirty="0" smtClean="0"/>
              <a:t>devant,</a:t>
            </a:r>
          </a:p>
          <a:p>
            <a:pPr>
              <a:buFont typeface="Wingdings" charset="2"/>
              <a:buChar char="Ø"/>
            </a:pPr>
            <a:r>
              <a:rPr lang="fr-FR" dirty="0"/>
              <a:t> </a:t>
            </a:r>
            <a:r>
              <a:rPr lang="fr-FR" dirty="0" smtClean="0"/>
              <a:t>… et le sexe en érection</a:t>
            </a:r>
            <a:endParaRPr lang="fr-FR" dirty="0" smtClean="0">
              <a:effectLst/>
            </a:endParaRPr>
          </a:p>
          <a:p>
            <a:pPr marL="0" indent="0">
              <a:buNone/>
            </a:pPr>
            <a:endParaRPr lang="fr-FR" dirty="0" smtClean="0">
              <a:effectLst/>
            </a:endParaRPr>
          </a:p>
        </p:txBody>
      </p:sp>
      <p:pic>
        <p:nvPicPr>
          <p:cNvPr id="9" name="Image 8" descr="Coupe_anatomi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28" y="1835390"/>
            <a:ext cx="3565739" cy="4290773"/>
          </a:xfrm>
          <a:prstGeom prst="rect">
            <a:avLst/>
          </a:prstGeom>
        </p:spPr>
      </p:pic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0541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plans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fr-FR" b="1" dirty="0" smtClean="0"/>
              <a:t> Frontal</a:t>
            </a:r>
            <a:r>
              <a:rPr lang="fr-FR" dirty="0" smtClean="0"/>
              <a:t> </a:t>
            </a:r>
            <a:r>
              <a:rPr lang="fr-FR" dirty="0"/>
              <a:t>= </a:t>
            </a:r>
            <a:r>
              <a:rPr lang="fr-FR" b="1" dirty="0"/>
              <a:t>Coronal</a:t>
            </a:r>
            <a:r>
              <a:rPr lang="fr-FR" dirty="0"/>
              <a:t> </a:t>
            </a:r>
            <a:r>
              <a:rPr lang="fr-FR" dirty="0" smtClean="0"/>
              <a:t>:</a:t>
            </a:r>
            <a:r>
              <a:rPr lang="fr-FR" sz="2000" dirty="0"/>
              <a:t> </a:t>
            </a:r>
            <a:r>
              <a:rPr lang="fr-FR" sz="2000" dirty="0" smtClean="0"/>
              <a:t>Il </a:t>
            </a:r>
            <a:r>
              <a:rPr lang="fr-FR" sz="2000" dirty="0" err="1"/>
              <a:t>sépare</a:t>
            </a:r>
            <a:r>
              <a:rPr lang="fr-FR" sz="2000" dirty="0"/>
              <a:t> le corps en 2 parties </a:t>
            </a:r>
            <a:r>
              <a:rPr lang="fr-FR" sz="2000" dirty="0" smtClean="0"/>
              <a:t>: </a:t>
            </a:r>
          </a:p>
          <a:p>
            <a:pPr lvl="1">
              <a:buFont typeface="Wingdings" charset="2"/>
              <a:buChar char="Ø"/>
            </a:pPr>
            <a:r>
              <a:rPr lang="fr-FR" sz="1600" dirty="0" smtClean="0"/>
              <a:t>ventrale (antérieure)</a:t>
            </a:r>
          </a:p>
          <a:p>
            <a:pPr lvl="1">
              <a:buFont typeface="Wingdings" charset="2"/>
              <a:buChar char="Ø"/>
            </a:pPr>
            <a:r>
              <a:rPr lang="fr-FR" sz="1600" dirty="0" smtClean="0"/>
              <a:t>dorsale </a:t>
            </a:r>
            <a:r>
              <a:rPr lang="fr-FR" sz="1600" dirty="0"/>
              <a:t>(</a:t>
            </a:r>
            <a:r>
              <a:rPr lang="fr-FR" sz="1600" dirty="0" smtClean="0"/>
              <a:t>postérieure) .</a:t>
            </a:r>
          </a:p>
          <a:p>
            <a:pPr marL="114300" indent="0">
              <a:buNone/>
            </a:pPr>
            <a:r>
              <a:rPr lang="fr-FR" sz="2000" dirty="0" smtClean="0"/>
              <a:t> </a:t>
            </a:r>
          </a:p>
          <a:p>
            <a:pPr>
              <a:buFont typeface="Wingdings" charset="2"/>
              <a:buChar char="Ø"/>
            </a:pPr>
            <a:r>
              <a:rPr lang="fr-FR" b="1" dirty="0" smtClean="0"/>
              <a:t> Sagittal</a:t>
            </a:r>
            <a:r>
              <a:rPr lang="fr-FR" dirty="0" smtClean="0"/>
              <a:t> </a:t>
            </a:r>
            <a:r>
              <a:rPr lang="fr-FR" dirty="0"/>
              <a:t>: </a:t>
            </a:r>
            <a:r>
              <a:rPr lang="fr-FR" sz="2000" dirty="0" smtClean="0"/>
              <a:t>Plan définit par l’arc que tient le sagittaire. Passe par l’axe du corps et </a:t>
            </a:r>
            <a:r>
              <a:rPr lang="fr-FR" sz="2000" u="sng" dirty="0" smtClean="0"/>
              <a:t>définit la droite et la gauche</a:t>
            </a:r>
            <a:r>
              <a:rPr lang="fr-FR" sz="2000" dirty="0" smtClean="0"/>
              <a:t>. Perpendiculaire au plan frontal. </a:t>
            </a:r>
          </a:p>
          <a:p>
            <a:pPr>
              <a:buFont typeface="Wingdings" charset="2"/>
              <a:buChar char="Ø"/>
            </a:pPr>
            <a:endParaRPr lang="fr-FR" sz="2000" dirty="0" smtClean="0"/>
          </a:p>
          <a:p>
            <a:pPr>
              <a:buFont typeface="Wingdings" charset="2"/>
              <a:buChar char="Ø"/>
            </a:pPr>
            <a:r>
              <a:rPr lang="fr-FR" b="1" dirty="0" smtClean="0"/>
              <a:t> Horizontal</a:t>
            </a:r>
            <a:r>
              <a:rPr lang="fr-FR" dirty="0" smtClean="0"/>
              <a:t> </a:t>
            </a:r>
            <a:r>
              <a:rPr lang="fr-FR" dirty="0"/>
              <a:t>= Transversal : </a:t>
            </a:r>
            <a:r>
              <a:rPr lang="fr-FR" sz="2000" dirty="0"/>
              <a:t>S</a:t>
            </a:r>
            <a:r>
              <a:rPr lang="fr-FR" sz="2000" dirty="0" smtClean="0"/>
              <a:t>épare le corps en </a:t>
            </a:r>
            <a:r>
              <a:rPr lang="fr-FR" sz="2000" dirty="0"/>
              <a:t>2 parties </a:t>
            </a:r>
            <a:r>
              <a:rPr lang="fr-FR" sz="2000" dirty="0" smtClean="0"/>
              <a:t>: </a:t>
            </a:r>
          </a:p>
          <a:p>
            <a:pPr lvl="1">
              <a:buFont typeface="Wingdings" charset="2"/>
              <a:buChar char="Ø"/>
            </a:pPr>
            <a:r>
              <a:rPr lang="fr-FR" sz="1600" dirty="0" err="1" smtClean="0"/>
              <a:t>crâniale</a:t>
            </a:r>
            <a:r>
              <a:rPr lang="fr-FR" sz="1600" dirty="0" smtClean="0"/>
              <a:t> </a:t>
            </a:r>
            <a:r>
              <a:rPr lang="fr-FR" sz="1600" dirty="0"/>
              <a:t>(en haut</a:t>
            </a:r>
            <a:r>
              <a:rPr lang="fr-FR" sz="1600" dirty="0" smtClean="0"/>
              <a:t>)</a:t>
            </a:r>
          </a:p>
          <a:p>
            <a:pPr lvl="1">
              <a:buFont typeface="Wingdings" charset="2"/>
              <a:buChar char="Ø"/>
            </a:pPr>
            <a:r>
              <a:rPr lang="fr-FR" sz="1600" dirty="0" smtClean="0"/>
              <a:t>caudale </a:t>
            </a:r>
            <a:r>
              <a:rPr lang="fr-FR" sz="1600" dirty="0"/>
              <a:t>(en bas). </a:t>
            </a:r>
            <a:endParaRPr lang="fr-FR" sz="1600" dirty="0" smtClean="0"/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75513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Vocabulaire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82038" y="1927779"/>
            <a:ext cx="8229600" cy="4373563"/>
          </a:xfrm>
        </p:spPr>
        <p:txBody>
          <a:bodyPr numCol="1">
            <a:normAutofit fontScale="85000" lnSpcReduction="20000"/>
          </a:bodyPr>
          <a:lstStyle/>
          <a:p>
            <a:pPr>
              <a:buFont typeface="Wingdings" charset="2"/>
              <a:buChar char="§"/>
            </a:pPr>
            <a:r>
              <a:rPr lang="fr-FR" sz="2100" b="1" u="sng" dirty="0" err="1"/>
              <a:t>Médian</a:t>
            </a:r>
            <a:r>
              <a:rPr lang="fr-FR" sz="2100" dirty="0"/>
              <a:t> </a:t>
            </a:r>
            <a:r>
              <a:rPr lang="fr-FR" sz="2000" dirty="0"/>
              <a:t>= au </a:t>
            </a:r>
            <a:r>
              <a:rPr lang="fr-FR" sz="2000" dirty="0" smtClean="0"/>
              <a:t>milieu</a:t>
            </a:r>
          </a:p>
          <a:p>
            <a:pPr>
              <a:buFont typeface="Wingdings" charset="2"/>
              <a:buChar char="§"/>
            </a:pPr>
            <a:endParaRPr lang="fr-FR" sz="2000" dirty="0"/>
          </a:p>
          <a:p>
            <a:pPr>
              <a:buFont typeface="Wingdings" charset="2"/>
              <a:buChar char="§"/>
            </a:pPr>
            <a:r>
              <a:rPr lang="fr-FR" sz="2100" b="1" u="sng" dirty="0" err="1" smtClean="0"/>
              <a:t>Médial</a:t>
            </a:r>
            <a:r>
              <a:rPr lang="fr-FR" sz="2100" b="1" dirty="0" smtClean="0"/>
              <a:t> </a:t>
            </a:r>
            <a:r>
              <a:rPr lang="fr-FR" sz="2000" dirty="0"/>
              <a:t>= en </a:t>
            </a:r>
            <a:r>
              <a:rPr lang="fr-FR" sz="2000" dirty="0" smtClean="0"/>
              <a:t>dedans/interne</a:t>
            </a:r>
          </a:p>
          <a:p>
            <a:pPr>
              <a:buFont typeface="Wingdings" charset="2"/>
              <a:buChar char="§"/>
            </a:pPr>
            <a:endParaRPr lang="fr-FR" sz="2000" dirty="0"/>
          </a:p>
          <a:p>
            <a:pPr>
              <a:buFont typeface="Wingdings" charset="2"/>
              <a:buChar char="§"/>
            </a:pPr>
            <a:r>
              <a:rPr lang="fr-FR" sz="2100" b="1" u="sng" dirty="0" err="1" smtClean="0"/>
              <a:t>Latéral</a:t>
            </a:r>
            <a:r>
              <a:rPr lang="fr-FR" sz="2100" dirty="0" smtClean="0"/>
              <a:t> </a:t>
            </a:r>
            <a:r>
              <a:rPr lang="fr-FR" sz="2000" dirty="0"/>
              <a:t>= en </a:t>
            </a:r>
            <a:r>
              <a:rPr lang="fr-FR" sz="2000" dirty="0" smtClean="0"/>
              <a:t>dehors/externe</a:t>
            </a:r>
          </a:p>
          <a:p>
            <a:pPr>
              <a:buFont typeface="Wingdings" charset="2"/>
              <a:buChar char="§"/>
            </a:pPr>
            <a:endParaRPr lang="fr-FR" sz="2000" dirty="0"/>
          </a:p>
          <a:p>
            <a:pPr>
              <a:buFont typeface="Wingdings" charset="2"/>
              <a:buChar char="§"/>
            </a:pPr>
            <a:r>
              <a:rPr lang="fr-FR" sz="2100" b="1" u="sng" dirty="0" err="1" smtClean="0"/>
              <a:t>Collatéral</a:t>
            </a:r>
            <a:r>
              <a:rPr lang="fr-FR" sz="2100" dirty="0" smtClean="0"/>
              <a:t> </a:t>
            </a:r>
            <a:r>
              <a:rPr lang="fr-FR" sz="2000" dirty="0"/>
              <a:t>= sur le </a:t>
            </a:r>
            <a:r>
              <a:rPr lang="fr-FR" sz="2000" dirty="0" err="1" smtClean="0"/>
              <a:t>côte</a:t>
            </a:r>
            <a:endParaRPr lang="fr-FR" sz="2000" dirty="0" smtClean="0"/>
          </a:p>
          <a:p>
            <a:pPr>
              <a:buFont typeface="Wingdings" charset="2"/>
              <a:buChar char="§"/>
            </a:pPr>
            <a:endParaRPr lang="fr-FR" sz="2000" dirty="0"/>
          </a:p>
          <a:p>
            <a:pPr>
              <a:buFont typeface="Wingdings" charset="2"/>
              <a:buChar char="§"/>
            </a:pPr>
            <a:r>
              <a:rPr lang="fr-FR" sz="2100" b="1" u="sng" dirty="0" smtClean="0"/>
              <a:t>Ventral</a:t>
            </a:r>
            <a:r>
              <a:rPr lang="fr-FR" sz="2100" dirty="0" smtClean="0"/>
              <a:t> </a:t>
            </a:r>
            <a:r>
              <a:rPr lang="fr-FR" sz="2000" dirty="0"/>
              <a:t>= en </a:t>
            </a:r>
            <a:r>
              <a:rPr lang="fr-FR" sz="2000" dirty="0" smtClean="0"/>
              <a:t>avant/</a:t>
            </a:r>
            <a:r>
              <a:rPr lang="fr-FR" sz="2000" dirty="0" err="1" smtClean="0"/>
              <a:t>antérieur</a:t>
            </a:r>
            <a:endParaRPr lang="fr-FR" sz="2000" dirty="0" smtClean="0"/>
          </a:p>
          <a:p>
            <a:pPr>
              <a:buFont typeface="Wingdings" charset="2"/>
              <a:buChar char="§"/>
            </a:pPr>
            <a:endParaRPr lang="fr-FR" sz="2000" dirty="0"/>
          </a:p>
          <a:p>
            <a:pPr>
              <a:buFont typeface="Wingdings" charset="2"/>
              <a:buChar char="§"/>
            </a:pPr>
            <a:r>
              <a:rPr lang="fr-FR" sz="2100" b="1" u="sng" dirty="0" smtClean="0"/>
              <a:t>Dorsal</a:t>
            </a:r>
            <a:r>
              <a:rPr lang="fr-FR" sz="2100" dirty="0" smtClean="0"/>
              <a:t> </a:t>
            </a:r>
            <a:r>
              <a:rPr lang="fr-FR" sz="2000" dirty="0"/>
              <a:t>= en </a:t>
            </a:r>
            <a:r>
              <a:rPr lang="fr-FR" sz="2000" dirty="0" err="1" smtClean="0"/>
              <a:t>arrière</a:t>
            </a:r>
            <a:r>
              <a:rPr lang="fr-FR" sz="2000" dirty="0"/>
              <a:t>/</a:t>
            </a:r>
            <a:r>
              <a:rPr lang="fr-FR" sz="2000" dirty="0" err="1" smtClean="0"/>
              <a:t>postérieur</a:t>
            </a:r>
            <a:endParaRPr lang="fr-FR" sz="2000" dirty="0" smtClean="0"/>
          </a:p>
          <a:p>
            <a:pPr>
              <a:buFont typeface="Wingdings" charset="2"/>
              <a:buChar char="§"/>
            </a:pPr>
            <a:endParaRPr lang="fr-FR" sz="2000" dirty="0"/>
          </a:p>
          <a:p>
            <a:pPr>
              <a:buFont typeface="Wingdings" charset="2"/>
              <a:buChar char="§"/>
            </a:pPr>
            <a:r>
              <a:rPr lang="fr-FR" sz="2100" b="1" u="sng" dirty="0" err="1" smtClean="0"/>
              <a:t>Crânial</a:t>
            </a:r>
            <a:r>
              <a:rPr lang="fr-FR" sz="2100" b="1" u="sng" dirty="0" smtClean="0"/>
              <a:t> / Rostral </a:t>
            </a:r>
            <a:r>
              <a:rPr lang="fr-FR" sz="2000" dirty="0" smtClean="0"/>
              <a:t>= vers le haut</a:t>
            </a:r>
          </a:p>
          <a:p>
            <a:pPr>
              <a:buFont typeface="Wingdings" charset="2"/>
              <a:buChar char="§"/>
            </a:pPr>
            <a:endParaRPr lang="fr-FR" sz="2000" dirty="0" smtClean="0"/>
          </a:p>
          <a:p>
            <a:pPr>
              <a:buFont typeface="Wingdings" charset="2"/>
              <a:buChar char="§"/>
            </a:pPr>
            <a:r>
              <a:rPr lang="fr-FR" sz="2100" b="1" u="sng" dirty="0" smtClean="0"/>
              <a:t>Caudal</a:t>
            </a:r>
            <a:r>
              <a:rPr lang="fr-FR" sz="2100" dirty="0" smtClean="0"/>
              <a:t> </a:t>
            </a:r>
            <a:r>
              <a:rPr lang="fr-FR" sz="2000" dirty="0"/>
              <a:t>= </a:t>
            </a:r>
            <a:r>
              <a:rPr lang="fr-FR" sz="2000" dirty="0" smtClean="0"/>
              <a:t>vers le bas</a:t>
            </a:r>
            <a:endParaRPr lang="fr-FR" sz="2000" dirty="0"/>
          </a:p>
          <a:p>
            <a:endParaRPr lang="fr-FR" dirty="0"/>
          </a:p>
        </p:txBody>
      </p:sp>
      <p:pic>
        <p:nvPicPr>
          <p:cNvPr id="4" name="Image 3" descr="t20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092" y="1752600"/>
            <a:ext cx="4931766" cy="4302964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5504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Couleurs conventionnelles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 err="1">
                <a:solidFill>
                  <a:srgbClr val="FF0000"/>
                </a:solidFill>
              </a:rPr>
              <a:t>Artère</a:t>
            </a:r>
            <a:r>
              <a:rPr lang="fr-FR" dirty="0"/>
              <a:t> : rouge </a:t>
            </a:r>
            <a:r>
              <a:rPr lang="fr-FR" dirty="0" smtClean="0"/>
              <a:t>(transportant en général le </a:t>
            </a:r>
            <a:r>
              <a:rPr lang="fr-FR" dirty="0"/>
              <a:t>sang </a:t>
            </a:r>
            <a:r>
              <a:rPr lang="fr-FR" dirty="0" err="1" smtClean="0"/>
              <a:t>oxygéne</a:t>
            </a:r>
            <a:r>
              <a:rPr lang="fr-FR" dirty="0" smtClean="0"/>
              <a:t>́)</a:t>
            </a:r>
          </a:p>
          <a:p>
            <a:r>
              <a:rPr lang="fr-FR" dirty="0" smtClean="0">
                <a:solidFill>
                  <a:srgbClr val="3366FF"/>
                </a:solidFill>
              </a:rPr>
              <a:t>Veine</a:t>
            </a:r>
            <a:r>
              <a:rPr lang="fr-FR" dirty="0" smtClean="0"/>
              <a:t> </a:t>
            </a:r>
            <a:r>
              <a:rPr lang="fr-FR" dirty="0"/>
              <a:t>: bleue </a:t>
            </a:r>
            <a:r>
              <a:rPr lang="fr-FR" dirty="0" smtClean="0"/>
              <a:t>( transportant en général le </a:t>
            </a:r>
            <a:r>
              <a:rPr lang="fr-FR" dirty="0"/>
              <a:t>sang </a:t>
            </a:r>
            <a:r>
              <a:rPr lang="fr-FR" dirty="0" smtClean="0"/>
              <a:t>désoxygéné) </a:t>
            </a:r>
          </a:p>
          <a:p>
            <a:r>
              <a:rPr lang="fr-FR" dirty="0" smtClean="0"/>
              <a:t>Os </a:t>
            </a:r>
            <a:r>
              <a:rPr lang="fr-FR" dirty="0"/>
              <a:t>: blanc (sur tableau) ou noire (sur la feuille</a:t>
            </a:r>
            <a:r>
              <a:rPr lang="fr-FR" dirty="0" smtClean="0"/>
              <a:t>)</a:t>
            </a:r>
            <a:endParaRPr lang="fr-FR" dirty="0"/>
          </a:p>
          <a:p>
            <a:r>
              <a:rPr lang="fr-FR" dirty="0" smtClean="0">
                <a:solidFill>
                  <a:srgbClr val="FFFF00"/>
                </a:solidFill>
              </a:rPr>
              <a:t>Nerfs</a:t>
            </a:r>
            <a:r>
              <a:rPr lang="fr-FR" dirty="0" smtClean="0"/>
              <a:t> </a:t>
            </a:r>
            <a:r>
              <a:rPr lang="fr-FR" dirty="0"/>
              <a:t>: jaune </a:t>
            </a:r>
          </a:p>
          <a:p>
            <a:r>
              <a:rPr lang="fr-FR" dirty="0" smtClean="0">
                <a:solidFill>
                  <a:srgbClr val="5AC161"/>
                </a:solidFill>
              </a:rPr>
              <a:t>Tendons </a:t>
            </a:r>
            <a:r>
              <a:rPr lang="fr-FR" dirty="0">
                <a:solidFill>
                  <a:srgbClr val="5AC161"/>
                </a:solidFill>
              </a:rPr>
              <a:t>et ligaments </a:t>
            </a:r>
            <a:r>
              <a:rPr lang="fr-FR" dirty="0"/>
              <a:t>: </a:t>
            </a:r>
            <a:r>
              <a:rPr lang="fr-FR" dirty="0" smtClean="0"/>
              <a:t>verts</a:t>
            </a:r>
            <a:endParaRPr lang="fr-FR" dirty="0"/>
          </a:p>
          <a:p>
            <a:r>
              <a:rPr lang="fr-FR" dirty="0" smtClean="0"/>
              <a:t>Cartilage </a:t>
            </a:r>
            <a:r>
              <a:rPr lang="fr-FR" dirty="0"/>
              <a:t>: bleu </a:t>
            </a:r>
            <a:r>
              <a:rPr lang="fr-FR" dirty="0" smtClean="0"/>
              <a:t>ou vert</a:t>
            </a:r>
            <a:endParaRPr lang="fr-FR" dirty="0"/>
          </a:p>
          <a:p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Muscle</a:t>
            </a:r>
            <a:r>
              <a:rPr lang="fr-FR" dirty="0" smtClean="0"/>
              <a:t> </a:t>
            </a:r>
            <a:r>
              <a:rPr lang="fr-FR" dirty="0"/>
              <a:t>: </a:t>
            </a:r>
            <a:r>
              <a:rPr lang="fr-FR" dirty="0" smtClean="0"/>
              <a:t>marron, rose, </a:t>
            </a:r>
            <a:r>
              <a:rPr lang="fr-FR" dirty="0" err="1" smtClean="0"/>
              <a:t>dérive</a:t>
            </a:r>
            <a:r>
              <a:rPr lang="fr-FR" dirty="0" smtClean="0"/>
              <a:t>́ </a:t>
            </a:r>
            <a:r>
              <a:rPr lang="fr-FR" dirty="0"/>
              <a:t>du rouge </a:t>
            </a:r>
            <a:r>
              <a:rPr lang="fr-FR" dirty="0" smtClean="0"/>
              <a:t>…</a:t>
            </a:r>
            <a:endParaRPr lang="fr-FR" dirty="0"/>
          </a:p>
          <a:p>
            <a:r>
              <a:rPr lang="fr-FR" dirty="0" smtClean="0">
                <a:solidFill>
                  <a:srgbClr val="D079B6"/>
                </a:solidFill>
              </a:rPr>
              <a:t>Glandes</a:t>
            </a:r>
            <a:r>
              <a:rPr lang="fr-FR" dirty="0" smtClean="0"/>
              <a:t> </a:t>
            </a:r>
            <a:r>
              <a:rPr lang="fr-FR" dirty="0"/>
              <a:t>: rose, chamois </a:t>
            </a:r>
            <a:r>
              <a:rPr lang="fr-FR" dirty="0" smtClean="0"/>
              <a:t>…</a:t>
            </a:r>
            <a:endParaRPr lang="fr-FR" dirty="0"/>
          </a:p>
          <a:p>
            <a:r>
              <a:rPr lang="fr-FR" dirty="0" smtClean="0">
                <a:solidFill>
                  <a:srgbClr val="B488E8"/>
                </a:solidFill>
              </a:rPr>
              <a:t>Lymphatiques</a:t>
            </a:r>
            <a:r>
              <a:rPr lang="fr-FR" dirty="0" smtClean="0"/>
              <a:t> </a:t>
            </a:r>
            <a:r>
              <a:rPr lang="fr-FR" dirty="0"/>
              <a:t>: gris ou jaune, ou violet </a:t>
            </a:r>
            <a:endParaRPr lang="fr-FR" dirty="0" smtClean="0"/>
          </a:p>
          <a:p>
            <a:r>
              <a:rPr lang="fr-FR" dirty="0" smtClean="0">
                <a:solidFill>
                  <a:srgbClr val="0000FF"/>
                </a:solidFill>
              </a:rPr>
              <a:t>Voies </a:t>
            </a:r>
            <a:r>
              <a:rPr lang="fr-FR" dirty="0">
                <a:solidFill>
                  <a:srgbClr val="0000FF"/>
                </a:solidFill>
              </a:rPr>
              <a:t>ascendantes </a:t>
            </a:r>
            <a:r>
              <a:rPr lang="fr-FR" dirty="0"/>
              <a:t>: bleu (sensitive</a:t>
            </a:r>
            <a:r>
              <a:rPr lang="fr-FR" dirty="0" smtClean="0"/>
              <a:t>)</a:t>
            </a:r>
            <a:endParaRPr lang="fr-FR" dirty="0"/>
          </a:p>
          <a:p>
            <a:r>
              <a:rPr lang="fr-FR" dirty="0" smtClean="0">
                <a:solidFill>
                  <a:srgbClr val="FF0000"/>
                </a:solidFill>
              </a:rPr>
              <a:t>Vois </a:t>
            </a:r>
            <a:r>
              <a:rPr lang="fr-FR" dirty="0">
                <a:solidFill>
                  <a:srgbClr val="FF0000"/>
                </a:solidFill>
              </a:rPr>
              <a:t>descendantes </a:t>
            </a:r>
            <a:r>
              <a:rPr lang="fr-FR" dirty="0"/>
              <a:t>: rouge (motrice) 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7397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Convexe/concave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 smtClean="0"/>
              <a:t>Concave = </a:t>
            </a:r>
            <a:r>
              <a:rPr lang="fr-FR" dirty="0" smtClean="0"/>
              <a:t>creux </a:t>
            </a:r>
            <a:r>
              <a:rPr lang="fr-FR" dirty="0" smtClean="0"/>
              <a:t>                          Convexe </a:t>
            </a:r>
            <a:r>
              <a:rPr lang="fr-FR" dirty="0"/>
              <a:t>= bosse </a:t>
            </a:r>
            <a:endParaRPr lang="fr-FR" dirty="0" smtClean="0"/>
          </a:p>
          <a:p>
            <a:pPr marL="0" indent="0">
              <a:buNone/>
            </a:pPr>
            <a:r>
              <a:rPr lang="fr-FR" sz="2000" dirty="0"/>
              <a:t> </a:t>
            </a:r>
            <a:r>
              <a:rPr lang="fr-FR" sz="2000" dirty="0" smtClean="0"/>
              <a:t>    </a:t>
            </a:r>
            <a:r>
              <a:rPr lang="fr-FR" sz="2000" dirty="0" smtClean="0"/>
              <a:t>« Concavité »</a:t>
            </a:r>
            <a:endParaRPr lang="fr-FR" sz="2000" dirty="0"/>
          </a:p>
        </p:txBody>
      </p:sp>
      <p:pic>
        <p:nvPicPr>
          <p:cNvPr id="4" name="Image 3" descr="Capture d’écran 2014-09-01 à 17.41.1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728" y="3269423"/>
            <a:ext cx="5295900" cy="2032000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4418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Orienter vers/ regarder vers </a:t>
            </a:r>
            <a:endParaRPr lang="fr-FR" dirty="0"/>
          </a:p>
        </p:txBody>
      </p:sp>
      <p:pic>
        <p:nvPicPr>
          <p:cNvPr id="8" name="Espace réservé du contenu 7" descr="Capture d’écran 2014-09-01 à 17.44.05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48" b="8248"/>
          <a:stretch>
            <a:fillRect/>
          </a:stretch>
        </p:blipFill>
        <p:spPr>
          <a:xfrm>
            <a:off x="457200" y="2380791"/>
            <a:ext cx="4164737" cy="2343351"/>
          </a:xfrm>
        </p:spPr>
      </p:pic>
      <p:sp>
        <p:nvSpPr>
          <p:cNvPr id="9" name="ZoneTexte 8"/>
          <p:cNvSpPr txBox="1"/>
          <p:nvPr/>
        </p:nvSpPr>
        <p:spPr>
          <a:xfrm>
            <a:off x="5608760" y="2089804"/>
            <a:ext cx="2698555" cy="3539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La scapula est:</a:t>
            </a:r>
          </a:p>
          <a:p>
            <a:pPr marL="285750" indent="-285750">
              <a:buFontTx/>
              <a:buChar char="-"/>
            </a:pPr>
            <a:r>
              <a:rPr lang="fr-FR" sz="2800" dirty="0" smtClean="0">
                <a:solidFill>
                  <a:srgbClr val="008000"/>
                </a:solidFill>
              </a:rPr>
              <a:t>ORIENTEE </a:t>
            </a:r>
            <a:r>
              <a:rPr lang="fr-FR" sz="2800" dirty="0" smtClean="0">
                <a:solidFill>
                  <a:srgbClr val="008000"/>
                </a:solidFill>
              </a:rPr>
              <a:t>VERS </a:t>
            </a:r>
            <a:r>
              <a:rPr lang="fr-FR" sz="2800" dirty="0" smtClean="0"/>
              <a:t>l’avant </a:t>
            </a:r>
            <a:r>
              <a:rPr lang="fr-FR" sz="2800" dirty="0" smtClean="0"/>
              <a:t>et </a:t>
            </a:r>
            <a:r>
              <a:rPr lang="fr-FR" sz="2800" dirty="0" smtClean="0"/>
              <a:t>le</a:t>
            </a:r>
            <a:r>
              <a:rPr lang="fr-FR" sz="2800" dirty="0" smtClean="0"/>
              <a:t> </a:t>
            </a:r>
            <a:r>
              <a:rPr lang="fr-FR" sz="2800" dirty="0" smtClean="0"/>
              <a:t>dehors </a:t>
            </a:r>
          </a:p>
          <a:p>
            <a:pPr marL="285750" indent="-285750">
              <a:buFontTx/>
              <a:buChar char="-"/>
            </a:pPr>
            <a:r>
              <a:rPr lang="fr-FR" sz="2800" dirty="0" smtClean="0">
                <a:solidFill>
                  <a:srgbClr val="FF0000"/>
                </a:solidFill>
              </a:rPr>
              <a:t>REGARDE</a:t>
            </a:r>
            <a:r>
              <a:rPr lang="fr-FR" sz="2800" dirty="0" smtClean="0"/>
              <a:t> en avant et en dedans  </a:t>
            </a:r>
            <a:endParaRPr lang="fr-FR" sz="2800" dirty="0"/>
          </a:p>
        </p:txBody>
      </p:sp>
      <p:cxnSp>
        <p:nvCxnSpPr>
          <p:cNvPr id="11" name="Connecteur droit avec flèche 10"/>
          <p:cNvCxnSpPr/>
          <p:nvPr/>
        </p:nvCxnSpPr>
        <p:spPr>
          <a:xfrm>
            <a:off x="3624529" y="4100251"/>
            <a:ext cx="997408" cy="109809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65154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Et pour finir en beauté…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10000"/>
              </a:lnSpc>
            </a:pPr>
            <a:endParaRPr lang="fr-FR" sz="4800" dirty="0" smtClean="0"/>
          </a:p>
          <a:p>
            <a:pPr marL="114300" indent="0" algn="ctr">
              <a:lnSpc>
                <a:spcPct val="110000"/>
              </a:lnSpc>
              <a:buNone/>
            </a:pPr>
            <a:r>
              <a:rPr lang="fr-FR" sz="4800" dirty="0" smtClean="0">
                <a:solidFill>
                  <a:srgbClr val="660066"/>
                </a:solidFill>
              </a:rPr>
              <a:t>6 </a:t>
            </a:r>
            <a:r>
              <a:rPr lang="fr-FR" sz="4800" dirty="0" smtClean="0">
                <a:solidFill>
                  <a:srgbClr val="660066"/>
                </a:solidFill>
              </a:rPr>
              <a:t>QCMs pour voir si vous avez bien écouté ! </a:t>
            </a:r>
            <a:endParaRPr lang="fr-FR" dirty="0">
              <a:solidFill>
                <a:srgbClr val="660066"/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827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3600" b="1" u="sng" dirty="0"/>
              <a:t>QCM </a:t>
            </a:r>
            <a:r>
              <a:rPr lang="fr-FR" sz="3600" b="1" u="sng" dirty="0" smtClean="0"/>
              <a:t>1</a:t>
            </a:r>
            <a:r>
              <a:rPr lang="fr-FR" sz="3600" b="1" dirty="0"/>
              <a:t> : A propos </a:t>
            </a:r>
            <a:r>
              <a:rPr lang="fr-FR" sz="3600" b="1" dirty="0" smtClean="0"/>
              <a:t>de…</a:t>
            </a:r>
            <a:r>
              <a:rPr lang="fr-FR" sz="3600" b="1" dirty="0"/>
              <a:t> :</a:t>
            </a:r>
            <a:endParaRPr lang="fr-FR" sz="3600" dirty="0"/>
          </a:p>
          <a:p>
            <a:r>
              <a:rPr lang="fr-FR" sz="3600" dirty="0"/>
              <a:t>A</a:t>
            </a:r>
            <a:r>
              <a:rPr lang="fr-FR" sz="3600" dirty="0" smtClean="0"/>
              <a:t>)Médian signifie au centre</a:t>
            </a:r>
            <a:endParaRPr lang="fr-FR" sz="3600" dirty="0"/>
          </a:p>
          <a:p>
            <a:r>
              <a:rPr lang="fr-FR" sz="3600" dirty="0"/>
              <a:t>B) </a:t>
            </a:r>
            <a:r>
              <a:rPr lang="fr-FR" sz="3600" dirty="0" smtClean="0"/>
              <a:t>Médial dignifie au milieu</a:t>
            </a:r>
            <a:endParaRPr lang="fr-FR" sz="3600" dirty="0"/>
          </a:p>
          <a:p>
            <a:r>
              <a:rPr lang="fr-FR" sz="3600" dirty="0"/>
              <a:t>C</a:t>
            </a:r>
            <a:r>
              <a:rPr lang="fr-FR" sz="3600" dirty="0" smtClean="0"/>
              <a:t>) Latéral </a:t>
            </a:r>
            <a:r>
              <a:rPr lang="fr-FR" sz="3600" dirty="0" smtClean="0"/>
              <a:t>signifie sur le côté</a:t>
            </a:r>
            <a:endParaRPr lang="fr-FR" sz="3600" dirty="0"/>
          </a:p>
          <a:p>
            <a:r>
              <a:rPr lang="fr-FR" sz="3600" dirty="0"/>
              <a:t>D) </a:t>
            </a:r>
            <a:r>
              <a:rPr lang="fr-FR" sz="3600" dirty="0" smtClean="0"/>
              <a:t>Ventral veut dire en avant </a:t>
            </a:r>
            <a:endParaRPr lang="fr-FR" sz="3600" dirty="0"/>
          </a:p>
          <a:p>
            <a:r>
              <a:rPr lang="fr-FR" sz="3600" dirty="0"/>
              <a:t>E) Tout est faux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093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Correction : AD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4000" b="1" u="sng" dirty="0"/>
              <a:t>QCM 1</a:t>
            </a:r>
            <a:r>
              <a:rPr lang="fr-FR" sz="4000" b="1" dirty="0"/>
              <a:t> : A propos de… :</a:t>
            </a:r>
            <a:endParaRPr lang="fr-FR" sz="4000" dirty="0"/>
          </a:p>
          <a:p>
            <a:r>
              <a:rPr lang="fr-FR" sz="4000" dirty="0">
                <a:solidFill>
                  <a:srgbClr val="008000"/>
                </a:solidFill>
              </a:rPr>
              <a:t>A)Médian signifie au centre</a:t>
            </a:r>
          </a:p>
          <a:p>
            <a:r>
              <a:rPr lang="fr-FR" sz="4000" dirty="0">
                <a:solidFill>
                  <a:srgbClr val="FF0000"/>
                </a:solidFill>
              </a:rPr>
              <a:t>B) Médial dignifie au milieu</a:t>
            </a:r>
          </a:p>
          <a:p>
            <a:r>
              <a:rPr lang="fr-FR" sz="4000" dirty="0">
                <a:solidFill>
                  <a:srgbClr val="FF0000"/>
                </a:solidFill>
              </a:rPr>
              <a:t>C) Latéral signifie sur le côté</a:t>
            </a:r>
          </a:p>
          <a:p>
            <a:r>
              <a:rPr lang="fr-FR" sz="4000" dirty="0">
                <a:solidFill>
                  <a:srgbClr val="008000"/>
                </a:solidFill>
              </a:rPr>
              <a:t>D) Ventral veut dire en avant </a:t>
            </a:r>
          </a:p>
          <a:p>
            <a:r>
              <a:rPr lang="fr-FR" sz="4000" dirty="0"/>
              <a:t>E) Tout est faux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16591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3200" b="1" u="sng" dirty="0"/>
              <a:t>QCM </a:t>
            </a:r>
            <a:r>
              <a:rPr lang="fr-FR" sz="3200" b="1" u="sng" dirty="0" smtClean="0"/>
              <a:t>2</a:t>
            </a:r>
            <a:r>
              <a:rPr lang="fr-FR" sz="3200" b="1" dirty="0"/>
              <a:t> : A propos </a:t>
            </a:r>
            <a:r>
              <a:rPr lang="fr-FR" sz="3200" b="1" dirty="0" smtClean="0"/>
              <a:t>du SNP</a:t>
            </a:r>
            <a:r>
              <a:rPr lang="fr-FR" sz="3200" b="1" dirty="0"/>
              <a:t> :</a:t>
            </a:r>
            <a:endParaRPr lang="fr-FR" sz="3200" dirty="0"/>
          </a:p>
          <a:p>
            <a:r>
              <a:rPr lang="fr-FR" sz="3200" dirty="0"/>
              <a:t>A</a:t>
            </a:r>
            <a:r>
              <a:rPr lang="fr-FR" sz="3200" dirty="0" smtClean="0"/>
              <a:t>)On a douze paires de nerfs </a:t>
            </a:r>
            <a:r>
              <a:rPr lang="fr-FR" sz="3200" dirty="0" err="1" smtClean="0"/>
              <a:t>craniens</a:t>
            </a:r>
            <a:endParaRPr lang="fr-FR" sz="3200" dirty="0"/>
          </a:p>
          <a:p>
            <a:r>
              <a:rPr lang="fr-FR" sz="3200" dirty="0"/>
              <a:t>B) </a:t>
            </a:r>
            <a:r>
              <a:rPr lang="fr-FR" sz="3200" dirty="0" smtClean="0"/>
              <a:t>Les deux premiers nerfs </a:t>
            </a:r>
            <a:r>
              <a:rPr lang="fr-FR" sz="3200" dirty="0" err="1" smtClean="0"/>
              <a:t>craniens</a:t>
            </a:r>
            <a:r>
              <a:rPr lang="fr-FR" sz="3200" dirty="0"/>
              <a:t> </a:t>
            </a:r>
            <a:r>
              <a:rPr lang="fr-FR" sz="3200" dirty="0" smtClean="0"/>
              <a:t>sont issus du cerveau</a:t>
            </a:r>
            <a:endParaRPr lang="fr-FR" sz="3200" dirty="0"/>
          </a:p>
          <a:p>
            <a:r>
              <a:rPr lang="fr-FR" sz="3200" dirty="0"/>
              <a:t>C) </a:t>
            </a:r>
            <a:r>
              <a:rPr lang="fr-FR" sz="3200" dirty="0" smtClean="0"/>
              <a:t>On a 4 nerfs branchiaux</a:t>
            </a:r>
            <a:endParaRPr lang="fr-FR" sz="3200" dirty="0"/>
          </a:p>
          <a:p>
            <a:r>
              <a:rPr lang="fr-FR" sz="3200" dirty="0"/>
              <a:t>D) </a:t>
            </a:r>
            <a:r>
              <a:rPr lang="fr-FR" sz="3200" dirty="0" smtClean="0"/>
              <a:t>Le 12</a:t>
            </a:r>
            <a:r>
              <a:rPr lang="fr-FR" sz="3200" baseline="30000" dirty="0" smtClean="0"/>
              <a:t>e</a:t>
            </a:r>
            <a:r>
              <a:rPr lang="fr-FR" sz="3200" dirty="0" smtClean="0"/>
              <a:t> nerf est moteur</a:t>
            </a:r>
            <a:endParaRPr lang="fr-FR" sz="3200" dirty="0"/>
          </a:p>
          <a:p>
            <a:r>
              <a:rPr lang="fr-FR" sz="3200" dirty="0"/>
              <a:t>E) Tout est faux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770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sz="3200" b="1" u="sng" dirty="0"/>
              <a:t>QCM 2</a:t>
            </a:r>
            <a:r>
              <a:rPr lang="fr-FR" sz="3200" b="1" dirty="0"/>
              <a:t> : A propos de… :</a:t>
            </a:r>
            <a:endParaRPr lang="fr-FR" sz="3200" dirty="0"/>
          </a:p>
          <a:p>
            <a:r>
              <a:rPr lang="fr-FR" sz="3200" dirty="0">
                <a:solidFill>
                  <a:srgbClr val="FF0000"/>
                </a:solidFill>
              </a:rPr>
              <a:t>A)On a douze paires de nerfs </a:t>
            </a:r>
            <a:r>
              <a:rPr lang="fr-FR" sz="3200" dirty="0" err="1" smtClean="0">
                <a:solidFill>
                  <a:srgbClr val="FF0000"/>
                </a:solidFill>
              </a:rPr>
              <a:t>craniens</a:t>
            </a:r>
            <a:r>
              <a:rPr lang="fr-FR" sz="3200" dirty="0" smtClean="0">
                <a:solidFill>
                  <a:srgbClr val="FF0000"/>
                </a:solidFill>
              </a:rPr>
              <a:t> issus du TC</a:t>
            </a:r>
            <a:endParaRPr lang="fr-FR" sz="3200" dirty="0">
              <a:solidFill>
                <a:srgbClr val="FF0000"/>
              </a:solidFill>
            </a:endParaRPr>
          </a:p>
          <a:p>
            <a:r>
              <a:rPr lang="fr-FR" sz="3200" dirty="0">
                <a:solidFill>
                  <a:srgbClr val="008000"/>
                </a:solidFill>
              </a:rPr>
              <a:t>B) Les deux premiers nerfs </a:t>
            </a:r>
            <a:r>
              <a:rPr lang="fr-FR" sz="3200" dirty="0" err="1">
                <a:solidFill>
                  <a:srgbClr val="008000"/>
                </a:solidFill>
              </a:rPr>
              <a:t>craniens</a:t>
            </a:r>
            <a:r>
              <a:rPr lang="fr-FR" sz="3200" dirty="0">
                <a:solidFill>
                  <a:srgbClr val="008000"/>
                </a:solidFill>
              </a:rPr>
              <a:t> sont issus du cerveau</a:t>
            </a:r>
          </a:p>
          <a:p>
            <a:r>
              <a:rPr lang="fr-FR" sz="3200" dirty="0">
                <a:solidFill>
                  <a:srgbClr val="FF0000"/>
                </a:solidFill>
              </a:rPr>
              <a:t>C) On a 4 nerfs branchiaux</a:t>
            </a:r>
          </a:p>
          <a:p>
            <a:r>
              <a:rPr lang="fr-FR" sz="3200" dirty="0">
                <a:solidFill>
                  <a:srgbClr val="008000"/>
                </a:solidFill>
              </a:rPr>
              <a:t>D) Le 12</a:t>
            </a:r>
            <a:r>
              <a:rPr lang="fr-FR" sz="3200" baseline="30000" dirty="0">
                <a:solidFill>
                  <a:srgbClr val="008000"/>
                </a:solidFill>
              </a:rPr>
              <a:t>e</a:t>
            </a:r>
            <a:r>
              <a:rPr lang="fr-FR" sz="3200" dirty="0">
                <a:solidFill>
                  <a:srgbClr val="008000"/>
                </a:solidFill>
              </a:rPr>
              <a:t> nerf est moteur</a:t>
            </a:r>
          </a:p>
          <a:p>
            <a:r>
              <a:rPr lang="fr-FR" sz="3200" dirty="0"/>
              <a:t>E) Tout est faux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839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sz="2800" b="1" u="sng" dirty="0"/>
              <a:t>QCM </a:t>
            </a:r>
            <a:r>
              <a:rPr lang="fr-FR" sz="2800" b="1" u="sng" dirty="0" smtClean="0"/>
              <a:t>3</a:t>
            </a:r>
            <a:r>
              <a:rPr lang="fr-FR" sz="2800" b="1" dirty="0"/>
              <a:t> : A propos </a:t>
            </a:r>
            <a:r>
              <a:rPr lang="fr-FR" sz="2800" b="1" dirty="0" smtClean="0"/>
              <a:t>des cavités du SNC :</a:t>
            </a:r>
            <a:endParaRPr lang="fr-FR" sz="2800" dirty="0"/>
          </a:p>
          <a:p>
            <a:r>
              <a:rPr lang="fr-FR" sz="2800" dirty="0"/>
              <a:t>A</a:t>
            </a:r>
            <a:r>
              <a:rPr lang="fr-FR" sz="2800" dirty="0" smtClean="0"/>
              <a:t>)Les cavités de l’encéphale sont virtuelles</a:t>
            </a:r>
            <a:endParaRPr lang="fr-FR" sz="2800" dirty="0"/>
          </a:p>
          <a:p>
            <a:r>
              <a:rPr lang="fr-FR" sz="2800" dirty="0"/>
              <a:t>B) </a:t>
            </a:r>
            <a:r>
              <a:rPr lang="fr-FR" sz="2800" dirty="0" smtClean="0"/>
              <a:t>L’orifice </a:t>
            </a:r>
            <a:r>
              <a:rPr lang="fr-FR" sz="2800" dirty="0" smtClean="0"/>
              <a:t>mé</a:t>
            </a:r>
            <a:r>
              <a:rPr lang="fr-FR" sz="2800" dirty="0" smtClean="0"/>
              <a:t>dian </a:t>
            </a:r>
            <a:r>
              <a:rPr lang="fr-FR" sz="2800" dirty="0" smtClean="0"/>
              <a:t>du plancher du V4 permet de faire sortir le LCR des cavités</a:t>
            </a:r>
            <a:endParaRPr lang="fr-FR" sz="2800" dirty="0"/>
          </a:p>
          <a:p>
            <a:r>
              <a:rPr lang="fr-FR" sz="2800" dirty="0"/>
              <a:t>C) </a:t>
            </a:r>
            <a:r>
              <a:rPr lang="fr-FR" sz="2800" dirty="0" smtClean="0"/>
              <a:t>Le plexus </a:t>
            </a:r>
            <a:r>
              <a:rPr lang="fr-FR" sz="2800" dirty="0" smtClean="0"/>
              <a:t>choro</a:t>
            </a:r>
            <a:r>
              <a:rPr lang="fr-FR" sz="2800" dirty="0" smtClean="0"/>
              <a:t>ï</a:t>
            </a:r>
            <a:r>
              <a:rPr lang="fr-FR" sz="2800" dirty="0" smtClean="0"/>
              <a:t>de </a:t>
            </a:r>
            <a:r>
              <a:rPr lang="fr-FR" sz="2800" dirty="0" smtClean="0"/>
              <a:t>sont un </a:t>
            </a:r>
            <a:r>
              <a:rPr lang="fr-FR" sz="2800" dirty="0" smtClean="0"/>
              <a:t>accolement </a:t>
            </a:r>
            <a:r>
              <a:rPr lang="fr-FR" sz="2800" dirty="0" smtClean="0"/>
              <a:t>de pie-mère et de glie épendymaire exclusivement </a:t>
            </a:r>
            <a:endParaRPr lang="fr-FR" sz="2800" dirty="0"/>
          </a:p>
          <a:p>
            <a:r>
              <a:rPr lang="fr-FR" sz="2800" dirty="0"/>
              <a:t>D) Le </a:t>
            </a:r>
            <a:r>
              <a:rPr lang="fr-FR" sz="2800" dirty="0" smtClean="0"/>
              <a:t>V3 et les Ventricules latéraux appartiennent au cerveau </a:t>
            </a:r>
          </a:p>
          <a:p>
            <a:r>
              <a:rPr lang="fr-FR" sz="2800" dirty="0" smtClean="0"/>
              <a:t>E</a:t>
            </a:r>
            <a:r>
              <a:rPr lang="fr-FR" sz="2800" dirty="0"/>
              <a:t>) Tout est faux</a:t>
            </a:r>
            <a:endParaRPr lang="fr-FR" sz="2000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3007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Correction : D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sz="2800" b="1" u="sng" dirty="0"/>
              <a:t>QCM 3</a:t>
            </a:r>
            <a:r>
              <a:rPr lang="fr-FR" sz="2800" b="1" dirty="0"/>
              <a:t> : A propos des cavités du SNC :</a:t>
            </a:r>
            <a:endParaRPr lang="fr-FR" sz="2800" dirty="0"/>
          </a:p>
          <a:p>
            <a:r>
              <a:rPr lang="fr-FR" sz="2800" dirty="0">
                <a:solidFill>
                  <a:srgbClr val="FF0000"/>
                </a:solidFill>
              </a:rPr>
              <a:t>A)Les cavités de l’encéphale sont virtuelles</a:t>
            </a:r>
          </a:p>
          <a:p>
            <a:r>
              <a:rPr lang="fr-FR" sz="2800" dirty="0">
                <a:solidFill>
                  <a:srgbClr val="FF0000"/>
                </a:solidFill>
              </a:rPr>
              <a:t>B) L’orifice médian du plancher du V4 permet de faire sortir le LCR des cavités</a:t>
            </a:r>
          </a:p>
          <a:p>
            <a:r>
              <a:rPr lang="fr-FR" sz="2800" dirty="0">
                <a:solidFill>
                  <a:srgbClr val="FF0000"/>
                </a:solidFill>
              </a:rPr>
              <a:t>C) Le plexus </a:t>
            </a:r>
            <a:r>
              <a:rPr lang="fr-FR" sz="2800" dirty="0" smtClean="0">
                <a:solidFill>
                  <a:srgbClr val="FF0000"/>
                </a:solidFill>
              </a:rPr>
              <a:t>choro</a:t>
            </a:r>
            <a:r>
              <a:rPr lang="fr-FR" sz="2800" dirty="0" smtClean="0">
                <a:solidFill>
                  <a:srgbClr val="FF0000"/>
                </a:solidFill>
              </a:rPr>
              <a:t>ï</a:t>
            </a:r>
            <a:r>
              <a:rPr lang="fr-FR" sz="2800" dirty="0" smtClean="0">
                <a:solidFill>
                  <a:srgbClr val="FF0000"/>
                </a:solidFill>
              </a:rPr>
              <a:t>de </a:t>
            </a:r>
            <a:r>
              <a:rPr lang="fr-FR" sz="2800" dirty="0">
                <a:solidFill>
                  <a:srgbClr val="FF0000"/>
                </a:solidFill>
              </a:rPr>
              <a:t>sont un </a:t>
            </a:r>
            <a:r>
              <a:rPr lang="fr-FR" sz="2800" dirty="0" smtClean="0">
                <a:solidFill>
                  <a:srgbClr val="FF0000"/>
                </a:solidFill>
              </a:rPr>
              <a:t>accolement </a:t>
            </a:r>
            <a:r>
              <a:rPr lang="fr-FR" sz="2800" dirty="0">
                <a:solidFill>
                  <a:srgbClr val="FF0000"/>
                </a:solidFill>
              </a:rPr>
              <a:t>de pie-mère et de glie épendymaire exclusivement </a:t>
            </a:r>
          </a:p>
          <a:p>
            <a:r>
              <a:rPr lang="fr-FR" sz="2800" dirty="0">
                <a:solidFill>
                  <a:srgbClr val="008000"/>
                </a:solidFill>
              </a:rPr>
              <a:t>D) </a:t>
            </a:r>
            <a:r>
              <a:rPr lang="fr-FR" sz="2800" dirty="0">
                <a:solidFill>
                  <a:srgbClr val="008000"/>
                </a:solidFill>
              </a:rPr>
              <a:t>Le V3 et les Ventricules latéraux appartiennent au cerveau </a:t>
            </a:r>
            <a:endParaRPr lang="fr-FR" sz="2800" dirty="0">
              <a:solidFill>
                <a:srgbClr val="008000"/>
              </a:solidFill>
            </a:endParaRPr>
          </a:p>
          <a:p>
            <a:r>
              <a:rPr lang="fr-FR" sz="2800" dirty="0"/>
              <a:t>E) Tout est faux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2751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b="1" u="sng" dirty="0"/>
              <a:t>QCM 4</a:t>
            </a:r>
            <a:r>
              <a:rPr lang="fr-FR" sz="2800" b="1" dirty="0"/>
              <a:t> : A propos des méninges :</a:t>
            </a:r>
            <a:endParaRPr lang="fr-FR" sz="2800" dirty="0"/>
          </a:p>
          <a:p>
            <a:r>
              <a:rPr lang="fr-FR" sz="2800" dirty="0"/>
              <a:t>A)La dure mère est accolée à la pie-mère</a:t>
            </a:r>
          </a:p>
          <a:p>
            <a:r>
              <a:rPr lang="fr-FR" sz="2800" dirty="0"/>
              <a:t>B) Les granulations de Pacchioni permettent la circulation du LCR</a:t>
            </a:r>
          </a:p>
          <a:p>
            <a:r>
              <a:rPr lang="fr-FR" sz="2800" dirty="0"/>
              <a:t>C) La pie-mère possède des expansions</a:t>
            </a:r>
          </a:p>
          <a:p>
            <a:r>
              <a:rPr lang="fr-FR" sz="2800" dirty="0"/>
              <a:t>D) Le sac dural n’est pas en contact du rachis</a:t>
            </a:r>
          </a:p>
          <a:p>
            <a:r>
              <a:rPr lang="fr-FR" sz="2800" dirty="0"/>
              <a:t>E) Tout est faux</a:t>
            </a:r>
          </a:p>
          <a:p>
            <a:pPr marL="411480" lvl="1" indent="0">
              <a:buNone/>
            </a:pP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77146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CORRECTION D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b="1" u="sng" dirty="0"/>
              <a:t>QCM 4</a:t>
            </a:r>
            <a:r>
              <a:rPr lang="fr-FR" sz="2800" b="1" dirty="0"/>
              <a:t> : A propos des méninges :</a:t>
            </a:r>
            <a:endParaRPr lang="fr-FR" sz="2800" dirty="0"/>
          </a:p>
          <a:p>
            <a:r>
              <a:rPr lang="fr-FR" sz="2800" dirty="0">
                <a:solidFill>
                  <a:srgbClr val="FF0000"/>
                </a:solidFill>
              </a:rPr>
              <a:t>A)La dure mère est accolée à la pie-mère</a:t>
            </a:r>
          </a:p>
          <a:p>
            <a:r>
              <a:rPr lang="fr-FR" sz="2800" dirty="0">
                <a:solidFill>
                  <a:srgbClr val="FF0000"/>
                </a:solidFill>
              </a:rPr>
              <a:t>B) Les granulations de Pacchioni permettent la circulation du LCR</a:t>
            </a:r>
          </a:p>
          <a:p>
            <a:r>
              <a:rPr lang="fr-FR" sz="2800" dirty="0">
                <a:solidFill>
                  <a:srgbClr val="FF0000"/>
                </a:solidFill>
              </a:rPr>
              <a:t>C) La pie-mère possède des expansions</a:t>
            </a:r>
          </a:p>
          <a:p>
            <a:r>
              <a:rPr lang="fr-FR" sz="2800" dirty="0">
                <a:solidFill>
                  <a:srgbClr val="008000"/>
                </a:solidFill>
              </a:rPr>
              <a:t>D) Le sac dural n’est pas en contact du rachis</a:t>
            </a:r>
          </a:p>
          <a:p>
            <a:r>
              <a:rPr lang="fr-FR" sz="2800" dirty="0"/>
              <a:t>E) Tout est faux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0305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FR" sz="2800" b="1" u="sng" dirty="0"/>
              <a:t>QCM </a:t>
            </a:r>
            <a:r>
              <a:rPr lang="fr-FR" sz="2800" b="1" u="sng" dirty="0" smtClean="0"/>
              <a:t>5</a:t>
            </a:r>
            <a:r>
              <a:rPr lang="fr-FR" sz="2800" b="1" dirty="0"/>
              <a:t> : A propos du SNC :</a:t>
            </a:r>
            <a:endParaRPr lang="fr-FR" sz="2800" dirty="0"/>
          </a:p>
          <a:p>
            <a:r>
              <a:rPr lang="fr-FR" sz="2800" dirty="0"/>
              <a:t>A)Les cavités de l’encéphale sont virtuelles</a:t>
            </a:r>
          </a:p>
          <a:p>
            <a:r>
              <a:rPr lang="fr-FR" sz="2800" dirty="0"/>
              <a:t>B) L’orifice médian du plancher du V4 permet de faire sortir le LCR des cavités</a:t>
            </a:r>
          </a:p>
          <a:p>
            <a:r>
              <a:rPr lang="fr-FR" sz="2800" dirty="0"/>
              <a:t>C) Le plexus </a:t>
            </a:r>
            <a:r>
              <a:rPr lang="fr-FR" sz="2800" dirty="0" smtClean="0"/>
              <a:t>choro</a:t>
            </a:r>
            <a:r>
              <a:rPr lang="fr-FR" sz="2800" dirty="0" smtClean="0"/>
              <a:t>ï</a:t>
            </a:r>
            <a:r>
              <a:rPr lang="fr-FR" sz="2800" dirty="0" smtClean="0"/>
              <a:t>de </a:t>
            </a:r>
            <a:r>
              <a:rPr lang="fr-FR" sz="2800" dirty="0"/>
              <a:t>est un </a:t>
            </a:r>
            <a:r>
              <a:rPr lang="fr-FR" sz="2800" dirty="0" smtClean="0"/>
              <a:t>accolement </a:t>
            </a:r>
            <a:r>
              <a:rPr lang="fr-FR" sz="2800" dirty="0"/>
              <a:t>de pie-mère et de glie épendymaire exclusivement</a:t>
            </a:r>
          </a:p>
          <a:p>
            <a:r>
              <a:rPr lang="fr-FR" sz="2800" dirty="0"/>
              <a:t>D) Le granulations de Pacchioni sont des invaginations de dure-mère et </a:t>
            </a:r>
            <a:r>
              <a:rPr lang="fr-FR" sz="2800" dirty="0" smtClean="0"/>
              <a:t>d’arachno</a:t>
            </a:r>
            <a:r>
              <a:rPr lang="fr-FR" sz="2800" dirty="0" smtClean="0"/>
              <a:t>ï</a:t>
            </a:r>
            <a:r>
              <a:rPr lang="fr-FR" sz="2800" dirty="0" smtClean="0"/>
              <a:t>de</a:t>
            </a:r>
            <a:endParaRPr lang="fr-FR" sz="2800" dirty="0"/>
          </a:p>
          <a:p>
            <a:r>
              <a:rPr lang="fr-FR" sz="2800" dirty="0"/>
              <a:t>E) Tout est faux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39963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Correction : 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FR" sz="2800" b="1" u="sng" dirty="0"/>
              <a:t>QCM 5</a:t>
            </a:r>
            <a:r>
              <a:rPr lang="fr-FR" sz="2800" b="1" dirty="0"/>
              <a:t> : A propos du SNC :</a:t>
            </a:r>
            <a:endParaRPr lang="fr-FR" sz="2800" dirty="0"/>
          </a:p>
          <a:p>
            <a:r>
              <a:rPr lang="fr-FR" sz="2800" dirty="0">
                <a:solidFill>
                  <a:srgbClr val="FF0000"/>
                </a:solidFill>
              </a:rPr>
              <a:t>A)Les cavités de l’encéphale sont virtuelles</a:t>
            </a:r>
          </a:p>
          <a:p>
            <a:r>
              <a:rPr lang="fr-FR" sz="2800" dirty="0">
                <a:solidFill>
                  <a:srgbClr val="FF0000"/>
                </a:solidFill>
              </a:rPr>
              <a:t>B) L’orifice médian du plancher du V4 permet de faire sortir le LCR des cavités</a:t>
            </a:r>
          </a:p>
          <a:p>
            <a:r>
              <a:rPr lang="fr-FR" sz="2800" dirty="0">
                <a:solidFill>
                  <a:srgbClr val="FF0000"/>
                </a:solidFill>
              </a:rPr>
              <a:t>C) Le plexus </a:t>
            </a:r>
            <a:r>
              <a:rPr lang="fr-FR" sz="2800" dirty="0" smtClean="0">
                <a:solidFill>
                  <a:srgbClr val="FF0000"/>
                </a:solidFill>
              </a:rPr>
              <a:t>choro</a:t>
            </a:r>
            <a:r>
              <a:rPr lang="fr-FR" sz="2800" dirty="0" smtClean="0">
                <a:solidFill>
                  <a:srgbClr val="FF0000"/>
                </a:solidFill>
              </a:rPr>
              <a:t>ï</a:t>
            </a:r>
            <a:r>
              <a:rPr lang="fr-FR" sz="2800" dirty="0" smtClean="0">
                <a:solidFill>
                  <a:srgbClr val="FF0000"/>
                </a:solidFill>
              </a:rPr>
              <a:t>de </a:t>
            </a:r>
            <a:r>
              <a:rPr lang="fr-FR" sz="2800" dirty="0">
                <a:solidFill>
                  <a:srgbClr val="FF0000"/>
                </a:solidFill>
              </a:rPr>
              <a:t>est un </a:t>
            </a:r>
            <a:r>
              <a:rPr lang="fr-FR" sz="2800" dirty="0" smtClean="0">
                <a:solidFill>
                  <a:srgbClr val="FF0000"/>
                </a:solidFill>
              </a:rPr>
              <a:t>accolement </a:t>
            </a:r>
            <a:r>
              <a:rPr lang="fr-FR" sz="2800" dirty="0">
                <a:solidFill>
                  <a:srgbClr val="FF0000"/>
                </a:solidFill>
              </a:rPr>
              <a:t>de pie-mère et de glie épendymaire exclusivement</a:t>
            </a:r>
          </a:p>
          <a:p>
            <a:r>
              <a:rPr lang="fr-FR" sz="2800" dirty="0">
                <a:solidFill>
                  <a:srgbClr val="FF0000"/>
                </a:solidFill>
              </a:rPr>
              <a:t>D) Le granulations de Pacchioni sont des invaginations de dure-mère et </a:t>
            </a:r>
            <a:r>
              <a:rPr lang="fr-FR" sz="2800" dirty="0" smtClean="0">
                <a:solidFill>
                  <a:srgbClr val="FF0000"/>
                </a:solidFill>
              </a:rPr>
              <a:t>d’arachno</a:t>
            </a:r>
            <a:r>
              <a:rPr lang="fr-FR" sz="2800" dirty="0" smtClean="0">
                <a:solidFill>
                  <a:srgbClr val="FF0000"/>
                </a:solidFill>
              </a:rPr>
              <a:t>ï</a:t>
            </a:r>
            <a:r>
              <a:rPr lang="fr-FR" sz="2800" dirty="0" smtClean="0">
                <a:solidFill>
                  <a:srgbClr val="FF0000"/>
                </a:solidFill>
              </a:rPr>
              <a:t>de</a:t>
            </a:r>
            <a:endParaRPr lang="fr-FR" sz="2800" dirty="0">
              <a:solidFill>
                <a:srgbClr val="FF0000"/>
              </a:solidFill>
            </a:endParaRPr>
          </a:p>
          <a:p>
            <a:r>
              <a:rPr lang="fr-FR" sz="2800" dirty="0">
                <a:solidFill>
                  <a:srgbClr val="008000"/>
                </a:solidFill>
              </a:rPr>
              <a:t>E) Tout est faux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137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u="sng" dirty="0"/>
              <a:t>QCM </a:t>
            </a:r>
            <a:r>
              <a:rPr lang="fr-FR" b="1" u="sng" dirty="0" smtClean="0"/>
              <a:t>6</a:t>
            </a:r>
            <a:r>
              <a:rPr lang="fr-FR" b="1" dirty="0"/>
              <a:t> : A propos </a:t>
            </a:r>
            <a:r>
              <a:rPr lang="fr-FR" b="1" dirty="0" smtClean="0"/>
              <a:t>de la vascularisation :</a:t>
            </a:r>
            <a:endParaRPr lang="fr-FR" dirty="0"/>
          </a:p>
          <a:p>
            <a:r>
              <a:rPr lang="fr-FR" dirty="0"/>
              <a:t>A</a:t>
            </a:r>
            <a:r>
              <a:rPr lang="fr-FR" dirty="0" smtClean="0"/>
              <a:t>)Les carotides communes D et G sont issues de la crosse Aortique</a:t>
            </a:r>
            <a:endParaRPr lang="fr-FR" dirty="0"/>
          </a:p>
          <a:p>
            <a:r>
              <a:rPr lang="fr-FR" dirty="0"/>
              <a:t>B) </a:t>
            </a:r>
            <a:r>
              <a:rPr lang="fr-FR" dirty="0" smtClean="0"/>
              <a:t>La carotide interne possède 3 artères terminales</a:t>
            </a:r>
            <a:endParaRPr lang="fr-FR" dirty="0"/>
          </a:p>
          <a:p>
            <a:r>
              <a:rPr lang="fr-FR" dirty="0"/>
              <a:t>C) Le </a:t>
            </a:r>
            <a:r>
              <a:rPr lang="fr-FR" dirty="0" smtClean="0"/>
              <a:t>CABC est vascularisé par 7 artères</a:t>
            </a:r>
            <a:endParaRPr lang="fr-FR" dirty="0"/>
          </a:p>
          <a:p>
            <a:r>
              <a:rPr lang="fr-FR" dirty="0"/>
              <a:t>D) </a:t>
            </a:r>
            <a:r>
              <a:rPr lang="fr-FR" dirty="0" smtClean="0"/>
              <a:t>Les artères terminales de la carotide interne sont les artères: cérébrale post, communic</a:t>
            </a:r>
            <a:r>
              <a:rPr lang="fr-FR" dirty="0" smtClean="0"/>
              <a:t>ante antérieure, choroïdienne antérieure et cérébrale moyenne</a:t>
            </a:r>
            <a:endParaRPr lang="fr-FR" dirty="0"/>
          </a:p>
          <a:p>
            <a:r>
              <a:rPr lang="fr-FR" dirty="0"/>
              <a:t>E) Tout est faux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4693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Correction : 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u="sng" dirty="0"/>
              <a:t>QCM 6</a:t>
            </a:r>
            <a:r>
              <a:rPr lang="fr-FR" b="1" dirty="0"/>
              <a:t> : A propos de la vascularisation :</a:t>
            </a:r>
            <a:endParaRPr lang="fr-FR" dirty="0"/>
          </a:p>
          <a:p>
            <a:r>
              <a:rPr lang="fr-FR" dirty="0">
                <a:solidFill>
                  <a:srgbClr val="FF0000"/>
                </a:solidFill>
              </a:rPr>
              <a:t>A)Les carotides communes D et G sont issues de la crosse Aortique</a:t>
            </a:r>
          </a:p>
          <a:p>
            <a:r>
              <a:rPr lang="fr-FR" dirty="0">
                <a:solidFill>
                  <a:srgbClr val="FF0000"/>
                </a:solidFill>
              </a:rPr>
              <a:t>B) La carotide interne possède 3 artères terminales</a:t>
            </a:r>
          </a:p>
          <a:p>
            <a:r>
              <a:rPr lang="fr-FR" dirty="0">
                <a:solidFill>
                  <a:srgbClr val="FF0000"/>
                </a:solidFill>
              </a:rPr>
              <a:t>C) Le CABC est vascularisé par 7 artères</a:t>
            </a:r>
          </a:p>
          <a:p>
            <a:r>
              <a:rPr lang="fr-FR" dirty="0">
                <a:solidFill>
                  <a:srgbClr val="FF0000"/>
                </a:solidFill>
              </a:rPr>
              <a:t>D) Les artères terminales de la carotide interne sont les artères: cérébrale post, communicante antérieure, choroïdienne antérieure et cérébrale moyenne</a:t>
            </a:r>
          </a:p>
          <a:p>
            <a:r>
              <a:rPr lang="fr-FR" dirty="0">
                <a:solidFill>
                  <a:srgbClr val="008000"/>
                </a:solidFill>
              </a:rPr>
              <a:t>E) Tout est </a:t>
            </a:r>
            <a:r>
              <a:rPr lang="fr-FR" dirty="0" smtClean="0">
                <a:solidFill>
                  <a:srgbClr val="008000"/>
                </a:solidFill>
              </a:rPr>
              <a:t>faux</a:t>
            </a:r>
            <a:endParaRPr lang="fr-FR" dirty="0">
              <a:solidFill>
                <a:srgbClr val="008000"/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91448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Vertèbre</a:t>
            </a:r>
            <a:endParaRPr lang="fr-FR" dirty="0"/>
          </a:p>
        </p:txBody>
      </p:sp>
      <p:pic>
        <p:nvPicPr>
          <p:cNvPr id="4" name="Espace réservé du contenu 3" descr="cervical-_transverse_foramen1306526115377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" r="-320"/>
          <a:stretch/>
        </p:blipFill>
        <p:spPr>
          <a:xfrm>
            <a:off x="689700" y="2014563"/>
            <a:ext cx="3404711" cy="3232277"/>
          </a:xfrm>
        </p:spPr>
      </p:pic>
      <p:pic>
        <p:nvPicPr>
          <p:cNvPr id="5" name="Image 4" descr="Capture d’écran 2014-12-31 à 12.56.06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333" y="1773692"/>
            <a:ext cx="3822700" cy="4749800"/>
          </a:xfrm>
          <a:prstGeom prst="rect">
            <a:avLst/>
          </a:prstGeom>
        </p:spPr>
      </p:pic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2612382" y="2199229"/>
            <a:ext cx="2333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Canal transversaire</a:t>
            </a:r>
            <a:endParaRPr lang="fr-FR" dirty="0"/>
          </a:p>
        </p:txBody>
      </p:sp>
      <p:sp>
        <p:nvSpPr>
          <p:cNvPr id="8" name="Flèche à angle droit 7"/>
          <p:cNvSpPr/>
          <p:nvPr/>
        </p:nvSpPr>
        <p:spPr>
          <a:xfrm>
            <a:off x="1743971" y="3364436"/>
            <a:ext cx="502339" cy="568637"/>
          </a:xfrm>
          <a:prstGeom prst="bent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0" y="3748407"/>
            <a:ext cx="1955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Canal Vertébral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290199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du contenu 9" descr="NERFS CRANIENS.tiff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" r="-67"/>
          <a:stretch/>
        </p:blipFill>
        <p:spPr>
          <a:xfrm>
            <a:off x="1948040" y="1708089"/>
            <a:ext cx="4990757" cy="4418074"/>
          </a:xfrm>
        </p:spPr>
      </p:pic>
      <p:sp>
        <p:nvSpPr>
          <p:cNvPr id="11" name="ZoneTexte 10"/>
          <p:cNvSpPr txBox="1"/>
          <p:nvPr/>
        </p:nvSpPr>
        <p:spPr>
          <a:xfrm>
            <a:off x="3328077" y="733564"/>
            <a:ext cx="24502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LES NERFS CRANIENS</a:t>
            </a:r>
            <a:endParaRPr lang="fr-FR" dirty="0"/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9542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icaire">
  <a:themeElements>
    <a:clrScheme name="Apothicaire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icaire">
      <a:majorFont>
        <a:latin typeface="Book Antiqua"/>
        <a:ea typeface=""/>
        <a:cs typeface=""/>
        <a:font script="Jpan" typeface="ＭＳ Ｐ明朝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icaire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Apothicaire.thmx</Template>
  <TotalTime>3006</TotalTime>
  <Words>967</Words>
  <Application>Microsoft Macintosh PowerPoint</Application>
  <PresentationFormat>Présentation à l'écran (4:3)</PresentationFormat>
  <Paragraphs>229</Paragraphs>
  <Slides>31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Apothicaire</vt:lpstr>
      <vt:lpstr>Introduction à l’anatomie</vt:lpstr>
      <vt:lpstr>PrésentEE PAR …  LES « TOTALY SPIES » (Dixit les anciens)</vt:lpstr>
      <vt:lpstr>Qu’est ce que l’anatomie ?</vt:lpstr>
      <vt:lpstr>PRESENTATION DE L’UE5</vt:lpstr>
      <vt:lpstr>Les Professeurs</vt:lpstr>
      <vt:lpstr>Les supports</vt:lpstr>
      <vt:lpstr>Carnet de Grégoire d’Andrea </vt:lpstr>
      <vt:lpstr>Dictionnaire anatomique</vt:lpstr>
      <vt:lpstr>Programme tut-rentrée</vt:lpstr>
      <vt:lpstr>C’est partiiiii !</vt:lpstr>
      <vt:lpstr>La position anatomique de référence</vt:lpstr>
      <vt:lpstr>Les plans </vt:lpstr>
      <vt:lpstr>Vocabulaire</vt:lpstr>
      <vt:lpstr>Couleurs conventionnelles</vt:lpstr>
      <vt:lpstr>Convexe/concave</vt:lpstr>
      <vt:lpstr>Orienter vers/ regarder vers </vt:lpstr>
      <vt:lpstr>Et pour finir en beauté…</vt:lpstr>
      <vt:lpstr>Présentation PowerPoint</vt:lpstr>
      <vt:lpstr>Correction : AD</vt:lpstr>
      <vt:lpstr>Présentation PowerPoint</vt:lpstr>
      <vt:lpstr>Présentation PowerPoint</vt:lpstr>
      <vt:lpstr>Présentation PowerPoint</vt:lpstr>
      <vt:lpstr>Correction : D</vt:lpstr>
      <vt:lpstr>Présentation PowerPoint</vt:lpstr>
      <vt:lpstr>CORRECTION D</vt:lpstr>
      <vt:lpstr>Présentation PowerPoint</vt:lpstr>
      <vt:lpstr>Correction : e</vt:lpstr>
      <vt:lpstr>Présentation PowerPoint</vt:lpstr>
      <vt:lpstr>Correction : e</vt:lpstr>
      <vt:lpstr>Vertèbre</vt:lpstr>
      <vt:lpstr>Présentation PowerPoint</vt:lpstr>
    </vt:vector>
  </TitlesOfParts>
  <Company>perso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à l’anatomie</dc:title>
  <dc:creator>julia rubenstein</dc:creator>
  <cp:lastModifiedBy>Francoise Khadir</cp:lastModifiedBy>
  <cp:revision>48</cp:revision>
  <dcterms:created xsi:type="dcterms:W3CDTF">2014-09-01T14:05:03Z</dcterms:created>
  <dcterms:modified xsi:type="dcterms:W3CDTF">2015-01-05T20:15:25Z</dcterms:modified>
</cp:coreProperties>
</file>