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80" r:id="rId1"/>
  </p:sldMasterIdLst>
  <p:notesMasterIdLst>
    <p:notesMasterId r:id="rId55"/>
  </p:notesMasterIdLst>
  <p:handoutMasterIdLst>
    <p:handoutMasterId r:id="rId56"/>
  </p:handoutMasterIdLst>
  <p:sldIdLst>
    <p:sldId id="256" r:id="rId2"/>
    <p:sldId id="258" r:id="rId3"/>
    <p:sldId id="264" r:id="rId4"/>
    <p:sldId id="265" r:id="rId5"/>
    <p:sldId id="269" r:id="rId6"/>
    <p:sldId id="266" r:id="rId7"/>
    <p:sldId id="267" r:id="rId8"/>
    <p:sldId id="268" r:id="rId9"/>
    <p:sldId id="270" r:id="rId10"/>
    <p:sldId id="271" r:id="rId11"/>
    <p:sldId id="272" r:id="rId12"/>
    <p:sldId id="273" r:id="rId13"/>
    <p:sldId id="274" r:id="rId14"/>
    <p:sldId id="275" r:id="rId15"/>
    <p:sldId id="276" r:id="rId16"/>
    <p:sldId id="278" r:id="rId17"/>
    <p:sldId id="279" r:id="rId18"/>
    <p:sldId id="280" r:id="rId19"/>
    <p:sldId id="281" r:id="rId20"/>
    <p:sldId id="282" r:id="rId21"/>
    <p:sldId id="286" r:id="rId22"/>
    <p:sldId id="287" r:id="rId23"/>
    <p:sldId id="288" r:id="rId24"/>
    <p:sldId id="289" r:id="rId25"/>
    <p:sldId id="290" r:id="rId26"/>
    <p:sldId id="291" r:id="rId27"/>
    <p:sldId id="292" r:id="rId28"/>
    <p:sldId id="293" r:id="rId29"/>
    <p:sldId id="294" r:id="rId30"/>
    <p:sldId id="295" r:id="rId31"/>
    <p:sldId id="296" r:id="rId32"/>
    <p:sldId id="297" r:id="rId33"/>
    <p:sldId id="299" r:id="rId34"/>
    <p:sldId id="300" r:id="rId35"/>
    <p:sldId id="301" r:id="rId36"/>
    <p:sldId id="302" r:id="rId37"/>
    <p:sldId id="303" r:id="rId38"/>
    <p:sldId id="304" r:id="rId39"/>
    <p:sldId id="454" r:id="rId40"/>
    <p:sldId id="456" r:id="rId41"/>
    <p:sldId id="488" r:id="rId42"/>
    <p:sldId id="457" r:id="rId43"/>
    <p:sldId id="489" r:id="rId44"/>
    <p:sldId id="490" r:id="rId45"/>
    <p:sldId id="455" r:id="rId46"/>
    <p:sldId id="298" r:id="rId47"/>
    <p:sldId id="305" r:id="rId48"/>
    <p:sldId id="306" r:id="rId49"/>
    <p:sldId id="307" r:id="rId50"/>
    <p:sldId id="308" r:id="rId51"/>
    <p:sldId id="309" r:id="rId52"/>
    <p:sldId id="310" r:id="rId53"/>
    <p:sldId id="263" r:id="rId54"/>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414" autoAdjust="0"/>
    <p:restoredTop sz="94694"/>
  </p:normalViewPr>
  <p:slideViewPr>
    <p:cSldViewPr snapToGrid="0" snapToObjects="1" showGuides="1">
      <p:cViewPr varScale="1">
        <p:scale>
          <a:sx n="117" d="100"/>
          <a:sy n="117" d="100"/>
        </p:scale>
        <p:origin x="2128" y="168"/>
      </p:cViewPr>
      <p:guideLst>
        <p:guide orient="horz" pos="2160"/>
        <p:guide pos="2880"/>
      </p:guideLst>
    </p:cSldViewPr>
  </p:slideViewPr>
  <p:notesTextViewPr>
    <p:cViewPr>
      <p:scale>
        <a:sx n="100" d="100"/>
        <a:sy n="100" d="100"/>
      </p:scale>
      <p:origin x="0" y="0"/>
    </p:cViewPr>
  </p:notesTextViewPr>
  <p:notesViewPr>
    <p:cSldViewPr snapToGrid="0" snapToObjects="1" showGuides="1">
      <p:cViewPr varScale="1">
        <p:scale>
          <a:sx n="97" d="100"/>
          <a:sy n="97" d="100"/>
        </p:scale>
        <p:origin x="3560" y="20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C050D07-B51C-4D4B-A1D8-46D12F6A4AB5}" type="datetimeFigureOut">
              <a:rPr lang="fr-FR" smtClean="0"/>
              <a:pPr/>
              <a:t>20/09/2020</a:t>
            </a:fld>
            <a:endParaRPr lang="en-GB"/>
          </a:p>
        </p:txBody>
      </p:sp>
      <p:sp>
        <p:nvSpPr>
          <p:cNvPr id="4" name="Espace réservé du pied de page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Espace réservé du numéro de diapositiv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6A6BF7B-658F-0345-81BF-0C08527A3DAA}" type="slidenum">
              <a:rPr lang="en-GB" smtClean="0"/>
              <a:pPr/>
              <a:t>‹N°›</a:t>
            </a:fld>
            <a:endParaRPr lang="en-GB"/>
          </a:p>
        </p:txBody>
      </p:sp>
    </p:spTree>
    <p:extLst>
      <p:ext uri="{BB962C8B-B14F-4D97-AF65-F5344CB8AC3E}">
        <p14:creationId xmlns:p14="http://schemas.microsoft.com/office/powerpoint/2010/main" val="36913457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B03C7F-34D2-F249-92F8-BD078E6C1DFF}" type="datetimeFigureOut">
              <a:rPr lang="fr-FR" smtClean="0"/>
              <a:pPr/>
              <a:t>20/09/2020</a:t>
            </a:fld>
            <a:endParaRPr lang="en-GB"/>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7F0E401-430E-E54A-A7C8-4D84EB5078B9}" type="slidenum">
              <a:rPr lang="en-GB" smtClean="0"/>
              <a:pPr/>
              <a:t>‹N°›</a:t>
            </a:fld>
            <a:endParaRPr lang="en-GB"/>
          </a:p>
        </p:txBody>
      </p:sp>
    </p:spTree>
    <p:extLst>
      <p:ext uri="{BB962C8B-B14F-4D97-AF65-F5344CB8AC3E}">
        <p14:creationId xmlns:p14="http://schemas.microsoft.com/office/powerpoint/2010/main" val="630422699"/>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11</a:t>
            </a:fld>
            <a:endParaRPr lang="en-GB"/>
          </a:p>
        </p:txBody>
      </p:sp>
    </p:spTree>
    <p:extLst>
      <p:ext uri="{BB962C8B-B14F-4D97-AF65-F5344CB8AC3E}">
        <p14:creationId xmlns:p14="http://schemas.microsoft.com/office/powerpoint/2010/main" val="26181041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12</a:t>
            </a:fld>
            <a:endParaRPr lang="en-GB"/>
          </a:p>
        </p:txBody>
      </p:sp>
    </p:spTree>
    <p:extLst>
      <p:ext uri="{BB962C8B-B14F-4D97-AF65-F5344CB8AC3E}">
        <p14:creationId xmlns:p14="http://schemas.microsoft.com/office/powerpoint/2010/main" val="35834331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13</a:t>
            </a:fld>
            <a:endParaRPr lang="en-GB"/>
          </a:p>
        </p:txBody>
      </p:sp>
    </p:spTree>
    <p:extLst>
      <p:ext uri="{BB962C8B-B14F-4D97-AF65-F5344CB8AC3E}">
        <p14:creationId xmlns:p14="http://schemas.microsoft.com/office/powerpoint/2010/main" val="36010174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14</a:t>
            </a:fld>
            <a:endParaRPr lang="en-GB"/>
          </a:p>
        </p:txBody>
      </p:sp>
    </p:spTree>
    <p:extLst>
      <p:ext uri="{BB962C8B-B14F-4D97-AF65-F5344CB8AC3E}">
        <p14:creationId xmlns:p14="http://schemas.microsoft.com/office/powerpoint/2010/main" val="31669698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24</a:t>
            </a:fld>
            <a:endParaRPr lang="en-GB"/>
          </a:p>
        </p:txBody>
      </p:sp>
    </p:spTree>
    <p:extLst>
      <p:ext uri="{BB962C8B-B14F-4D97-AF65-F5344CB8AC3E}">
        <p14:creationId xmlns:p14="http://schemas.microsoft.com/office/powerpoint/2010/main" val="29461305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	</a:t>
            </a:r>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25</a:t>
            </a:fld>
            <a:endParaRPr lang="en-GB"/>
          </a:p>
        </p:txBody>
      </p:sp>
    </p:spTree>
    <p:extLst>
      <p:ext uri="{BB962C8B-B14F-4D97-AF65-F5344CB8AC3E}">
        <p14:creationId xmlns:p14="http://schemas.microsoft.com/office/powerpoint/2010/main" val="1311981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29</a:t>
            </a:fld>
            <a:endParaRPr lang="en-GB"/>
          </a:p>
        </p:txBody>
      </p:sp>
    </p:spTree>
    <p:extLst>
      <p:ext uri="{BB962C8B-B14F-4D97-AF65-F5344CB8AC3E}">
        <p14:creationId xmlns:p14="http://schemas.microsoft.com/office/powerpoint/2010/main" val="25748801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31</a:t>
            </a:fld>
            <a:endParaRPr lang="en-GB"/>
          </a:p>
        </p:txBody>
      </p:sp>
    </p:spTree>
    <p:extLst>
      <p:ext uri="{BB962C8B-B14F-4D97-AF65-F5344CB8AC3E}">
        <p14:creationId xmlns:p14="http://schemas.microsoft.com/office/powerpoint/2010/main" val="7899632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7F0E401-430E-E54A-A7C8-4D84EB5078B9}" type="slidenum">
              <a:rPr lang="en-GB" smtClean="0"/>
              <a:pPr/>
              <a:t>37</a:t>
            </a:fld>
            <a:endParaRPr lang="en-GB"/>
          </a:p>
        </p:txBody>
      </p:sp>
    </p:spTree>
    <p:extLst>
      <p:ext uri="{BB962C8B-B14F-4D97-AF65-F5344CB8AC3E}">
        <p14:creationId xmlns:p14="http://schemas.microsoft.com/office/powerpoint/2010/main" val="23963995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solidFill>
                  <a:srgbClr val="775F55"/>
                </a:solidFill>
              </a:defRPr>
            </a:lvl1pPr>
          </a:lstStyle>
          <a:p>
            <a:r>
              <a:rPr kumimoji="0" lang="fr-FR"/>
              <a:t>Cliquez et modifiez le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rgbClr val="775F55"/>
                </a:solidFill>
              </a:defRPr>
            </a:lvl1pPr>
          </a:lstStyle>
          <a:p>
            <a:r>
              <a:rPr lang="fr-FR"/>
              <a:t>PASS / LAS - UFR Médecine - UFR Odontologie – Université Côte d'Azur - Année universitaire 2020-2021</a:t>
            </a:r>
            <a:endParaRPr lang="en-GB" dirty="0"/>
          </a:p>
        </p:txBody>
      </p:sp>
      <p:pic>
        <p:nvPicPr>
          <p:cNvPr id="14" name="Image 13" descr="ccbyncsa88x31.png"/>
          <p:cNvPicPr>
            <a:picLocks noChangeAspect="1"/>
          </p:cNvPicPr>
          <p:nvPr userDrawn="1"/>
        </p:nvPicPr>
        <p:blipFill>
          <a:blip r:embed="rId2"/>
          <a:stretch>
            <a:fillRect/>
          </a:stretch>
        </p:blipFill>
        <p:spPr>
          <a:xfrm>
            <a:off x="590550" y="6248206"/>
            <a:ext cx="1038286" cy="365760"/>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1_Diapositive de titr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re 7"/>
          <p:cNvSpPr>
            <a:spLocks noGrp="1"/>
          </p:cNvSpPr>
          <p:nvPr>
            <p:ph type="ctrTitle"/>
          </p:nvPr>
        </p:nvSpPr>
        <p:spPr>
          <a:xfrm>
            <a:off x="2362200" y="4038600"/>
            <a:ext cx="6477000" cy="1828800"/>
          </a:xfrm>
        </p:spPr>
        <p:txBody>
          <a:bodyPr anchor="b"/>
          <a:lstStyle>
            <a:lvl1pPr>
              <a:defRPr cap="all" baseline="0"/>
            </a:lvl1pPr>
          </a:lstStyle>
          <a:p>
            <a:r>
              <a:rPr kumimoji="0" lang="fr-FR"/>
              <a:t>Cliquez et modifiez le titre</a:t>
            </a:r>
            <a:endParaRPr kumimoji="0" lang="en-US"/>
          </a:p>
        </p:txBody>
      </p:sp>
      <p:sp>
        <p:nvSpPr>
          <p:cNvPr id="9" name="Sous-titr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a:t>Cliquez pour modifier le style des sous-titres du masque</a:t>
            </a:r>
            <a:endParaRPr kumimoji="0" lang="en-US"/>
          </a:p>
        </p:txBody>
      </p:sp>
      <p:sp>
        <p:nvSpPr>
          <p:cNvPr id="17" name="Espace réservé du pied de page 16"/>
          <p:cNvSpPr>
            <a:spLocks noGrp="1"/>
          </p:cNvSpPr>
          <p:nvPr>
            <p:ph type="ftr" sz="quarter" idx="11"/>
          </p:nvPr>
        </p:nvSpPr>
        <p:spPr>
          <a:xfrm>
            <a:off x="683693" y="236538"/>
            <a:ext cx="7776613" cy="365125"/>
          </a:xfrm>
        </p:spPr>
        <p:txBody>
          <a:bodyPr/>
          <a:lstStyle>
            <a:lvl1pPr algn="ctr">
              <a:defRPr>
                <a:solidFill>
                  <a:schemeClr val="tx2"/>
                </a:solidFill>
              </a:defRPr>
            </a:lvl1pPr>
          </a:lstStyle>
          <a:p>
            <a:r>
              <a:rPr lang="fr-FR"/>
              <a:t>PASS / LAS - UFR Médecine - UFR Odontologie – Université Côte d'Azur - Année universitaire 2020-2021</a:t>
            </a:r>
            <a:endParaRPr lang="en-GB" dirty="0"/>
          </a:p>
        </p:txBody>
      </p:sp>
      <p:pic>
        <p:nvPicPr>
          <p:cNvPr id="12" name="Image 11" descr="ccbyncsa88x31.png"/>
          <p:cNvPicPr>
            <a:picLocks noChangeAspect="1"/>
          </p:cNvPicPr>
          <p:nvPr userDrawn="1"/>
        </p:nvPicPr>
        <p:blipFill>
          <a:blip r:embed="rId2"/>
          <a:stretch>
            <a:fillRect/>
          </a:stretch>
        </p:blipFill>
        <p:spPr>
          <a:xfrm>
            <a:off x="596425" y="6227064"/>
            <a:ext cx="1038286" cy="365760"/>
          </a:xfrm>
          <a:prstGeom prst="rect">
            <a:avLst/>
          </a:prstGeom>
        </p:spPr>
      </p:pic>
    </p:spTree>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612648" y="228600"/>
            <a:ext cx="8153400" cy="990600"/>
          </a:xfrm>
        </p:spPr>
        <p:txBody>
          <a:bodyPr/>
          <a:lstStyle/>
          <a:p>
            <a:r>
              <a:rPr kumimoji="0" lang="fr-FR"/>
              <a:t>Cliquez et modifiez le titre</a:t>
            </a:r>
            <a:endParaRPr kumimoji="0" lang="en-US"/>
          </a:p>
        </p:txBody>
      </p:sp>
      <p:sp>
        <p:nvSpPr>
          <p:cNvPr id="5" name="Espace réservé du pied de page 4"/>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6" name="Espace réservé du numéro de diapositive 5"/>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
        <p:nvSpPr>
          <p:cNvPr id="8" name="Espace réservé du contenu 7"/>
          <p:cNvSpPr>
            <a:spLocks noGrp="1"/>
          </p:cNvSpPr>
          <p:nvPr>
            <p:ph sz="quarter" idx="1"/>
          </p:nvPr>
        </p:nvSpPr>
        <p:spPr>
          <a:xfrm>
            <a:off x="612648" y="1600200"/>
            <a:ext cx="8153400" cy="44958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En-tête de section">
    <p:bg>
      <p:bgRef idx="1003">
        <a:schemeClr val="bg1"/>
      </p:bgRef>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a:t>Cliquez pour modifier les styles du texte du masque</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fr-FR"/>
              <a:t>Cliquez et modifiez le titre</a:t>
            </a:r>
            <a:endParaRPr kumimoji="0" lang="en-US"/>
          </a:p>
        </p:txBody>
      </p:sp>
      <p:sp>
        <p:nvSpPr>
          <p:cNvPr id="13" name="Espace réservé du numéro de diapositive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7A86C6F3-CE2A-2041-8843-6841550E0C07}" type="slidenum">
              <a:rPr lang="en-GB" smtClean="0"/>
              <a:pPr/>
              <a:t>‹N°›</a:t>
            </a:fld>
            <a:endParaRPr lang="en-GB"/>
          </a:p>
        </p:txBody>
      </p:sp>
      <p:sp>
        <p:nvSpPr>
          <p:cNvPr id="14" name="Espace réservé du pied de page 13"/>
          <p:cNvSpPr>
            <a:spLocks noGrp="1"/>
          </p:cNvSpPr>
          <p:nvPr>
            <p:ph type="ftr" sz="quarter" idx="12"/>
          </p:nvPr>
        </p:nvSpPr>
        <p:spPr/>
        <p:txBody>
          <a:bodyPr/>
          <a:lstStyle/>
          <a:p>
            <a:r>
              <a:rPr lang="fr-FR"/>
              <a:t>PASS / LAS - UFR Médecine - UFR Odontologie – Université Côte d'Azur - Année universitaire 2020-2021</a:t>
            </a:r>
            <a:endParaRPr lang="en-GB" dirty="0"/>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9" name="Espace réservé du contenu 8"/>
          <p:cNvSpPr>
            <a:spLocks noGrp="1"/>
          </p:cNvSpPr>
          <p:nvPr>
            <p:ph sz="quarter" idx="1"/>
          </p:nvPr>
        </p:nvSpPr>
        <p:spPr>
          <a:xfrm>
            <a:off x="609600"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1" name="Espace réservé du contenu 10"/>
          <p:cNvSpPr>
            <a:spLocks noGrp="1"/>
          </p:cNvSpPr>
          <p:nvPr>
            <p:ph sz="quarter" idx="2"/>
          </p:nvPr>
        </p:nvSpPr>
        <p:spPr>
          <a:xfrm>
            <a:off x="4844901" y="1589567"/>
            <a:ext cx="3886200" cy="45720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0" name="Espace réservé du numéro de diapositive 9"/>
          <p:cNvSpPr>
            <a:spLocks noGrp="1"/>
          </p:cNvSpPr>
          <p:nvPr>
            <p:ph type="sldNum" sz="quarter" idx="16"/>
          </p:nvPr>
        </p:nvSpPr>
        <p:spPr/>
        <p:txBody>
          <a:bodyPr rtlCol="0"/>
          <a:lstStyle/>
          <a:p>
            <a:fld id="{7A86C6F3-CE2A-2041-8843-6841550E0C07}" type="slidenum">
              <a:rPr lang="en-GB" smtClean="0"/>
              <a:pPr/>
              <a:t>‹N°›</a:t>
            </a:fld>
            <a:endParaRPr lang="en-GB"/>
          </a:p>
        </p:txBody>
      </p:sp>
      <p:sp>
        <p:nvSpPr>
          <p:cNvPr id="12" name="Espace réservé du pied de page 11"/>
          <p:cNvSpPr>
            <a:spLocks noGrp="1"/>
          </p:cNvSpPr>
          <p:nvPr>
            <p:ph type="ftr" sz="quarter" idx="17"/>
          </p:nvPr>
        </p:nvSpPr>
        <p:spPr/>
        <p:txBody>
          <a:bodyPr rtlCol="0"/>
          <a:lstStyle/>
          <a:p>
            <a:r>
              <a:rPr lang="fr-FR"/>
              <a:t>PASS / LAS - UFR Médecine - UFR Odontologie – Université Côte d'Azur - Année universitaire 2020-2021</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533400" y="273050"/>
            <a:ext cx="8153400" cy="869950"/>
          </a:xfrm>
        </p:spPr>
        <p:txBody>
          <a:bodyPr anchor="ctr"/>
          <a:lstStyle>
            <a:lvl1pPr>
              <a:defRPr/>
            </a:lvl1pPr>
          </a:lstStyle>
          <a:p>
            <a:r>
              <a:rPr kumimoji="0" lang="fr-FR"/>
              <a:t>Cliquez et modifiez le titre</a:t>
            </a:r>
            <a:endParaRPr kumimoji="0" lang="en-US"/>
          </a:p>
        </p:txBody>
      </p:sp>
      <p:sp>
        <p:nvSpPr>
          <p:cNvPr id="11" name="Espace réservé du contenu 10"/>
          <p:cNvSpPr>
            <a:spLocks noGrp="1"/>
          </p:cNvSpPr>
          <p:nvPr>
            <p:ph sz="quarter" idx="2"/>
          </p:nvPr>
        </p:nvSpPr>
        <p:spPr>
          <a:xfrm>
            <a:off x="609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3" name="Espace réservé du contenu 12"/>
          <p:cNvSpPr>
            <a:spLocks noGrp="1"/>
          </p:cNvSpPr>
          <p:nvPr>
            <p:ph sz="quarter" idx="4"/>
          </p:nvPr>
        </p:nvSpPr>
        <p:spPr>
          <a:xfrm>
            <a:off x="4800600" y="2438400"/>
            <a:ext cx="3886200" cy="35814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12" name="Espace réservé du numéro de diapositive 11"/>
          <p:cNvSpPr>
            <a:spLocks noGrp="1"/>
          </p:cNvSpPr>
          <p:nvPr>
            <p:ph type="sldNum" sz="quarter" idx="16"/>
          </p:nvPr>
        </p:nvSpPr>
        <p:spPr/>
        <p:txBody>
          <a:bodyPr rtlCol="0"/>
          <a:lstStyle/>
          <a:p>
            <a:fld id="{7A86C6F3-CE2A-2041-8843-6841550E0C07}" type="slidenum">
              <a:rPr lang="en-GB" smtClean="0"/>
              <a:pPr/>
              <a:t>‹N°›</a:t>
            </a:fld>
            <a:endParaRPr lang="en-GB"/>
          </a:p>
        </p:txBody>
      </p:sp>
      <p:sp>
        <p:nvSpPr>
          <p:cNvPr id="14" name="Espace réservé du pied de page 13"/>
          <p:cNvSpPr>
            <a:spLocks noGrp="1"/>
          </p:cNvSpPr>
          <p:nvPr>
            <p:ph type="ftr" sz="quarter" idx="17"/>
          </p:nvPr>
        </p:nvSpPr>
        <p:spPr/>
        <p:txBody>
          <a:bodyPr rtlCol="0"/>
          <a:lstStyle/>
          <a:p>
            <a:r>
              <a:rPr lang="fr-FR"/>
              <a:t>PASS / LAS - UFR Médecine - UFR Odontologie – Université Côte d'Azur - Année universitaire 2020-2021</a:t>
            </a:r>
            <a:endParaRPr lang="en-GB" dirty="0"/>
          </a:p>
        </p:txBody>
      </p:sp>
      <p:sp>
        <p:nvSpPr>
          <p:cNvPr id="16" name="Espace réservé du texte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
        <p:nvSpPr>
          <p:cNvPr id="15" name="Espace réservé du texte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fr-FR"/>
              <a:t>Cliquez pour modifier les styles du texte du masque</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4" name="Espace réservé du pied de page 3"/>
          <p:cNvSpPr>
            <a:spLocks noGrp="1"/>
          </p:cNvSpPr>
          <p:nvPr>
            <p:ph type="ftr" sz="quarter" idx="11"/>
          </p:nvPr>
        </p:nvSpPr>
        <p:spPr/>
        <p:txBody>
          <a:bodyPr/>
          <a:lstStyle/>
          <a:p>
            <a:r>
              <a:rPr lang="fr-FR"/>
              <a:t>PASS / LAS - UFR Médecine - UFR Odontologie – Université Côte d'Azur - Année universitaire 2020-2021</a:t>
            </a:r>
            <a:endParaRPr lang="en-GB"/>
          </a:p>
        </p:txBody>
      </p:sp>
      <p:sp>
        <p:nvSpPr>
          <p:cNvPr id="5" name="Espace réservé du numéro de diapositive 4"/>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a:lstStyle/>
          <a:p>
            <a:r>
              <a:rPr kumimoji="0" lang="fr-FR"/>
              <a:t>PASS / LAS - UFR Médecine - UFR Odontologie – Université Côte d'Azur - Année universitaire 2020-2021</a:t>
            </a:r>
            <a:endParaRPr kumimoji="0" lang="en-US" dirty="0"/>
          </a:p>
        </p:txBody>
      </p:sp>
      <p:sp>
        <p:nvSpPr>
          <p:cNvPr id="4" name="Espace réservé du numéro de diapositive 3"/>
          <p:cNvSpPr>
            <a:spLocks noGrp="1"/>
          </p:cNvSpPr>
          <p:nvPr>
            <p:ph type="sldNum" sz="quarter" idx="12"/>
          </p:nvPr>
        </p:nvSpPr>
        <p:spPr>
          <a:xfrm>
            <a:off x="0" y="6248400"/>
            <a:ext cx="533400" cy="381000"/>
          </a:xfrm>
        </p:spPr>
        <p:txBody>
          <a:bodyPr/>
          <a:lstStyle>
            <a:lvl1pPr>
              <a:defRPr>
                <a:solidFill>
                  <a:schemeClr val="tx2"/>
                </a:solidFill>
              </a:defRPr>
            </a:lvl1pPr>
          </a:lstStyle>
          <a:p>
            <a:fld id="{F0C94032-CD4C-4C25-B0C2-CEC720522D92}" type="slidenum">
              <a:rPr kumimoji="0" lang="en-US" smtClean="0"/>
              <a:pPr/>
              <a:t>‹N°›</a:t>
            </a:fld>
            <a:endParaRPr kumimoji="0" lang="en-US" dirty="0">
              <a:solidFill>
                <a:schemeClr val="tx2"/>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00" y="273050"/>
            <a:ext cx="8077200" cy="869950"/>
          </a:xfrm>
        </p:spPr>
        <p:txBody>
          <a:bodyPr anchor="ctr"/>
          <a:lstStyle>
            <a:lvl1pPr algn="l">
              <a:buNone/>
              <a:defRPr sz="4400" b="0"/>
            </a:lvl1pPr>
          </a:lstStyle>
          <a:p>
            <a:r>
              <a:rPr kumimoji="0" lang="fr-FR"/>
              <a:t>Cliquez et modifiez le titre</a:t>
            </a:r>
            <a:endParaRPr kumimoji="0" lang="en-US"/>
          </a:p>
        </p:txBody>
      </p:sp>
      <p:sp>
        <p:nvSpPr>
          <p:cNvPr id="6" name="Espace réservé du pied de page 5"/>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7" name="Espace réservé du numéro de diapositive 6"/>
          <p:cNvSpPr>
            <a:spLocks noGrp="1"/>
          </p:cNvSpPr>
          <p:nvPr>
            <p:ph type="sldNum" sz="quarter" idx="12"/>
          </p:nvPr>
        </p:nvSpPr>
        <p:spPr/>
        <p:txBody>
          <a:bodyPr/>
          <a:lstStyle>
            <a:lvl1pPr>
              <a:defRPr>
                <a:solidFill>
                  <a:srgbClr val="FFFFFF"/>
                </a:solidFill>
              </a:defRPr>
            </a:lvl1pPr>
          </a:lstStyle>
          <a:p>
            <a:fld id="{7A86C6F3-CE2A-2041-8843-6841550E0C07}" type="slidenum">
              <a:rPr lang="en-GB" smtClean="0"/>
              <a:pPr/>
              <a:t>‹N°›</a:t>
            </a:fld>
            <a:endParaRPr lang="en-GB"/>
          </a:p>
        </p:txBody>
      </p:sp>
      <p:sp>
        <p:nvSpPr>
          <p:cNvPr id="3" name="Espace réservé du texte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fr-FR"/>
              <a:t>Cliquez pour modifier les styles du texte du masque</a:t>
            </a:r>
          </a:p>
        </p:txBody>
      </p:sp>
      <p:sp>
        <p:nvSpPr>
          <p:cNvPr id="9" name="Espace réservé du contenu 8"/>
          <p:cNvSpPr>
            <a:spLocks noGrp="1"/>
          </p:cNvSpPr>
          <p:nvPr>
            <p:ph sz="quarter" idx="1"/>
          </p:nvPr>
        </p:nvSpPr>
        <p:spPr>
          <a:xfrm>
            <a:off x="2362200" y="1752600"/>
            <a:ext cx="6400800" cy="4419600"/>
          </a:xfrm>
        </p:spPr>
        <p:txBody>
          <a:bodyPr/>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bg>
      <p:bgRef idx="1003">
        <a:schemeClr val="bg2"/>
      </p:bgRef>
    </p:bg>
    <p:spTree>
      <p:nvGrpSpPr>
        <p:cNvPr id="1" name=""/>
        <p:cNvGrpSpPr/>
        <p:nvPr/>
      </p:nvGrpSpPr>
      <p:grpSpPr>
        <a:xfrm>
          <a:off x="0" y="0"/>
          <a:ext cx="0" cy="0"/>
          <a:chOff x="0" y="0"/>
          <a:chExt cx="0" cy="0"/>
        </a:xfrm>
      </p:grpSpPr>
      <p:sp>
        <p:nvSpPr>
          <p:cNvPr id="4" name="Espace réservé du texte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fr-FR"/>
              <a:t>Cliquez pour modifier les styles du texte du masque</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r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fr-FR"/>
              <a:t>Cliquez et modifiez le titre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Espace réservé de la date 11"/>
          <p:cNvSpPr>
            <a:spLocks noGrp="1"/>
          </p:cNvSpPr>
          <p:nvPr>
            <p:ph type="dt" sz="half" idx="10"/>
          </p:nvPr>
        </p:nvSpPr>
        <p:spPr>
          <a:xfrm>
            <a:off x="6248400" y="6248400"/>
            <a:ext cx="2667000" cy="365125"/>
          </a:xfrm>
          <a:prstGeom prst="rect">
            <a:avLst/>
          </a:prstGeom>
        </p:spPr>
        <p:txBody>
          <a:bodyPr rtlCol="0"/>
          <a:lstStyle/>
          <a:p>
            <a:endParaRPr lang="en-US"/>
          </a:p>
        </p:txBody>
      </p:sp>
      <p:sp>
        <p:nvSpPr>
          <p:cNvPr id="13" name="Espace réservé du numéro de diapositive 12"/>
          <p:cNvSpPr>
            <a:spLocks noGrp="1"/>
          </p:cNvSpPr>
          <p:nvPr>
            <p:ph type="sldNum" sz="quarter" idx="11"/>
          </p:nvPr>
        </p:nvSpPr>
        <p:spPr>
          <a:xfrm>
            <a:off x="0" y="4667249"/>
            <a:ext cx="1447800" cy="663578"/>
          </a:xfrm>
        </p:spPr>
        <p:txBody>
          <a:bodyPr rtlCol="0"/>
          <a:lstStyle>
            <a:lvl1pPr>
              <a:defRPr sz="2800"/>
            </a:lvl1pPr>
          </a:lstStyle>
          <a:p>
            <a:fld id="{7A86C6F3-CE2A-2041-8843-6841550E0C07}" type="slidenum">
              <a:rPr lang="en-GB" smtClean="0"/>
              <a:pPr/>
              <a:t>‹N°›</a:t>
            </a:fld>
            <a:endParaRPr lang="en-GB"/>
          </a:p>
        </p:txBody>
      </p:sp>
      <p:sp>
        <p:nvSpPr>
          <p:cNvPr id="14" name="Espace réservé du pied de page 13"/>
          <p:cNvSpPr>
            <a:spLocks noGrp="1"/>
          </p:cNvSpPr>
          <p:nvPr>
            <p:ph type="ftr" sz="quarter" idx="12"/>
          </p:nvPr>
        </p:nvSpPr>
        <p:spPr>
          <a:xfrm>
            <a:off x="1600200" y="6248206"/>
            <a:ext cx="4572000" cy="365125"/>
          </a:xfrm>
        </p:spPr>
        <p:txBody>
          <a:bodyPr rtlCol="0"/>
          <a:lstStyle/>
          <a:p>
            <a:r>
              <a:rPr lang="fr-FR"/>
              <a:t>PASS / LAS - UFR Médecine - UFR Odontologie – Université Côte d'Azur - Année universitaire 2020-2021</a:t>
            </a:r>
            <a:endParaRPr lang="en-GB" dirty="0"/>
          </a:p>
        </p:txBody>
      </p:sp>
      <p:sp>
        <p:nvSpPr>
          <p:cNvPr id="3" name="Espace réservé pour une image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fr-FR"/>
              <a:t>Cliquez sur l'icône pour ajouter une image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a:t>Cliquez et modifiez le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096000" y="6248400"/>
            <a:ext cx="2667000" cy="365125"/>
          </a:xfrm>
          <a:prstGeom prst="rect">
            <a:avLst/>
          </a:prstGeom>
        </p:spPr>
        <p:txBody>
          <a:bodyPr/>
          <a:lstStyle/>
          <a:p>
            <a:endParaRPr lang="en-US"/>
          </a:p>
        </p:txBody>
      </p:sp>
      <p:sp>
        <p:nvSpPr>
          <p:cNvPr id="5" name="Espace réservé du pied de page 4"/>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6" name="Espace réservé du numéro de diapositive 5"/>
          <p:cNvSpPr>
            <a:spLocks noGrp="1"/>
          </p:cNvSpPr>
          <p:nvPr>
            <p:ph type="sldNum" sz="quarter" idx="12"/>
          </p:nvPr>
        </p:nvSpPr>
        <p:spPr/>
        <p:txBody>
          <a:bodyPr/>
          <a:lstStyle/>
          <a:p>
            <a:fld id="{7A86C6F3-CE2A-2041-8843-6841550E0C07}" type="slidenum">
              <a:rPr lang="en-GB" smtClean="0"/>
              <a:pPr/>
              <a:t>‹N°›</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bg>
      <p:bgRef idx="1001">
        <a:schemeClr val="bg1"/>
      </p:bgRef>
    </p:bg>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553200" y="609600"/>
            <a:ext cx="2057400" cy="5516563"/>
          </a:xfrm>
        </p:spPr>
        <p:txBody>
          <a:bodyPr vert="eaVert"/>
          <a:lstStyle/>
          <a:p>
            <a:r>
              <a:rPr kumimoji="0" lang="fr-FR"/>
              <a:t>Cliquez et modifiez le titre</a:t>
            </a:r>
            <a:endParaRPr kumimoji="0" lang="en-US"/>
          </a:p>
        </p:txBody>
      </p:sp>
      <p:sp>
        <p:nvSpPr>
          <p:cNvPr id="3" name="Espace réservé du texte vertical 2"/>
          <p:cNvSpPr>
            <a:spLocks noGrp="1"/>
          </p:cNvSpPr>
          <p:nvPr>
            <p:ph type="body" orient="vert" idx="1"/>
          </p:nvPr>
        </p:nvSpPr>
        <p:spPr>
          <a:xfrm>
            <a:off x="457200" y="609600"/>
            <a:ext cx="5562600" cy="5516564"/>
          </a:xfrm>
        </p:spPr>
        <p:txBody>
          <a:bodyPr vert="eaVert"/>
          <a:lstStyle/>
          <a:p>
            <a:pPr lvl="0" eaLnBrk="1" latinLnBrk="0" hangingPunct="1"/>
            <a:r>
              <a:rPr lang="fr-FR"/>
              <a:t>Cliquez pour modifier les styles du texte du masque</a:t>
            </a:r>
          </a:p>
          <a:p>
            <a:pPr lvl="1" eaLnBrk="1" latinLnBrk="0" hangingPunct="1"/>
            <a:r>
              <a:rPr lang="fr-FR"/>
              <a:t>Deuxième niveau</a:t>
            </a:r>
          </a:p>
          <a:p>
            <a:pPr lvl="2" eaLnBrk="1" latinLnBrk="0" hangingPunct="1"/>
            <a:r>
              <a:rPr lang="fr-FR"/>
              <a:t>Troisième niveau</a:t>
            </a:r>
          </a:p>
          <a:p>
            <a:pPr lvl="3" eaLnBrk="1" latinLnBrk="0" hangingPunct="1"/>
            <a:r>
              <a:rPr lang="fr-FR"/>
              <a:t>Quatrième niveau</a:t>
            </a:r>
          </a:p>
          <a:p>
            <a:pPr lvl="4" eaLnBrk="1" latinLnBrk="0" hangingPunct="1"/>
            <a:r>
              <a:rPr lang="fr-FR"/>
              <a:t>Cinquième niveau</a:t>
            </a:r>
            <a:endParaRPr kumimoji="0" lang="en-US"/>
          </a:p>
        </p:txBody>
      </p:sp>
      <p:sp>
        <p:nvSpPr>
          <p:cNvPr id="4" name="Espace réservé de la date 3"/>
          <p:cNvSpPr>
            <a:spLocks noGrp="1"/>
          </p:cNvSpPr>
          <p:nvPr>
            <p:ph type="dt" sz="half" idx="10"/>
          </p:nvPr>
        </p:nvSpPr>
        <p:spPr>
          <a:xfrm>
            <a:off x="6553200" y="6248402"/>
            <a:ext cx="2209800" cy="365125"/>
          </a:xfrm>
          <a:prstGeom prst="rect">
            <a:avLst/>
          </a:prstGeom>
        </p:spPr>
        <p:txBody>
          <a:bodyPr/>
          <a:lstStyle/>
          <a:p>
            <a:endParaRPr lang="en-US" dirty="0"/>
          </a:p>
        </p:txBody>
      </p:sp>
      <p:sp>
        <p:nvSpPr>
          <p:cNvPr id="5" name="Espace réservé du pied de page 4"/>
          <p:cNvSpPr>
            <a:spLocks noGrp="1"/>
          </p:cNvSpPr>
          <p:nvPr>
            <p:ph type="ftr" sz="quarter" idx="11"/>
          </p:nvPr>
        </p:nvSpPr>
        <p:spPr>
          <a:xfrm>
            <a:off x="457201" y="6248207"/>
            <a:ext cx="5573483" cy="365125"/>
          </a:xfrm>
        </p:spPr>
        <p:txBody>
          <a:bodyPr/>
          <a:lstStyle/>
          <a:p>
            <a:r>
              <a:rPr lang="fr-FR"/>
              <a:t>PASS / LAS - UFR Médecine - UFR Odontologie – Université Côte d'Azur - Année universitaire 2020-2021</a:t>
            </a:r>
            <a:endParaRPr lang="en-GB" dirty="0"/>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Espace réservé du numéro de diapositive 5"/>
          <p:cNvSpPr>
            <a:spLocks noGrp="1"/>
          </p:cNvSpPr>
          <p:nvPr>
            <p:ph type="sldNum" sz="quarter" idx="12"/>
          </p:nvPr>
        </p:nvSpPr>
        <p:spPr>
          <a:xfrm rot="5400000">
            <a:off x="5989638" y="144462"/>
            <a:ext cx="533400" cy="244476"/>
          </a:xfrm>
        </p:spPr>
        <p:txBody>
          <a:bodyPr/>
          <a:lstStyle/>
          <a:p>
            <a:fld id="{7A86C6F3-CE2A-2041-8843-6841550E0C07}" type="slidenum">
              <a:rPr lang="en-GB" smtClean="0"/>
              <a:pPr/>
              <a:t>‹N°›</a:t>
            </a:fld>
            <a:endParaRPr lang="en-GB"/>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Espace réservé du titre 21"/>
          <p:cNvSpPr>
            <a:spLocks noGrp="1"/>
          </p:cNvSpPr>
          <p:nvPr>
            <p:ph type="title"/>
          </p:nvPr>
        </p:nvSpPr>
        <p:spPr>
          <a:xfrm>
            <a:off x="609600" y="228600"/>
            <a:ext cx="8153400" cy="990600"/>
          </a:xfrm>
          <a:prstGeom prst="rect">
            <a:avLst/>
          </a:prstGeom>
        </p:spPr>
        <p:txBody>
          <a:bodyPr vert="horz" anchor="ctr">
            <a:normAutofit/>
          </a:bodyPr>
          <a:lstStyle/>
          <a:p>
            <a:r>
              <a:rPr kumimoji="0" lang="fr-FR"/>
              <a:t>Cliquez et modifiez le titre</a:t>
            </a:r>
            <a:endParaRPr kumimoji="0" lang="en-US"/>
          </a:p>
        </p:txBody>
      </p:sp>
      <p:sp>
        <p:nvSpPr>
          <p:cNvPr id="13" name="Espace réservé du texte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fr-FR" dirty="0"/>
              <a:t>Cliquez pour modifier les styles du texte du masque</a:t>
            </a:r>
          </a:p>
          <a:p>
            <a:pPr lvl="1" eaLnBrk="1" latinLnBrk="0" hangingPunct="1"/>
            <a:r>
              <a:rPr kumimoji="0" lang="fr-FR" dirty="0"/>
              <a:t>Deuxième niveau</a:t>
            </a:r>
          </a:p>
          <a:p>
            <a:pPr lvl="2" eaLnBrk="1" latinLnBrk="0" hangingPunct="1"/>
            <a:r>
              <a:rPr kumimoji="0" lang="fr-FR" dirty="0"/>
              <a:t>Troisième niveau</a:t>
            </a:r>
          </a:p>
          <a:p>
            <a:pPr lvl="3" eaLnBrk="1" latinLnBrk="0" hangingPunct="1"/>
            <a:r>
              <a:rPr kumimoji="0" lang="fr-FR" dirty="0"/>
              <a:t>Quatrième niveau</a:t>
            </a:r>
          </a:p>
          <a:p>
            <a:pPr lvl="4" eaLnBrk="1" latinLnBrk="0" hangingPunct="1"/>
            <a:r>
              <a:rPr kumimoji="0" lang="fr-FR" dirty="0"/>
              <a:t>Cinquième niveau</a:t>
            </a:r>
            <a:endParaRPr kumimoji="0" lang="en-US" dirty="0"/>
          </a:p>
        </p:txBody>
      </p:sp>
      <p:sp>
        <p:nvSpPr>
          <p:cNvPr id="3" name="Espace réservé du pied de page 2"/>
          <p:cNvSpPr>
            <a:spLocks noGrp="1"/>
          </p:cNvSpPr>
          <p:nvPr>
            <p:ph type="ftr" sz="quarter" idx="3"/>
          </p:nvPr>
        </p:nvSpPr>
        <p:spPr>
          <a:xfrm>
            <a:off x="609600" y="6248206"/>
            <a:ext cx="8156448" cy="365125"/>
          </a:xfrm>
          <a:prstGeom prst="rect">
            <a:avLst/>
          </a:prstGeom>
        </p:spPr>
        <p:txBody>
          <a:bodyPr vert="horz" anchor="ctr"/>
          <a:lstStyle>
            <a:lvl1pPr algn="r" eaLnBrk="1" latinLnBrk="0" hangingPunct="1">
              <a:defRPr kumimoji="0" sz="1200">
                <a:solidFill>
                  <a:schemeClr val="tx2"/>
                </a:solidFill>
              </a:defRPr>
            </a:lvl1pPr>
          </a:lstStyle>
          <a:p>
            <a:r>
              <a:rPr lang="fr-FR"/>
              <a:t>PASS / LAS - UFR Médecine - UFR Odontologie – Université Côte d'Azur - Année universitaire 2020-2021</a:t>
            </a:r>
            <a:endParaRPr lang="en-GB"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Espace réservé du numéro de diapositive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7A86C6F3-CE2A-2041-8843-6841550E0C07}" type="slidenum">
              <a:rPr lang="en-GB" smtClean="0"/>
              <a:pPr/>
              <a:t>‹N°›</a:t>
            </a:fld>
            <a:endParaRPr lang="en-GB"/>
          </a:p>
        </p:txBody>
      </p:sp>
      <p:pic>
        <p:nvPicPr>
          <p:cNvPr id="10" name="Image 9" descr="ccbyncsa88x31.png"/>
          <p:cNvPicPr>
            <a:picLocks noChangeAspect="1"/>
          </p:cNvPicPr>
          <p:nvPr userDrawn="1"/>
        </p:nvPicPr>
        <p:blipFill>
          <a:blip r:embed="rId14"/>
          <a:stretch>
            <a:fillRect/>
          </a:stretch>
        </p:blipFill>
        <p:spPr>
          <a:xfrm>
            <a:off x="590550" y="6248206"/>
            <a:ext cx="1038286" cy="365760"/>
          </a:xfrm>
          <a:prstGeom prst="rect">
            <a:avLst/>
          </a:prstGeom>
        </p:spPr>
      </p:pic>
    </p:spTree>
  </p:cSld>
  <p:clrMap bg1="lt1" tx1="dk1" bg2="lt2" tx2="dk2" accent1="accent1" accent2="accent2" accent3="accent3" accent4="accent4" accent5="accent5" accent6="accent6" hlink="hlink" folHlink="folHlink"/>
  <p:sldLayoutIdLst>
    <p:sldLayoutId id="2147483681" r:id="rId1"/>
    <p:sldLayoutId id="2147483692"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Lst>
  <p:hf hd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8.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en-GB" dirty="0" err="1"/>
              <a:t>Modèles</a:t>
            </a:r>
            <a:r>
              <a:rPr lang="en-GB" dirty="0"/>
              <a:t> de prediction :</a:t>
            </a:r>
            <a:br>
              <a:rPr lang="en-GB" dirty="0"/>
            </a:br>
            <a:r>
              <a:rPr lang="en-GB" dirty="0" err="1"/>
              <a:t>essais</a:t>
            </a:r>
            <a:r>
              <a:rPr lang="en-GB" dirty="0"/>
              <a:t> </a:t>
            </a:r>
            <a:r>
              <a:rPr lang="en-GB" dirty="0" err="1"/>
              <a:t>thérapeutiques</a:t>
            </a:r>
            <a:endParaRPr lang="en-GB" dirty="0"/>
          </a:p>
        </p:txBody>
      </p:sp>
      <p:sp>
        <p:nvSpPr>
          <p:cNvPr id="3" name="Sous-titre 2"/>
          <p:cNvSpPr>
            <a:spLocks noGrp="1"/>
          </p:cNvSpPr>
          <p:nvPr>
            <p:ph type="subTitle" idx="1"/>
          </p:nvPr>
        </p:nvSpPr>
        <p:spPr/>
        <p:txBody>
          <a:bodyPr>
            <a:normAutofit/>
          </a:bodyPr>
          <a:lstStyle/>
          <a:p>
            <a:r>
              <a:rPr lang="fr-FR" sz="2000" dirty="0"/>
              <a:t>L </a:t>
            </a:r>
            <a:r>
              <a:rPr lang="fr-FR" sz="2000" dirty="0" err="1"/>
              <a:t>Lupi</a:t>
            </a:r>
            <a:r>
              <a:rPr lang="fr-FR" sz="2000" dirty="0"/>
              <a:t>, E </a:t>
            </a:r>
            <a:r>
              <a:rPr lang="fr-FR" sz="2000" dirty="0" err="1"/>
              <a:t>Chamorey</a:t>
            </a:r>
            <a:r>
              <a:rPr lang="fr-FR" sz="2000" dirty="0"/>
              <a:t>, P Staccini</a:t>
            </a:r>
          </a:p>
        </p:txBody>
      </p:sp>
      <p:sp>
        <p:nvSpPr>
          <p:cNvPr id="14" name="Espace réservé du pied de page 12"/>
          <p:cNvSpPr txBox="1">
            <a:spLocks/>
          </p:cNvSpPr>
          <p:nvPr/>
        </p:nvSpPr>
        <p:spPr>
          <a:xfrm>
            <a:off x="0" y="2321507"/>
            <a:ext cx="9144000" cy="1425661"/>
          </a:xfrm>
          <a:prstGeom prst="rect">
            <a:avLst/>
          </a:prstGeom>
        </p:spPr>
        <p:txBody>
          <a:bodyPr vert="horz"/>
          <a:lstStyle/>
          <a:p>
            <a:pPr lvl="0" algn="ctr"/>
            <a:endParaRPr lang="fr-FR" sz="3600" dirty="0">
              <a:solidFill>
                <a:schemeClr val="bg2"/>
              </a:solidFill>
            </a:endParaRPr>
          </a:p>
        </p:txBody>
      </p:sp>
      <p:pic>
        <p:nvPicPr>
          <p:cNvPr id="5" name="Image 4" descr="Une image contenant alimentation&#10;&#10;Description générée automatiquement">
            <a:extLst>
              <a:ext uri="{FF2B5EF4-FFF2-40B4-BE49-F238E27FC236}">
                <a16:creationId xmlns:a16="http://schemas.microsoft.com/office/drawing/2014/main" id="{27AE5585-0A4A-C34F-AD7E-E945AF2CFF35}"/>
              </a:ext>
            </a:extLst>
          </p:cNvPr>
          <p:cNvPicPr>
            <a:picLocks noChangeAspect="1"/>
          </p:cNvPicPr>
          <p:nvPr/>
        </p:nvPicPr>
        <p:blipFill>
          <a:blip r:embed="rId2"/>
          <a:stretch>
            <a:fillRect/>
          </a:stretch>
        </p:blipFill>
        <p:spPr>
          <a:xfrm>
            <a:off x="3554340" y="18638"/>
            <a:ext cx="2035319" cy="1425661"/>
          </a:xfrm>
          <a:prstGeom prst="rect">
            <a:avLst/>
          </a:prstGeom>
        </p:spPr>
      </p:pic>
      <p:pic>
        <p:nvPicPr>
          <p:cNvPr id="7" name="Image 6" descr="Une image contenant dessin&#10;&#10;Description générée automatiquement">
            <a:extLst>
              <a:ext uri="{FF2B5EF4-FFF2-40B4-BE49-F238E27FC236}">
                <a16:creationId xmlns:a16="http://schemas.microsoft.com/office/drawing/2014/main" id="{8110D8FC-D579-0142-B28E-E5BE9AEBBCA0}"/>
              </a:ext>
            </a:extLst>
          </p:cNvPr>
          <p:cNvPicPr>
            <a:picLocks noChangeAspect="1"/>
          </p:cNvPicPr>
          <p:nvPr/>
        </p:nvPicPr>
        <p:blipFill rotWithShape="1">
          <a:blip r:embed="rId3"/>
          <a:srcRect r="50752"/>
          <a:stretch/>
        </p:blipFill>
        <p:spPr>
          <a:xfrm>
            <a:off x="0" y="0"/>
            <a:ext cx="2013857" cy="1565418"/>
          </a:xfrm>
          <a:prstGeom prst="rect">
            <a:avLst/>
          </a:prstGeom>
        </p:spPr>
      </p:pic>
      <p:pic>
        <p:nvPicPr>
          <p:cNvPr id="9" name="Image 8" descr="Une image contenant dessin&#10;&#10;Description générée automatiquement">
            <a:extLst>
              <a:ext uri="{FF2B5EF4-FFF2-40B4-BE49-F238E27FC236}">
                <a16:creationId xmlns:a16="http://schemas.microsoft.com/office/drawing/2014/main" id="{44FE596F-14E1-A445-AE15-17C6B4C82D8D}"/>
              </a:ext>
            </a:extLst>
          </p:cNvPr>
          <p:cNvPicPr>
            <a:picLocks noChangeAspect="1"/>
          </p:cNvPicPr>
          <p:nvPr/>
        </p:nvPicPr>
        <p:blipFill>
          <a:blip r:embed="rId4"/>
          <a:stretch>
            <a:fillRect/>
          </a:stretch>
        </p:blipFill>
        <p:spPr>
          <a:xfrm>
            <a:off x="7777475" y="1"/>
            <a:ext cx="1366524" cy="142566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err="1"/>
              <a:t>Objectifs</a:t>
            </a:r>
            <a:r>
              <a:rPr lang="en-GB" dirty="0"/>
              <a:t> </a:t>
            </a:r>
            <a:r>
              <a:rPr lang="en-GB" dirty="0" err="1"/>
              <a:t>pédagogiques</a:t>
            </a:r>
            <a:endParaRPr lang="en-GB" dirty="0"/>
          </a:p>
        </p:txBody>
      </p:sp>
      <p:sp>
        <p:nvSpPr>
          <p:cNvPr id="5" name="Espace réservé du contenu 4"/>
          <p:cNvSpPr>
            <a:spLocks noGrp="1"/>
          </p:cNvSpPr>
          <p:nvPr>
            <p:ph sz="quarter" idx="1"/>
          </p:nvPr>
        </p:nvSpPr>
        <p:spPr/>
        <p:txBody>
          <a:bodyPr>
            <a:normAutofit fontScale="77500" lnSpcReduction="20000"/>
          </a:bodyPr>
          <a:lstStyle/>
          <a:p>
            <a:r>
              <a:rPr lang="fr-FR" dirty="0"/>
              <a:t>Définir et reconnaître les différentes phases de  l’expérimentation thérapeutique</a:t>
            </a:r>
          </a:p>
          <a:p>
            <a:r>
              <a:rPr lang="fr-FR" dirty="0"/>
              <a:t>Expliquer l’intérêt d’effectuer une randomisation  dans les essais comparatifs</a:t>
            </a:r>
          </a:p>
          <a:p>
            <a:r>
              <a:rPr lang="fr-FR" dirty="0"/>
              <a:t>Citer et définir les moyens permettant de maintenir la comparabilité des  groupes dans les essais comparatifs</a:t>
            </a:r>
          </a:p>
          <a:p>
            <a:r>
              <a:rPr lang="fr-FR" dirty="0"/>
              <a:t>Calculer et justifier le nombre de sujets nécessaires à un essai</a:t>
            </a:r>
          </a:p>
          <a:p>
            <a:r>
              <a:rPr lang="fr-FR" dirty="0"/>
              <a:t>Définir et argumenter le choix du critère principal de jugement</a:t>
            </a:r>
          </a:p>
          <a:p>
            <a:r>
              <a:rPr lang="fr-FR" dirty="0"/>
              <a:t>Définir le principe d’un essai de supériorité et de non-infériorité</a:t>
            </a:r>
          </a:p>
          <a:p>
            <a:r>
              <a:rPr lang="fr-FR" dirty="0"/>
              <a:t>Définir le principe d’un essai en groupes parallèles ou en cross-over</a:t>
            </a:r>
          </a:p>
          <a:p>
            <a:r>
              <a:rPr lang="fr-FR" dirty="0"/>
              <a:t>Définir les principaux biais d’un essai thérapeutique</a:t>
            </a:r>
          </a:p>
          <a:p>
            <a:r>
              <a:rPr lang="fr-FR" dirty="0"/>
              <a:t>Citer les aspects éthiques et juridiques des recherches biomédicales</a:t>
            </a:r>
          </a:p>
          <a:p>
            <a:endParaRPr lang="fr-FR" dirty="0"/>
          </a:p>
          <a:p>
            <a:endParaRPr lang="fr-FR" dirty="0"/>
          </a:p>
          <a:p>
            <a:endParaRPr lang="fr-FR" dirty="0"/>
          </a:p>
          <a:p>
            <a:endParaRPr lang="fr-FR" dirty="0"/>
          </a:p>
          <a:p>
            <a:endParaRPr lang="fr-FR" dirty="0"/>
          </a:p>
          <a:p>
            <a:endParaRPr lang="fr-FR" dirty="0"/>
          </a:p>
        </p:txBody>
      </p:sp>
      <p:sp>
        <p:nvSpPr>
          <p:cNvPr id="4" name="Espace réservé du numéro de diapositive 3">
            <a:extLst>
              <a:ext uri="{FF2B5EF4-FFF2-40B4-BE49-F238E27FC236}">
                <a16:creationId xmlns:a16="http://schemas.microsoft.com/office/drawing/2014/main" id="{14BC235F-DE13-5E4E-A4D6-A6E9B61EA476}"/>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a:t>
            </a:fld>
            <a:endParaRPr lang="en-GB"/>
          </a:p>
        </p:txBody>
      </p:sp>
      <p:sp>
        <p:nvSpPr>
          <p:cNvPr id="6" name="Espace réservé du pied de page 5">
            <a:extLst>
              <a:ext uri="{FF2B5EF4-FFF2-40B4-BE49-F238E27FC236}">
                <a16:creationId xmlns:a16="http://schemas.microsoft.com/office/drawing/2014/main" id="{5A1FAA8C-81B6-6A49-A74B-811E2D05FD02}"/>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Plan</a:t>
            </a:r>
          </a:p>
        </p:txBody>
      </p:sp>
      <p:sp>
        <p:nvSpPr>
          <p:cNvPr id="4" name="Espace réservé du contenu 3">
            <a:extLst>
              <a:ext uri="{FF2B5EF4-FFF2-40B4-BE49-F238E27FC236}">
                <a16:creationId xmlns:a16="http://schemas.microsoft.com/office/drawing/2014/main" id="{EE187E94-68B4-BA4E-93D5-3CF11657E199}"/>
              </a:ext>
            </a:extLst>
          </p:cNvPr>
          <p:cNvSpPr>
            <a:spLocks noGrp="1"/>
          </p:cNvSpPr>
          <p:nvPr>
            <p:ph sz="quarter" idx="2"/>
          </p:nvPr>
        </p:nvSpPr>
        <p:spPr/>
        <p:txBody>
          <a:bodyPr>
            <a:normAutofit fontScale="70000" lnSpcReduction="20000"/>
          </a:bodyPr>
          <a:lstStyle/>
          <a:p>
            <a:r>
              <a:rPr lang="fr-FR" dirty="0"/>
              <a:t>Analyse des résultats</a:t>
            </a:r>
          </a:p>
          <a:p>
            <a:pPr lvl="1"/>
            <a:r>
              <a:rPr lang="fr-FR" dirty="0"/>
              <a:t>Caractéristiques des sujets éligibles</a:t>
            </a:r>
          </a:p>
          <a:p>
            <a:pPr lvl="1"/>
            <a:r>
              <a:rPr lang="fr-FR" dirty="0"/>
              <a:t>Perdus de vue</a:t>
            </a:r>
          </a:p>
          <a:p>
            <a:pPr lvl="1"/>
            <a:r>
              <a:rPr lang="fr-FR" dirty="0"/>
              <a:t>Déviation des sujets / protocole</a:t>
            </a:r>
          </a:p>
          <a:p>
            <a:pPr lvl="1"/>
            <a:r>
              <a:rPr lang="fr-FR" dirty="0"/>
              <a:t>Analyse du critère de jugement</a:t>
            </a:r>
          </a:p>
          <a:p>
            <a:pPr lvl="1"/>
            <a:r>
              <a:rPr lang="fr-FR" dirty="0"/>
              <a:t>Différence statistiquement  significative et cliniquement  pertinente</a:t>
            </a:r>
          </a:p>
          <a:p>
            <a:r>
              <a:rPr lang="fr-FR" dirty="0"/>
              <a:t>Aspects éthiques et réglementaires</a:t>
            </a:r>
          </a:p>
          <a:p>
            <a:pPr lvl="1"/>
            <a:r>
              <a:rPr lang="fr-FR" dirty="0"/>
              <a:t>Conduite d’un essai</a:t>
            </a:r>
          </a:p>
          <a:p>
            <a:pPr lvl="1"/>
            <a:r>
              <a:rPr lang="fr-FR" dirty="0"/>
              <a:t>Principes à respecter</a:t>
            </a:r>
          </a:p>
          <a:p>
            <a:pPr lvl="1"/>
            <a:r>
              <a:rPr lang="fr-FR" dirty="0"/>
              <a:t>Ethique et obligations légales</a:t>
            </a:r>
          </a:p>
          <a:p>
            <a:endParaRPr lang="fr-FR" dirty="0"/>
          </a:p>
          <a:p>
            <a:endParaRPr lang="fr-FR" dirty="0"/>
          </a:p>
        </p:txBody>
      </p:sp>
      <p:sp>
        <p:nvSpPr>
          <p:cNvPr id="6" name="Espace réservé du contenu 5">
            <a:extLst>
              <a:ext uri="{FF2B5EF4-FFF2-40B4-BE49-F238E27FC236}">
                <a16:creationId xmlns:a16="http://schemas.microsoft.com/office/drawing/2014/main" id="{840BF6BE-F719-544C-B413-7DB80E7CCAE3}"/>
              </a:ext>
            </a:extLst>
          </p:cNvPr>
          <p:cNvSpPr>
            <a:spLocks noGrp="1"/>
          </p:cNvSpPr>
          <p:nvPr>
            <p:ph sz="quarter" idx="1"/>
          </p:nvPr>
        </p:nvSpPr>
        <p:spPr/>
        <p:txBody>
          <a:bodyPr>
            <a:normAutofit fontScale="70000" lnSpcReduction="20000"/>
          </a:bodyPr>
          <a:lstStyle/>
          <a:p>
            <a:r>
              <a:rPr lang="fr-FR" dirty="0"/>
              <a:t>Définition, objectifs et enjeux</a:t>
            </a:r>
          </a:p>
          <a:p>
            <a:r>
              <a:rPr lang="fr-FR" dirty="0"/>
              <a:t>Historique</a:t>
            </a:r>
          </a:p>
          <a:p>
            <a:pPr lvl="1"/>
            <a:r>
              <a:rPr lang="fr-FR" dirty="0"/>
              <a:t>Scorbut et agrumes</a:t>
            </a:r>
          </a:p>
          <a:p>
            <a:pPr lvl="1"/>
            <a:r>
              <a:rPr lang="fr-FR" dirty="0"/>
              <a:t>Streptomycine et tuberculose</a:t>
            </a:r>
          </a:p>
          <a:p>
            <a:r>
              <a:rPr lang="fr-FR" dirty="0"/>
              <a:t>Impératifs d’un essai clinique</a:t>
            </a:r>
          </a:p>
          <a:p>
            <a:pPr lvl="1"/>
            <a:r>
              <a:rPr lang="fr-FR" dirty="0"/>
              <a:t>Le tirage au sort</a:t>
            </a:r>
          </a:p>
          <a:p>
            <a:pPr lvl="1"/>
            <a:r>
              <a:rPr lang="fr-FR" dirty="0"/>
              <a:t>Le traitement en insu</a:t>
            </a:r>
          </a:p>
          <a:p>
            <a:r>
              <a:rPr lang="fr-FR" dirty="0"/>
              <a:t>Méthodologie d’un essai clinique</a:t>
            </a:r>
          </a:p>
          <a:p>
            <a:pPr lvl="1"/>
            <a:r>
              <a:rPr lang="fr-FR" dirty="0"/>
              <a:t>Objectif principal : question de  recherche</a:t>
            </a:r>
          </a:p>
          <a:p>
            <a:pPr lvl="1"/>
            <a:r>
              <a:rPr lang="fr-FR" dirty="0"/>
              <a:t>Population de l’étude</a:t>
            </a:r>
          </a:p>
          <a:p>
            <a:pPr lvl="1"/>
            <a:r>
              <a:rPr lang="fr-FR" dirty="0"/>
              <a:t>Traitements comparés</a:t>
            </a:r>
          </a:p>
          <a:p>
            <a:pPr lvl="1"/>
            <a:r>
              <a:rPr lang="fr-FR" dirty="0"/>
              <a:t>Critères de jugement</a:t>
            </a:r>
          </a:p>
          <a:p>
            <a:pPr lvl="1"/>
            <a:r>
              <a:rPr lang="fr-FR" dirty="0"/>
              <a:t>Taille de l’étude</a:t>
            </a:r>
          </a:p>
          <a:p>
            <a:endParaRPr lang="fr-FR" dirty="0"/>
          </a:p>
          <a:p>
            <a:endParaRPr lang="fr-FR" dirty="0"/>
          </a:p>
        </p:txBody>
      </p:sp>
      <p:sp>
        <p:nvSpPr>
          <p:cNvPr id="7" name="Espace réservé du numéro de diapositive 6">
            <a:extLst>
              <a:ext uri="{FF2B5EF4-FFF2-40B4-BE49-F238E27FC236}">
                <a16:creationId xmlns:a16="http://schemas.microsoft.com/office/drawing/2014/main" id="{C02491AB-4B10-4447-A992-08FEBE249E55}"/>
              </a:ext>
            </a:extLst>
          </p:cNvPr>
          <p:cNvSpPr>
            <a:spLocks noGrp="1"/>
          </p:cNvSpPr>
          <p:nvPr>
            <p:ph type="sldNum" sz="quarter" idx="16"/>
          </p:nvPr>
        </p:nvSpPr>
        <p:spPr/>
        <p:txBody>
          <a:bodyPr>
            <a:normAutofit fontScale="85000" lnSpcReduction="20000"/>
          </a:bodyPr>
          <a:lstStyle/>
          <a:p>
            <a:fld id="{7A86C6F3-CE2A-2041-8843-6841550E0C07}" type="slidenum">
              <a:rPr lang="en-GB" smtClean="0"/>
              <a:pPr/>
              <a:t>3</a:t>
            </a:fld>
            <a:endParaRPr lang="en-GB"/>
          </a:p>
        </p:txBody>
      </p:sp>
      <p:sp>
        <p:nvSpPr>
          <p:cNvPr id="8" name="Espace réservé du pied de page 7">
            <a:extLst>
              <a:ext uri="{FF2B5EF4-FFF2-40B4-BE49-F238E27FC236}">
                <a16:creationId xmlns:a16="http://schemas.microsoft.com/office/drawing/2014/main" id="{BE6B9890-72EC-8942-9ADB-22C88E3354F1}"/>
              </a:ext>
            </a:extLst>
          </p:cNvPr>
          <p:cNvSpPr>
            <a:spLocks noGrp="1"/>
          </p:cNvSpPr>
          <p:nvPr>
            <p:ph type="ftr" sz="quarter" idx="17"/>
          </p:nvPr>
        </p:nvSpPr>
        <p:spPr/>
        <p:txBody>
          <a:bodyPr/>
          <a:lstStyle/>
          <a:p>
            <a:r>
              <a:rPr lang="fr-FR"/>
              <a:t>PASS / LAS - UFR Médecine - UFR Odontologie – Université Côte d'Azur - Année universitaire 2020-2021</a:t>
            </a:r>
            <a:endParaRPr lang="en-GB"/>
          </a:p>
        </p:txBody>
      </p:sp>
    </p:spTree>
    <p:extLst>
      <p:ext uri="{BB962C8B-B14F-4D97-AF65-F5344CB8AC3E}">
        <p14:creationId xmlns:p14="http://schemas.microsoft.com/office/powerpoint/2010/main" val="19118022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lstStyle/>
          <a:p>
            <a:r>
              <a:rPr lang="fr-FR" dirty="0"/>
              <a:t>Définition, objectifs et enjeux</a:t>
            </a:r>
          </a:p>
        </p:txBody>
      </p:sp>
      <p:sp>
        <p:nvSpPr>
          <p:cNvPr id="9" name="Espace réservé du numéro de diapositive 8">
            <a:extLst>
              <a:ext uri="{FF2B5EF4-FFF2-40B4-BE49-F238E27FC236}">
                <a16:creationId xmlns:a16="http://schemas.microsoft.com/office/drawing/2014/main" id="{179D1054-BE1D-4B4D-BDB7-40B4F3637D5C}"/>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4</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fontScale="85000" lnSpcReduction="20000"/>
          </a:bodyPr>
          <a:lstStyle/>
          <a:p>
            <a:r>
              <a:rPr lang="fr-FR" dirty="0"/>
              <a:t>Objectif des essais cliniques</a:t>
            </a:r>
          </a:p>
          <a:p>
            <a:pPr lvl="1"/>
            <a:r>
              <a:rPr lang="fr-FR" dirty="0"/>
              <a:t>Evaluer, par l’expérimentation, l'efficacité ou la toxicité d’une procédure thérapeutique appliquée en clinique humaine pour une pathologie donnée</a:t>
            </a:r>
          </a:p>
          <a:p>
            <a:pPr lvl="2"/>
            <a:r>
              <a:rPr lang="fr-FR" dirty="0"/>
              <a:t>Ex : Nouvelle indication d’un hypocholestérolémiant sur la prévention de l’IM et la réduction de la mortalité chez le coronarien avéré avec hypercholestérolémie modérée à sévère</a:t>
            </a:r>
          </a:p>
          <a:p>
            <a:pPr lvl="2"/>
            <a:r>
              <a:rPr lang="fr-FR" dirty="0"/>
              <a:t>Ex : Efficacité et tolérance de </a:t>
            </a:r>
            <a:r>
              <a:rPr lang="fr-FR" dirty="0" err="1"/>
              <a:t>Tacrine</a:t>
            </a:r>
            <a:r>
              <a:rPr lang="fr-FR" dirty="0"/>
              <a:t> à fortes doses dans les formes légères à modérées de maladie d’Alzheimer</a:t>
            </a:r>
          </a:p>
          <a:p>
            <a:r>
              <a:rPr lang="fr-FR" dirty="0"/>
              <a:t>Enjeux des essais cliniques</a:t>
            </a:r>
          </a:p>
          <a:p>
            <a:pPr lvl="1"/>
            <a:r>
              <a:rPr lang="fr-FR" dirty="0"/>
              <a:t>Nécessité pour le clinicien de savoir critiquer les essais thérapeutiques et  interpréter les résultats</a:t>
            </a:r>
          </a:p>
          <a:p>
            <a:pPr lvl="1"/>
            <a:r>
              <a:rPr lang="fr-FR" dirty="0"/>
              <a:t>Tout essai thérapeutique est une recherche sur l’être humain impliquant des problèmes éthiques</a:t>
            </a:r>
          </a:p>
          <a:p>
            <a:endParaRPr lang="fr-FR" dirty="0"/>
          </a:p>
        </p:txBody>
      </p:sp>
      <p:sp>
        <p:nvSpPr>
          <p:cNvPr id="14" name="Espace réservé du pied de page 13">
            <a:extLst>
              <a:ext uri="{FF2B5EF4-FFF2-40B4-BE49-F238E27FC236}">
                <a16:creationId xmlns:a16="http://schemas.microsoft.com/office/drawing/2014/main" id="{A9E36A57-39D2-9449-96CC-947802610B1C}"/>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1855645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6E9FACB2-0255-D048-9929-B6DB38FCC9F9}"/>
              </a:ext>
            </a:extLst>
          </p:cNvPr>
          <p:cNvSpPr>
            <a:spLocks noGrp="1"/>
          </p:cNvSpPr>
          <p:nvPr>
            <p:ph type="body" idx="1"/>
          </p:nvPr>
        </p:nvSpPr>
        <p:spPr/>
        <p:txBody>
          <a:bodyPr/>
          <a:lstStyle/>
          <a:p>
            <a:r>
              <a:rPr lang="fr-FR" dirty="0"/>
              <a:t>Scorbut et agrumes</a:t>
            </a:r>
          </a:p>
          <a:p>
            <a:r>
              <a:rPr lang="fr-FR" dirty="0"/>
              <a:t>Streptomycine et tuberculose pulmonaire</a:t>
            </a:r>
          </a:p>
        </p:txBody>
      </p:sp>
      <p:sp>
        <p:nvSpPr>
          <p:cNvPr id="6" name="Titre 5">
            <a:extLst>
              <a:ext uri="{FF2B5EF4-FFF2-40B4-BE49-F238E27FC236}">
                <a16:creationId xmlns:a16="http://schemas.microsoft.com/office/drawing/2014/main" id="{3F9689DA-B3C3-2D4E-A20D-74327F74296A}"/>
              </a:ext>
            </a:extLst>
          </p:cNvPr>
          <p:cNvSpPr>
            <a:spLocks noGrp="1"/>
          </p:cNvSpPr>
          <p:nvPr>
            <p:ph type="title"/>
          </p:nvPr>
        </p:nvSpPr>
        <p:spPr/>
        <p:txBody>
          <a:bodyPr/>
          <a:lstStyle/>
          <a:p>
            <a:r>
              <a:rPr lang="fr-FR" dirty="0"/>
              <a:t>Historique</a:t>
            </a:r>
          </a:p>
        </p:txBody>
      </p:sp>
      <p:sp>
        <p:nvSpPr>
          <p:cNvPr id="4" name="Espace réservé du numéro de diapositive 3">
            <a:extLst>
              <a:ext uri="{FF2B5EF4-FFF2-40B4-BE49-F238E27FC236}">
                <a16:creationId xmlns:a16="http://schemas.microsoft.com/office/drawing/2014/main" id="{10AAEB6A-2A13-024A-B3A1-A0BAD0C10178}"/>
              </a:ext>
            </a:extLst>
          </p:cNvPr>
          <p:cNvSpPr>
            <a:spLocks noGrp="1"/>
          </p:cNvSpPr>
          <p:nvPr>
            <p:ph type="sldNum" sz="quarter" idx="11"/>
          </p:nvPr>
        </p:nvSpPr>
        <p:spPr/>
        <p:txBody>
          <a:bodyPr>
            <a:normAutofit/>
          </a:bodyPr>
          <a:lstStyle/>
          <a:p>
            <a:fld id="{7A86C6F3-CE2A-2041-8843-6841550E0C07}" type="slidenum">
              <a:rPr lang="en-GB" smtClean="0"/>
              <a:pPr/>
              <a:t>5</a:t>
            </a:fld>
            <a:endParaRPr lang="en-GB"/>
          </a:p>
        </p:txBody>
      </p:sp>
      <p:sp>
        <p:nvSpPr>
          <p:cNvPr id="8" name="Espace réservé du pied de page 7">
            <a:extLst>
              <a:ext uri="{FF2B5EF4-FFF2-40B4-BE49-F238E27FC236}">
                <a16:creationId xmlns:a16="http://schemas.microsoft.com/office/drawing/2014/main" id="{13DE13AE-1EDB-C541-ACBF-973BACF8EE5C}"/>
              </a:ext>
            </a:extLst>
          </p:cNvPr>
          <p:cNvSpPr>
            <a:spLocks noGrp="1"/>
          </p:cNvSpPr>
          <p:nvPr>
            <p:ph type="ftr" sz="quarter" idx="12"/>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38252112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a:bodyPr>
          <a:lstStyle/>
          <a:p>
            <a:r>
              <a:rPr lang="fr-FR" dirty="0"/>
              <a:t>Scorbut et agrumes</a:t>
            </a:r>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fontScale="77500" lnSpcReduction="20000"/>
          </a:bodyPr>
          <a:lstStyle/>
          <a:p>
            <a:r>
              <a:rPr lang="fr-FR" dirty="0"/>
              <a:t>Origines de l’essai 1747</a:t>
            </a:r>
          </a:p>
          <a:p>
            <a:pPr lvl="1"/>
            <a:r>
              <a:rPr lang="fr-FR" dirty="0"/>
              <a:t>Premier essai clinique moderne publié en 1748</a:t>
            </a:r>
          </a:p>
          <a:p>
            <a:pPr lvl="1"/>
            <a:r>
              <a:rPr lang="fr-FR" dirty="0"/>
              <a:t>Contexte : les marins à bord du Salisbury dénutris depuis plusieurs semaines</a:t>
            </a:r>
          </a:p>
          <a:p>
            <a:pPr lvl="2"/>
            <a:r>
              <a:rPr lang="fr-FR" dirty="0"/>
              <a:t>Gencives spongieuses et violacées,</a:t>
            </a:r>
            <a:br>
              <a:rPr lang="fr-FR" dirty="0"/>
            </a:br>
            <a:r>
              <a:rPr lang="fr-FR" dirty="0"/>
              <a:t>saignements spontanés, dents mobiles</a:t>
            </a:r>
          </a:p>
          <a:p>
            <a:pPr lvl="2"/>
            <a:r>
              <a:rPr lang="fr-FR" dirty="0"/>
              <a:t>Teint anémié</a:t>
            </a:r>
          </a:p>
          <a:p>
            <a:pPr lvl="2"/>
            <a:r>
              <a:rPr lang="fr-FR" dirty="0"/>
              <a:t>Faiblesse croissante, irritabilité</a:t>
            </a:r>
          </a:p>
          <a:p>
            <a:r>
              <a:rPr lang="fr-FR" dirty="0"/>
              <a:t>Expérimentation : comparaison de 6 produits</a:t>
            </a:r>
          </a:p>
          <a:p>
            <a:pPr lvl="1"/>
            <a:r>
              <a:rPr lang="fr-FR" dirty="0"/>
              <a:t>Dr J </a:t>
            </a:r>
            <a:r>
              <a:rPr lang="fr-FR" dirty="0" err="1"/>
              <a:t>Lind</a:t>
            </a:r>
            <a:r>
              <a:rPr lang="fr-FR" dirty="0"/>
              <a:t> confina les 12 marins dans l’infirmerie les les soumit à 6 traitements différents</a:t>
            </a:r>
          </a:p>
          <a:p>
            <a:pPr lvl="2"/>
            <a:r>
              <a:rPr lang="fr-FR" dirty="0"/>
              <a:t>Cidre ; Elixir Vitriol ; Vinaigre ; Eau de mer ; Décoction composée d’épices, ail et moutarde ; Mélange oranges et citrons</a:t>
            </a:r>
          </a:p>
          <a:p>
            <a:r>
              <a:rPr lang="fr-FR" dirty="0"/>
              <a:t>Résultats</a:t>
            </a:r>
          </a:p>
          <a:p>
            <a:pPr lvl="1"/>
            <a:r>
              <a:rPr lang="fr-FR" dirty="0"/>
              <a:t>Les marins du groupe « Oranges et Citrons » guérissent en 3 semaines</a:t>
            </a:r>
          </a:p>
        </p:txBody>
      </p:sp>
      <p:sp>
        <p:nvSpPr>
          <p:cNvPr id="8" name="object 10">
            <a:extLst>
              <a:ext uri="{FF2B5EF4-FFF2-40B4-BE49-F238E27FC236}">
                <a16:creationId xmlns:a16="http://schemas.microsoft.com/office/drawing/2014/main" id="{BA523F0F-9DB2-7F45-81C3-32091B9E55C7}"/>
              </a:ext>
            </a:extLst>
          </p:cNvPr>
          <p:cNvSpPr/>
          <p:nvPr/>
        </p:nvSpPr>
        <p:spPr>
          <a:xfrm>
            <a:off x="4988360" y="2721184"/>
            <a:ext cx="307877" cy="1001730"/>
          </a:xfrm>
          <a:custGeom>
            <a:avLst/>
            <a:gdLst/>
            <a:ahLst/>
            <a:cxnLst/>
            <a:rect l="l" t="t" r="r" b="b"/>
            <a:pathLst>
              <a:path w="360045" h="1511935">
                <a:moveTo>
                  <a:pt x="0" y="0"/>
                </a:moveTo>
                <a:lnTo>
                  <a:pt x="70036" y="2356"/>
                </a:lnTo>
                <a:lnTo>
                  <a:pt x="127228" y="8782"/>
                </a:lnTo>
                <a:lnTo>
                  <a:pt x="165788" y="18314"/>
                </a:lnTo>
                <a:lnTo>
                  <a:pt x="179928" y="29986"/>
                </a:lnTo>
                <a:lnTo>
                  <a:pt x="179928" y="725711"/>
                </a:lnTo>
                <a:lnTo>
                  <a:pt x="194067" y="737384"/>
                </a:lnTo>
                <a:lnTo>
                  <a:pt x="232628" y="746915"/>
                </a:lnTo>
                <a:lnTo>
                  <a:pt x="289820" y="753341"/>
                </a:lnTo>
                <a:lnTo>
                  <a:pt x="359856" y="755698"/>
                </a:lnTo>
                <a:lnTo>
                  <a:pt x="289820" y="758054"/>
                </a:lnTo>
                <a:lnTo>
                  <a:pt x="232628" y="764481"/>
                </a:lnTo>
                <a:lnTo>
                  <a:pt x="194067" y="774012"/>
                </a:lnTo>
                <a:lnTo>
                  <a:pt x="179928" y="785685"/>
                </a:lnTo>
                <a:lnTo>
                  <a:pt x="179928" y="1481410"/>
                </a:lnTo>
                <a:lnTo>
                  <a:pt x="165788" y="1493082"/>
                </a:lnTo>
                <a:lnTo>
                  <a:pt x="127228" y="1502614"/>
                </a:lnTo>
                <a:lnTo>
                  <a:pt x="70036" y="1509040"/>
                </a:lnTo>
                <a:lnTo>
                  <a:pt x="0" y="1511396"/>
                </a:lnTo>
              </a:path>
            </a:pathLst>
          </a:custGeom>
          <a:ln w="38100">
            <a:solidFill>
              <a:srgbClr val="A4C3DB"/>
            </a:solidFill>
          </a:ln>
        </p:spPr>
        <p:txBody>
          <a:bodyPr wrap="square" lIns="0" tIns="0" rIns="0" bIns="0" rtlCol="0"/>
          <a:lstStyle/>
          <a:p>
            <a:endParaRPr sz="1349" dirty="0"/>
          </a:p>
        </p:txBody>
      </p:sp>
      <p:sp>
        <p:nvSpPr>
          <p:cNvPr id="9" name="object 11">
            <a:extLst>
              <a:ext uri="{FF2B5EF4-FFF2-40B4-BE49-F238E27FC236}">
                <a16:creationId xmlns:a16="http://schemas.microsoft.com/office/drawing/2014/main" id="{70B18835-74F3-7246-AE80-B28C3E256A84}"/>
              </a:ext>
            </a:extLst>
          </p:cNvPr>
          <p:cNvSpPr txBox="1"/>
          <p:nvPr/>
        </p:nvSpPr>
        <p:spPr>
          <a:xfrm>
            <a:off x="5265933" y="2980994"/>
            <a:ext cx="2593553" cy="497510"/>
          </a:xfrm>
          <a:prstGeom prst="rect">
            <a:avLst/>
          </a:prstGeom>
        </p:spPr>
        <p:txBody>
          <a:bodyPr vert="horz" wrap="square" lIns="0" tIns="10860" rIns="0" bIns="0" rtlCol="0">
            <a:spAutoFit/>
          </a:bodyPr>
          <a:lstStyle/>
          <a:p>
            <a:pPr marL="543" algn="ctr">
              <a:spcBef>
                <a:spcPts val="86"/>
              </a:spcBef>
            </a:pPr>
            <a:r>
              <a:rPr lang="fr-FR" sz="1539" dirty="0">
                <a:latin typeface="Arial"/>
                <a:cs typeface="Arial"/>
              </a:rPr>
              <a:t>Question : Scorbut ?</a:t>
            </a:r>
          </a:p>
          <a:p>
            <a:pPr marL="543" algn="ctr">
              <a:spcBef>
                <a:spcPts val="86"/>
              </a:spcBef>
            </a:pPr>
            <a:r>
              <a:rPr lang="fr-FR" sz="1539" dirty="0">
                <a:latin typeface="Arial"/>
                <a:cs typeface="Arial"/>
              </a:rPr>
              <a:t>(déficit alimentaire en Vit C)</a:t>
            </a:r>
          </a:p>
        </p:txBody>
      </p:sp>
      <p:sp>
        <p:nvSpPr>
          <p:cNvPr id="10" name="Espace réservé du numéro de diapositive 9">
            <a:extLst>
              <a:ext uri="{FF2B5EF4-FFF2-40B4-BE49-F238E27FC236}">
                <a16:creationId xmlns:a16="http://schemas.microsoft.com/office/drawing/2014/main" id="{7610435B-FDBA-DE4D-812F-91C679D850DC}"/>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6</a:t>
            </a:fld>
            <a:endParaRPr lang="en-GB"/>
          </a:p>
        </p:txBody>
      </p:sp>
      <p:sp>
        <p:nvSpPr>
          <p:cNvPr id="11" name="Espace réservé du pied de page 10">
            <a:extLst>
              <a:ext uri="{FF2B5EF4-FFF2-40B4-BE49-F238E27FC236}">
                <a16:creationId xmlns:a16="http://schemas.microsoft.com/office/drawing/2014/main" id="{F4A3C7B5-140D-DA47-9C62-46142D43922C}"/>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39903107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fontScale="90000"/>
          </a:bodyPr>
          <a:lstStyle/>
          <a:p>
            <a:r>
              <a:rPr lang="fr-FR" dirty="0"/>
              <a:t>Streptomycine et tuberculose pulmonaire (1948)</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7</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fontScale="92500" lnSpcReduction="20000"/>
          </a:bodyPr>
          <a:lstStyle/>
          <a:p>
            <a:r>
              <a:rPr lang="fr-FR" sz="2400" dirty="0"/>
              <a:t>Schéma expérimental</a:t>
            </a:r>
          </a:p>
          <a:p>
            <a:pPr lvl="2"/>
            <a:r>
              <a:rPr lang="fr-FR" sz="1800" dirty="0"/>
              <a:t>2 groupes de patients tuberculeux constitués par tirage au sort</a:t>
            </a:r>
          </a:p>
          <a:p>
            <a:pPr lvl="3"/>
            <a:r>
              <a:rPr lang="fr-FR" sz="1600" dirty="0"/>
              <a:t>1 groupe recevant la streptomycine</a:t>
            </a:r>
          </a:p>
          <a:p>
            <a:pPr lvl="3"/>
            <a:r>
              <a:rPr lang="fr-FR" sz="1600" dirty="0"/>
              <a:t>1 groupe recevant le traitement habituel</a:t>
            </a:r>
          </a:p>
          <a:p>
            <a:r>
              <a:rPr lang="fr-FR" sz="2400" dirty="0"/>
              <a:t>Résultats</a:t>
            </a:r>
          </a:p>
          <a:p>
            <a:pPr lvl="1"/>
            <a:r>
              <a:rPr lang="fr-FR" sz="2000" dirty="0"/>
              <a:t>À 6 mois</a:t>
            </a:r>
          </a:p>
          <a:p>
            <a:pPr lvl="1"/>
            <a:r>
              <a:rPr lang="fr-FR" sz="2000" dirty="0"/>
              <a:t>Sur des radiographies pulmonaires lues par des radiologues qui ne connaissent pas le traitement reçu : notion d’insu (ou d’aveugle… </a:t>
            </a:r>
            <a:r>
              <a:rPr lang="fr-FR" sz="2000" dirty="0" err="1"/>
              <a:t>blind</a:t>
            </a:r>
            <a:r>
              <a:rPr lang="fr-FR" sz="2000" dirty="0"/>
              <a:t> en anglais)</a:t>
            </a:r>
          </a:p>
          <a:p>
            <a:pPr lvl="1"/>
            <a:r>
              <a:rPr lang="fr-FR" sz="2000" dirty="0"/>
              <a:t>Groupe recevant la streptomycine : 51% de patients tuberculeux améliorés</a:t>
            </a:r>
          </a:p>
          <a:p>
            <a:pPr lvl="1"/>
            <a:r>
              <a:rPr lang="fr-FR" sz="2000" dirty="0"/>
              <a:t>Groupe recevant le traitement habituel : 8% de patients tuberculeux améliorés</a:t>
            </a:r>
          </a:p>
          <a:p>
            <a:r>
              <a:rPr lang="fr-FR" sz="2400" dirty="0"/>
              <a:t>Analyse des résultats</a:t>
            </a:r>
          </a:p>
          <a:p>
            <a:pPr lvl="1"/>
            <a:r>
              <a:rPr lang="fr-FR" sz="2000" dirty="0"/>
              <a:t>Réalisation de tests statistiques pour vérifier que la différence observée (51% versus 8%) n’est pas due au hasard</a:t>
            </a:r>
          </a:p>
        </p:txBody>
      </p:sp>
      <p:sp>
        <p:nvSpPr>
          <p:cNvPr id="12" name="Espace réservé du pied de page 11">
            <a:extLst>
              <a:ext uri="{FF2B5EF4-FFF2-40B4-BE49-F238E27FC236}">
                <a16:creationId xmlns:a16="http://schemas.microsoft.com/office/drawing/2014/main" id="{624A3900-EC81-3841-B949-686A044FD6D1}"/>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0166533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6">
            <a:extLst>
              <a:ext uri="{FF2B5EF4-FFF2-40B4-BE49-F238E27FC236}">
                <a16:creationId xmlns:a16="http://schemas.microsoft.com/office/drawing/2014/main" id="{4E194044-AD64-4F42-A146-9E52337DF8B7}"/>
              </a:ext>
            </a:extLst>
          </p:cNvPr>
          <p:cNvSpPr>
            <a:spLocks noGrp="1"/>
          </p:cNvSpPr>
          <p:nvPr>
            <p:ph type="body" idx="1"/>
          </p:nvPr>
        </p:nvSpPr>
        <p:spPr>
          <a:xfrm>
            <a:off x="1371600" y="2743200"/>
            <a:ext cx="7123113" cy="1673225"/>
          </a:xfrm>
        </p:spPr>
        <p:txBody>
          <a:bodyPr>
            <a:normAutofit/>
          </a:bodyPr>
          <a:lstStyle/>
          <a:p>
            <a:r>
              <a:rPr lang="fr-FR" dirty="0"/>
              <a:t>Le tirage au sort</a:t>
            </a:r>
          </a:p>
          <a:p>
            <a:r>
              <a:rPr lang="fr-FR" dirty="0"/>
              <a:t>Le traitement en insu</a:t>
            </a:r>
          </a:p>
        </p:txBody>
      </p:sp>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1371600" y="1600200"/>
            <a:ext cx="7620000" cy="990600"/>
          </a:xfrm>
        </p:spPr>
        <p:txBody>
          <a:bodyPr>
            <a:normAutofit/>
          </a:bodyPr>
          <a:lstStyle/>
          <a:p>
            <a:r>
              <a:rPr lang="fr-FR" dirty="0"/>
              <a:t>Impératifs d’un essai clinique</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1"/>
          </p:nvPr>
        </p:nvSpPr>
        <p:spPr>
          <a:xfrm>
            <a:off x="0" y="1752600"/>
            <a:ext cx="1295400" cy="701676"/>
          </a:xfrm>
        </p:spPr>
        <p:txBody>
          <a:bodyPr>
            <a:normAutofit/>
          </a:bodyPr>
          <a:lstStyle/>
          <a:p>
            <a:fld id="{7A86C6F3-CE2A-2041-8843-6841550E0C07}" type="slidenum">
              <a:rPr lang="en-GB" smtClean="0"/>
              <a:pPr/>
              <a:t>8</a:t>
            </a:fld>
            <a:endParaRPr lang="en-GB"/>
          </a:p>
        </p:txBody>
      </p:sp>
      <p:sp>
        <p:nvSpPr>
          <p:cNvPr id="10" name="Espace réservé du pied de page 9">
            <a:extLst>
              <a:ext uri="{FF2B5EF4-FFF2-40B4-BE49-F238E27FC236}">
                <a16:creationId xmlns:a16="http://schemas.microsoft.com/office/drawing/2014/main" id="{B2B7C845-E4A8-8C42-8C1D-54B67933C6B0}"/>
              </a:ext>
            </a:extLst>
          </p:cNvPr>
          <p:cNvSpPr>
            <a:spLocks noGrp="1"/>
          </p:cNvSpPr>
          <p:nvPr>
            <p:ph type="ftr" sz="quarter" idx="12"/>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93790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a:bodyPr>
          <a:lstStyle/>
          <a:p>
            <a:r>
              <a:rPr lang="fr-FR" dirty="0"/>
              <a:t>Le tirage au sort</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9</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fontScale="85000" lnSpcReduction="20000"/>
          </a:bodyPr>
          <a:lstStyle/>
          <a:p>
            <a:r>
              <a:rPr lang="fr-FR" dirty="0"/>
              <a:t>Principes du tirage au sort</a:t>
            </a:r>
          </a:p>
          <a:p>
            <a:pPr lvl="1"/>
            <a:r>
              <a:rPr lang="fr-FR" dirty="0"/>
              <a:t>Il permet de constituer des groupes de pronostic a priori comparable à J0</a:t>
            </a:r>
          </a:p>
          <a:p>
            <a:pPr lvl="1"/>
            <a:r>
              <a:rPr lang="fr-FR" dirty="0"/>
              <a:t>Il contrôle les effets des facteurs de confusion en les répartissant de façon « équilibrée » dans les groupes comparés</a:t>
            </a:r>
          </a:p>
          <a:p>
            <a:r>
              <a:rPr lang="fr-FR" dirty="0"/>
              <a:t>Avantages</a:t>
            </a:r>
          </a:p>
          <a:p>
            <a:pPr lvl="1"/>
            <a:r>
              <a:rPr lang="fr-FR" dirty="0"/>
              <a:t>Permet d’obtenir une distribution similaire de toutes les  caractéristiques des sujets connues ou non</a:t>
            </a:r>
          </a:p>
          <a:p>
            <a:pPr lvl="1"/>
            <a:r>
              <a:rPr lang="fr-FR" dirty="0"/>
              <a:t>Chaque patient a la même probabilité de recevoir l’un des deux traitements comparés (++++)</a:t>
            </a:r>
          </a:p>
          <a:p>
            <a:pPr lvl="1"/>
            <a:r>
              <a:rPr lang="fr-FR" dirty="0"/>
              <a:t>Permet d’utiliser correctement les tests d’hypothèses statistiques car on présuppose que la seule différence entre les groupes comparés est le traitement</a:t>
            </a:r>
          </a:p>
          <a:p>
            <a:pPr lvl="1"/>
            <a:endParaRPr lang="fr-FR" dirty="0"/>
          </a:p>
          <a:p>
            <a:pPr lvl="1"/>
            <a:endParaRPr lang="fr-FR" dirty="0"/>
          </a:p>
        </p:txBody>
      </p:sp>
      <p:sp>
        <p:nvSpPr>
          <p:cNvPr id="10" name="Espace réservé du pied de page 9">
            <a:extLst>
              <a:ext uri="{FF2B5EF4-FFF2-40B4-BE49-F238E27FC236}">
                <a16:creationId xmlns:a16="http://schemas.microsoft.com/office/drawing/2014/main" id="{18CA4537-0523-3B4B-B25C-906F3FE2B98D}"/>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18207733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9">
            <a:extLst>
              <a:ext uri="{FF2B5EF4-FFF2-40B4-BE49-F238E27FC236}">
                <a16:creationId xmlns:a16="http://schemas.microsoft.com/office/drawing/2014/main" id="{59C43156-CAD3-034F-B86B-FADE473C3507}"/>
              </a:ext>
            </a:extLst>
          </p:cNvPr>
          <p:cNvSpPr/>
          <p:nvPr/>
        </p:nvSpPr>
        <p:spPr>
          <a:xfrm>
            <a:off x="5402191" y="3494314"/>
            <a:ext cx="3129034" cy="2677886"/>
          </a:xfrm>
          <a:prstGeom prst="rect">
            <a:avLst/>
          </a:prstGeom>
          <a:blipFill>
            <a:blip r:embed="rId2" cstate="print"/>
            <a:stretch>
              <a:fillRect l="-1" t="-34634" r="-159192" b="-1"/>
            </a:stretch>
          </a:blipFill>
        </p:spPr>
        <p:txBody>
          <a:bodyPr wrap="square" lIns="0" tIns="0" rIns="0" bIns="0" rtlCol="0"/>
          <a:lstStyle/>
          <a:p>
            <a:endParaRPr sz="1349"/>
          </a:p>
        </p:txBody>
      </p:sp>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a:bodyPr>
          <a:lstStyle/>
          <a:p>
            <a:r>
              <a:rPr lang="fr-FR" dirty="0"/>
              <a:t>Le tirage au sort</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10</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a:bodyPr>
          <a:lstStyle/>
          <a:p>
            <a:pPr lvl="1"/>
            <a:r>
              <a:rPr lang="fr-FR" dirty="0"/>
              <a:t>Tirage Aléatoire Simple centralisé</a:t>
            </a:r>
          </a:p>
          <a:p>
            <a:pPr lvl="2"/>
            <a:r>
              <a:rPr lang="fr-FR" dirty="0"/>
              <a:t>Patients inclus aléatoirement dans le bras (groupe) A ou dans le bras B</a:t>
            </a:r>
          </a:p>
          <a:p>
            <a:pPr lvl="2"/>
            <a:r>
              <a:rPr lang="fr-FR" dirty="0"/>
              <a:t>Liste de randomisation détenue dans un centre indépendant des investigateurs (médecins chargés d’inclure les sujets)</a:t>
            </a:r>
          </a:p>
          <a:p>
            <a:pPr lvl="2"/>
            <a:r>
              <a:rPr lang="fr-FR" dirty="0"/>
              <a:t>Selon cette liste, les patients inclus</a:t>
            </a:r>
            <a:br>
              <a:rPr lang="fr-FR" dirty="0"/>
            </a:br>
            <a:r>
              <a:rPr lang="fr-FR" dirty="0"/>
              <a:t>au fur et à mesure sont affectés</a:t>
            </a:r>
            <a:br>
              <a:rPr lang="fr-FR" dirty="0"/>
            </a:br>
            <a:r>
              <a:rPr lang="fr-FR" dirty="0"/>
              <a:t>au groupe A ou au groupe B selon</a:t>
            </a:r>
            <a:br>
              <a:rPr lang="fr-FR" dirty="0"/>
            </a:br>
            <a:r>
              <a:rPr lang="fr-FR" dirty="0"/>
              <a:t>un ordre élaboré au hasard</a:t>
            </a:r>
          </a:p>
          <a:p>
            <a:pPr lvl="1"/>
            <a:endParaRPr lang="fr-FR" dirty="0"/>
          </a:p>
        </p:txBody>
      </p:sp>
      <p:sp>
        <p:nvSpPr>
          <p:cNvPr id="11" name="Espace réservé du pied de page 10">
            <a:extLst>
              <a:ext uri="{FF2B5EF4-FFF2-40B4-BE49-F238E27FC236}">
                <a16:creationId xmlns:a16="http://schemas.microsoft.com/office/drawing/2014/main" id="{29C9E42C-158D-0148-A415-5E5EAE225342}"/>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42070565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9">
            <a:extLst>
              <a:ext uri="{FF2B5EF4-FFF2-40B4-BE49-F238E27FC236}">
                <a16:creationId xmlns:a16="http://schemas.microsoft.com/office/drawing/2014/main" id="{59C43156-CAD3-034F-B86B-FADE473C3507}"/>
              </a:ext>
            </a:extLst>
          </p:cNvPr>
          <p:cNvSpPr/>
          <p:nvPr/>
        </p:nvSpPr>
        <p:spPr>
          <a:xfrm>
            <a:off x="1677924" y="4005943"/>
            <a:ext cx="6019799" cy="2242263"/>
          </a:xfrm>
          <a:prstGeom prst="rect">
            <a:avLst/>
          </a:prstGeom>
          <a:blipFill>
            <a:blip r:embed="rId3" cstate="print"/>
            <a:stretch>
              <a:fillRect l="-1" t="2589" r="7420" b="-1"/>
            </a:stretch>
          </a:blipFill>
        </p:spPr>
        <p:txBody>
          <a:bodyPr wrap="square" lIns="0" tIns="0" rIns="0" bIns="0" rtlCol="0"/>
          <a:lstStyle/>
          <a:p>
            <a:endParaRPr sz="1349"/>
          </a:p>
        </p:txBody>
      </p:sp>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a:bodyPr>
          <a:lstStyle/>
          <a:p>
            <a:r>
              <a:rPr lang="fr-FR" dirty="0"/>
              <a:t>Le tirage au sort</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11</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a:bodyPr>
          <a:lstStyle/>
          <a:p>
            <a:pPr lvl="1"/>
            <a:r>
              <a:rPr lang="fr-FR" sz="2000" dirty="0"/>
              <a:t>Tirage Aléatoire stratifié</a:t>
            </a:r>
          </a:p>
          <a:p>
            <a:pPr lvl="2"/>
            <a:r>
              <a:rPr lang="fr-FR" sz="1800" dirty="0"/>
              <a:t>Dans certains cas, le tirage aléatoire simple expose au risque de déséquilibre entre les deux groupes en particulier sur un facteur pronostique (stade de gravité de la maladie par exemple)</a:t>
            </a:r>
          </a:p>
          <a:p>
            <a:pPr lvl="2"/>
            <a:r>
              <a:rPr lang="fr-FR" sz="1800" dirty="0"/>
              <a:t>On constitue des sous-groupes (ou strates) au sein de la population étudiée de malades en fonction des modalités du ou des facteurs qui sont liés à la maladie et susceptibles d’influer sur le résultat du traitement</a:t>
            </a:r>
          </a:p>
          <a:p>
            <a:pPr lvl="3"/>
            <a:r>
              <a:rPr lang="fr-FR" sz="1600" dirty="0"/>
              <a:t>Par exemple : âge &gt; 60 ans, envahissement ganglionnaire positif</a:t>
            </a:r>
          </a:p>
        </p:txBody>
      </p:sp>
      <p:sp>
        <p:nvSpPr>
          <p:cNvPr id="3" name="Espace réservé du pied de page 2">
            <a:extLst>
              <a:ext uri="{FF2B5EF4-FFF2-40B4-BE49-F238E27FC236}">
                <a16:creationId xmlns:a16="http://schemas.microsoft.com/office/drawing/2014/main" id="{D154E0B7-1718-AE4D-9463-F7C2F69CEFFA}"/>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1667915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a:bodyPr>
          <a:lstStyle/>
          <a:p>
            <a:r>
              <a:rPr lang="fr-FR" dirty="0"/>
              <a:t>Le tirage au sort</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12</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fontScale="92500" lnSpcReduction="20000"/>
          </a:bodyPr>
          <a:lstStyle/>
          <a:p>
            <a:pPr lvl="1"/>
            <a:r>
              <a:rPr lang="fr-FR" dirty="0"/>
              <a:t>Tirage Aléatoire par blocs de permutation</a:t>
            </a:r>
          </a:p>
          <a:p>
            <a:pPr lvl="2"/>
            <a:r>
              <a:rPr lang="fr-FR" dirty="0"/>
              <a:t>Dans certains cas, en particulier dans un essai multicentrique, le risque est qu’un centre abandonne l’inclusion</a:t>
            </a:r>
          </a:p>
          <a:p>
            <a:pPr lvl="2"/>
            <a:r>
              <a:rPr lang="fr-FR" dirty="0"/>
              <a:t>Il faut donc prévoir un dispositif qui fasse que chaque centre ait inclus un nombre à peu près égal de patients dans chaque bras</a:t>
            </a:r>
          </a:p>
          <a:p>
            <a:pPr lvl="2"/>
            <a:r>
              <a:rPr lang="fr-FR" dirty="0"/>
              <a:t>Le tirage aléatoire par bloc de permutations permet ainsi d’avoir une différence maximale de patients dans chaque groupe égale à (taille du bloc – 2)</a:t>
            </a:r>
          </a:p>
          <a:p>
            <a:pPr lvl="2"/>
            <a:r>
              <a:rPr lang="fr-FR" dirty="0"/>
              <a:t>Exemple :</a:t>
            </a:r>
          </a:p>
          <a:p>
            <a:pPr lvl="3"/>
            <a:r>
              <a:rPr lang="fr-FR" dirty="0"/>
              <a:t>Inclure 100 personnes par groupe de traitement A et B avec une taille de blocs fixée à 4</a:t>
            </a:r>
          </a:p>
          <a:p>
            <a:pPr lvl="3"/>
            <a:r>
              <a:rPr lang="fr-FR" dirty="0"/>
              <a:t>Le tirage au sort des traitements établira 25 blocs de 4 patients correspondant à une des séquences suivantes : AABB, BBAA, ABAB, BABA, ABBA, BAAB (les séquences étant elle-même ordonnée aléatoirement)</a:t>
            </a:r>
          </a:p>
          <a:p>
            <a:pPr lvl="2"/>
            <a:endParaRPr lang="fr-FR" dirty="0"/>
          </a:p>
          <a:p>
            <a:pPr lvl="2"/>
            <a:endParaRPr lang="fr-FR" dirty="0"/>
          </a:p>
        </p:txBody>
      </p:sp>
      <p:sp>
        <p:nvSpPr>
          <p:cNvPr id="11" name="Espace réservé du pied de page 10">
            <a:extLst>
              <a:ext uri="{FF2B5EF4-FFF2-40B4-BE49-F238E27FC236}">
                <a16:creationId xmlns:a16="http://schemas.microsoft.com/office/drawing/2014/main" id="{215D0DE1-4EFD-1543-A5F6-5A7D1EF028E2}"/>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3016347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a:bodyPr>
          <a:lstStyle/>
          <a:p>
            <a:r>
              <a:rPr lang="fr-FR" dirty="0"/>
              <a:t>L’insu (ou aveugle)</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13</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fontScale="92500" lnSpcReduction="20000"/>
          </a:bodyPr>
          <a:lstStyle/>
          <a:p>
            <a:pPr lvl="1"/>
            <a:r>
              <a:rPr lang="fr-FR" dirty="0"/>
              <a:t>La méthode d’évaluation à l’aveugle constitue un autre critère de qualité des essais (avec la randomisation)</a:t>
            </a:r>
          </a:p>
          <a:p>
            <a:pPr lvl="1"/>
            <a:r>
              <a:rPr lang="fr-FR" dirty="0"/>
              <a:t>L’objectif est de minimiser les changements de comportements des participants d’un essai systématiquement observés lorsqu’ils savent quel patient reçoit quel traitement</a:t>
            </a:r>
          </a:p>
          <a:p>
            <a:pPr lvl="1"/>
            <a:r>
              <a:rPr lang="fr-FR" dirty="0"/>
              <a:t>Cette technique permet de prévenir les erreurs (ou biais) de mesure du critère de jugement d’efficacité du traitement ou des effets indésirables (erreur de subjectivité…)</a:t>
            </a:r>
          </a:p>
          <a:p>
            <a:pPr lvl="1"/>
            <a:r>
              <a:rPr lang="fr-FR" dirty="0"/>
              <a:t>On parle de simple aveugle (ou simple insu ou single </a:t>
            </a:r>
            <a:r>
              <a:rPr lang="fr-FR" dirty="0" err="1"/>
              <a:t>blind</a:t>
            </a:r>
            <a:r>
              <a:rPr lang="fr-FR" dirty="0"/>
              <a:t>) : le sujet ne connaît pas le traitement qu’il reçoit</a:t>
            </a:r>
          </a:p>
          <a:p>
            <a:pPr lvl="1"/>
            <a:r>
              <a:rPr lang="fr-FR" dirty="0"/>
              <a:t>On parle de double aveugle (ou double insu ou double </a:t>
            </a:r>
            <a:r>
              <a:rPr lang="fr-FR" dirty="0" err="1"/>
              <a:t>blind</a:t>
            </a:r>
            <a:r>
              <a:rPr lang="fr-FR" dirty="0"/>
              <a:t>) : ni le patient, ni l’évaluateur ne connaissent le groupe du patient</a:t>
            </a:r>
          </a:p>
          <a:p>
            <a:pPr lvl="2"/>
            <a:endParaRPr lang="fr-FR" dirty="0"/>
          </a:p>
          <a:p>
            <a:pPr lvl="2"/>
            <a:endParaRPr lang="fr-FR" dirty="0"/>
          </a:p>
        </p:txBody>
      </p:sp>
      <p:sp>
        <p:nvSpPr>
          <p:cNvPr id="3" name="Espace réservé du pied de page 2">
            <a:extLst>
              <a:ext uri="{FF2B5EF4-FFF2-40B4-BE49-F238E27FC236}">
                <a16:creationId xmlns:a16="http://schemas.microsoft.com/office/drawing/2014/main" id="{A7656826-3563-FE4C-B3A5-B663552F604F}"/>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413073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F442ED0-9AB2-3E47-8EF7-43E9398471B9}"/>
              </a:ext>
            </a:extLst>
          </p:cNvPr>
          <p:cNvSpPr>
            <a:spLocks noGrp="1"/>
          </p:cNvSpPr>
          <p:nvPr>
            <p:ph type="title"/>
          </p:nvPr>
        </p:nvSpPr>
        <p:spPr>
          <a:xfrm>
            <a:off x="612648" y="228600"/>
            <a:ext cx="8153400" cy="990600"/>
          </a:xfrm>
        </p:spPr>
        <p:txBody>
          <a:bodyPr>
            <a:normAutofit/>
          </a:bodyPr>
          <a:lstStyle/>
          <a:p>
            <a:r>
              <a:rPr lang="fr-FR" dirty="0"/>
              <a:t>L’insu (ou aveugle)</a:t>
            </a:r>
          </a:p>
        </p:txBody>
      </p:sp>
      <p:sp>
        <p:nvSpPr>
          <p:cNvPr id="2" name="Espace réservé du numéro de diapositive 1">
            <a:extLst>
              <a:ext uri="{FF2B5EF4-FFF2-40B4-BE49-F238E27FC236}">
                <a16:creationId xmlns:a16="http://schemas.microsoft.com/office/drawing/2014/main" id="{1A0D36B1-D6B2-4845-B4A3-DCEE7D7841D4}"/>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14</a:t>
            </a:fld>
            <a:endParaRPr lang="en-GB"/>
          </a:p>
        </p:txBody>
      </p:sp>
      <p:sp>
        <p:nvSpPr>
          <p:cNvPr id="7" name="Espace réservé du contenu 6">
            <a:extLst>
              <a:ext uri="{FF2B5EF4-FFF2-40B4-BE49-F238E27FC236}">
                <a16:creationId xmlns:a16="http://schemas.microsoft.com/office/drawing/2014/main" id="{4E194044-AD64-4F42-A146-9E52337DF8B7}"/>
              </a:ext>
            </a:extLst>
          </p:cNvPr>
          <p:cNvSpPr>
            <a:spLocks noGrp="1"/>
          </p:cNvSpPr>
          <p:nvPr>
            <p:ph sz="quarter" idx="1"/>
          </p:nvPr>
        </p:nvSpPr>
        <p:spPr>
          <a:xfrm>
            <a:off x="612648" y="1600200"/>
            <a:ext cx="8153400" cy="4495800"/>
          </a:xfrm>
        </p:spPr>
        <p:txBody>
          <a:bodyPr>
            <a:normAutofit fontScale="92500" lnSpcReduction="10000"/>
          </a:bodyPr>
          <a:lstStyle/>
          <a:p>
            <a:pPr lvl="1"/>
            <a:r>
              <a:rPr lang="fr-FR" dirty="0"/>
              <a:t>Si le tirage au sort rend les groupes initialement comparables, la technique de l’insu maintient la comparabilité de groupes au cours du suivi de l’essai</a:t>
            </a:r>
          </a:p>
          <a:p>
            <a:pPr lvl="1"/>
            <a:r>
              <a:rPr lang="fr-FR" dirty="0"/>
              <a:t>Dans un essai d’un médicament contre un placebo, l’insu est possible lorsque le placebo a le même aspect, le même goût, la même couleur, la même voie d’administration, le même rythme d’administration, etc.</a:t>
            </a:r>
          </a:p>
          <a:p>
            <a:pPr lvl="1"/>
            <a:r>
              <a:rPr lang="fr-FR" dirty="0"/>
              <a:t>Lorsque le traitement est chirurgical (avec des incisions particulières par exemple) ou bien lorsqu’il est comparé à un traitement médicamenteux, l’insu est impossible. La mesure est alors effectuée par un expert non impliqué dans l’essai</a:t>
            </a:r>
          </a:p>
          <a:p>
            <a:pPr lvl="1"/>
            <a:endParaRPr lang="fr-FR" dirty="0"/>
          </a:p>
          <a:p>
            <a:pPr lvl="2"/>
            <a:endParaRPr lang="fr-FR" dirty="0"/>
          </a:p>
          <a:p>
            <a:pPr lvl="2"/>
            <a:endParaRPr lang="fr-FR" dirty="0"/>
          </a:p>
        </p:txBody>
      </p:sp>
      <p:sp>
        <p:nvSpPr>
          <p:cNvPr id="3" name="Espace réservé du pied de page 2">
            <a:extLst>
              <a:ext uri="{FF2B5EF4-FFF2-40B4-BE49-F238E27FC236}">
                <a16:creationId xmlns:a16="http://schemas.microsoft.com/office/drawing/2014/main" id="{E447153D-8F15-7E41-80A4-99B9E1B822AA}"/>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32285140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5EC5DF39-3E20-D14E-B5E7-B1B2DF3A636C}"/>
              </a:ext>
            </a:extLst>
          </p:cNvPr>
          <p:cNvSpPr>
            <a:spLocks noGrp="1"/>
          </p:cNvSpPr>
          <p:nvPr>
            <p:ph type="body" idx="1"/>
          </p:nvPr>
        </p:nvSpPr>
        <p:spPr>
          <a:xfrm>
            <a:off x="1371600" y="2743200"/>
            <a:ext cx="7123113" cy="2024743"/>
          </a:xfrm>
        </p:spPr>
        <p:txBody>
          <a:bodyPr>
            <a:normAutofit fontScale="70000" lnSpcReduction="20000"/>
          </a:bodyPr>
          <a:lstStyle/>
          <a:p>
            <a:r>
              <a:rPr lang="fr-FR" dirty="0"/>
              <a:t>Objectif principal</a:t>
            </a:r>
          </a:p>
          <a:p>
            <a:r>
              <a:rPr lang="fr-FR" dirty="0"/>
              <a:t>Population de l’étude</a:t>
            </a:r>
          </a:p>
          <a:p>
            <a:r>
              <a:rPr lang="fr-FR" dirty="0"/>
              <a:t>Schéma expérimental</a:t>
            </a:r>
          </a:p>
          <a:p>
            <a:r>
              <a:rPr lang="fr-FR" dirty="0"/>
              <a:t>Traitements à évaluer</a:t>
            </a:r>
          </a:p>
          <a:p>
            <a:r>
              <a:rPr lang="fr-FR" dirty="0"/>
              <a:t>Critères de jugement</a:t>
            </a:r>
          </a:p>
          <a:p>
            <a:r>
              <a:rPr lang="fr-FR" dirty="0"/>
              <a:t>Nombre de sujets à inclure</a:t>
            </a:r>
          </a:p>
        </p:txBody>
      </p:sp>
      <p:sp>
        <p:nvSpPr>
          <p:cNvPr id="6" name="Titre 5">
            <a:extLst>
              <a:ext uri="{FF2B5EF4-FFF2-40B4-BE49-F238E27FC236}">
                <a16:creationId xmlns:a16="http://schemas.microsoft.com/office/drawing/2014/main" id="{FE74FAB2-9A36-FB40-8D34-AD7991E06ABA}"/>
              </a:ext>
            </a:extLst>
          </p:cNvPr>
          <p:cNvSpPr>
            <a:spLocks noGrp="1"/>
          </p:cNvSpPr>
          <p:nvPr>
            <p:ph type="title"/>
          </p:nvPr>
        </p:nvSpPr>
        <p:spPr/>
        <p:txBody>
          <a:bodyPr/>
          <a:lstStyle/>
          <a:p>
            <a:r>
              <a:rPr lang="fr-FR" dirty="0"/>
              <a:t>Méthodologie d’un essai clinique</a:t>
            </a:r>
          </a:p>
        </p:txBody>
      </p:sp>
      <p:sp>
        <p:nvSpPr>
          <p:cNvPr id="4" name="Espace réservé du numéro de diapositive 3">
            <a:extLst>
              <a:ext uri="{FF2B5EF4-FFF2-40B4-BE49-F238E27FC236}">
                <a16:creationId xmlns:a16="http://schemas.microsoft.com/office/drawing/2014/main" id="{F706F74B-426A-E248-A8CF-75200F19E7A7}"/>
              </a:ext>
            </a:extLst>
          </p:cNvPr>
          <p:cNvSpPr>
            <a:spLocks noGrp="1"/>
          </p:cNvSpPr>
          <p:nvPr>
            <p:ph type="sldNum" sz="quarter" idx="11"/>
          </p:nvPr>
        </p:nvSpPr>
        <p:spPr/>
        <p:txBody>
          <a:bodyPr>
            <a:normAutofit/>
          </a:bodyPr>
          <a:lstStyle/>
          <a:p>
            <a:fld id="{7A86C6F3-CE2A-2041-8843-6841550E0C07}" type="slidenum">
              <a:rPr lang="en-GB" smtClean="0"/>
              <a:pPr/>
              <a:t>15</a:t>
            </a:fld>
            <a:endParaRPr lang="en-GB"/>
          </a:p>
        </p:txBody>
      </p:sp>
      <p:sp>
        <p:nvSpPr>
          <p:cNvPr id="8" name="Espace réservé du pied de page 7">
            <a:extLst>
              <a:ext uri="{FF2B5EF4-FFF2-40B4-BE49-F238E27FC236}">
                <a16:creationId xmlns:a16="http://schemas.microsoft.com/office/drawing/2014/main" id="{18A4F09D-68CC-ED49-95C7-D21DF160AA6E}"/>
              </a:ext>
            </a:extLst>
          </p:cNvPr>
          <p:cNvSpPr>
            <a:spLocks noGrp="1"/>
          </p:cNvSpPr>
          <p:nvPr>
            <p:ph type="ftr" sz="quarter" idx="12"/>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39486709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12648" y="228600"/>
            <a:ext cx="8153400" cy="990600"/>
          </a:xfrm>
        </p:spPr>
        <p:txBody>
          <a:bodyPr vert="horz" wrap="square" lIns="0" tIns="10860" rIns="0" bIns="0" rtlCol="0" anchor="ctr">
            <a:spAutoFit/>
          </a:bodyPr>
          <a:lstStyle/>
          <a:p>
            <a:r>
              <a:rPr lang="fr-FR" dirty="0"/>
              <a:t>Objectif principal</a:t>
            </a:r>
          </a:p>
        </p:txBody>
      </p:sp>
      <p:sp>
        <p:nvSpPr>
          <p:cNvPr id="27" name="Espace réservé du numéro de diapositive 26">
            <a:extLst>
              <a:ext uri="{FF2B5EF4-FFF2-40B4-BE49-F238E27FC236}">
                <a16:creationId xmlns:a16="http://schemas.microsoft.com/office/drawing/2014/main" id="{F06ABC8D-61C3-5A4E-8BE3-179D8B3D8265}"/>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16</a:t>
            </a:fld>
            <a:endParaRPr lang="en-GB"/>
          </a:p>
        </p:txBody>
      </p:sp>
      <p:sp>
        <p:nvSpPr>
          <p:cNvPr id="31" name="Espace réservé du contenu 30">
            <a:extLst>
              <a:ext uri="{FF2B5EF4-FFF2-40B4-BE49-F238E27FC236}">
                <a16:creationId xmlns:a16="http://schemas.microsoft.com/office/drawing/2014/main" id="{24172C1B-4EA2-CF4E-9778-127E7256F878}"/>
              </a:ext>
            </a:extLst>
          </p:cNvPr>
          <p:cNvSpPr>
            <a:spLocks noGrp="1"/>
          </p:cNvSpPr>
          <p:nvPr>
            <p:ph sz="quarter" idx="1"/>
          </p:nvPr>
        </p:nvSpPr>
        <p:spPr>
          <a:xfrm>
            <a:off x="612648" y="1600200"/>
            <a:ext cx="8153400" cy="4495800"/>
          </a:xfrm>
        </p:spPr>
        <p:txBody>
          <a:bodyPr/>
          <a:lstStyle/>
          <a:p>
            <a:r>
              <a:rPr lang="fr-FR" dirty="0"/>
              <a:t>L'essai ne peut répondre qu'à une question simple et spécifique c'est OBJECTIF PRINCIPAL</a:t>
            </a:r>
          </a:p>
          <a:p>
            <a:r>
              <a:rPr lang="fr-FR" dirty="0"/>
              <a:t>Le choix de l'objectif principal est donc essentiel</a:t>
            </a:r>
          </a:p>
          <a:p>
            <a:endParaRPr lang="fr-FR" dirty="0"/>
          </a:p>
        </p:txBody>
      </p:sp>
      <p:grpSp>
        <p:nvGrpSpPr>
          <p:cNvPr id="4" name="object 4"/>
          <p:cNvGrpSpPr/>
          <p:nvPr/>
        </p:nvGrpSpPr>
        <p:grpSpPr>
          <a:xfrm>
            <a:off x="918800" y="3365716"/>
            <a:ext cx="931776" cy="440366"/>
            <a:chOff x="1087216" y="3479270"/>
            <a:chExt cx="1089660" cy="514984"/>
          </a:xfrm>
        </p:grpSpPr>
        <p:sp>
          <p:nvSpPr>
            <p:cNvPr id="5" name="object 5"/>
            <p:cNvSpPr/>
            <p:nvPr/>
          </p:nvSpPr>
          <p:spPr>
            <a:xfrm>
              <a:off x="1096611" y="3490102"/>
              <a:ext cx="1080135" cy="504190"/>
            </a:xfrm>
            <a:custGeom>
              <a:avLst/>
              <a:gdLst/>
              <a:ahLst/>
              <a:cxnLst/>
              <a:rect l="l" t="t" r="r" b="b"/>
              <a:pathLst>
                <a:path w="1080135" h="504189">
                  <a:moveTo>
                    <a:pt x="852551" y="0"/>
                  </a:moveTo>
                  <a:lnTo>
                    <a:pt x="0" y="0"/>
                  </a:lnTo>
                  <a:lnTo>
                    <a:pt x="0" y="504050"/>
                  </a:lnTo>
                  <a:lnTo>
                    <a:pt x="852551" y="504050"/>
                  </a:lnTo>
                  <a:lnTo>
                    <a:pt x="852551" y="315036"/>
                  </a:lnTo>
                  <a:lnTo>
                    <a:pt x="954100" y="315036"/>
                  </a:lnTo>
                  <a:lnTo>
                    <a:pt x="954100" y="378040"/>
                  </a:lnTo>
                  <a:lnTo>
                    <a:pt x="1080122" y="252031"/>
                  </a:lnTo>
                  <a:lnTo>
                    <a:pt x="954100" y="126009"/>
                  </a:lnTo>
                  <a:lnTo>
                    <a:pt x="954100" y="189026"/>
                  </a:lnTo>
                  <a:lnTo>
                    <a:pt x="852551" y="189026"/>
                  </a:lnTo>
                  <a:lnTo>
                    <a:pt x="852551" y="0"/>
                  </a:lnTo>
                  <a:close/>
                </a:path>
              </a:pathLst>
            </a:custGeom>
            <a:solidFill>
              <a:srgbClr val="A4C3DB"/>
            </a:solidFill>
          </p:spPr>
          <p:txBody>
            <a:bodyPr wrap="square" lIns="0" tIns="0" rIns="0" bIns="0" rtlCol="0"/>
            <a:lstStyle/>
            <a:p>
              <a:endParaRPr sz="1349"/>
            </a:p>
          </p:txBody>
        </p:sp>
        <p:sp>
          <p:nvSpPr>
            <p:cNvPr id="6" name="object 6"/>
            <p:cNvSpPr/>
            <p:nvPr/>
          </p:nvSpPr>
          <p:spPr>
            <a:xfrm>
              <a:off x="1096446" y="3488500"/>
              <a:ext cx="1047115" cy="488950"/>
            </a:xfrm>
            <a:custGeom>
              <a:avLst/>
              <a:gdLst/>
              <a:ahLst/>
              <a:cxnLst/>
              <a:rect l="l" t="t" r="r" b="b"/>
              <a:pathLst>
                <a:path w="1047114" h="488950">
                  <a:moveTo>
                    <a:pt x="0" y="0"/>
                  </a:moveTo>
                  <a:lnTo>
                    <a:pt x="826129" y="0"/>
                  </a:lnTo>
                  <a:lnTo>
                    <a:pt x="826129" y="183163"/>
                  </a:lnTo>
                  <a:lnTo>
                    <a:pt x="924538" y="183163"/>
                  </a:lnTo>
                  <a:lnTo>
                    <a:pt x="924538" y="122108"/>
                  </a:lnTo>
                  <a:lnTo>
                    <a:pt x="1046647" y="244217"/>
                  </a:lnTo>
                  <a:lnTo>
                    <a:pt x="924538" y="366326"/>
                  </a:lnTo>
                  <a:lnTo>
                    <a:pt x="924538" y="305272"/>
                  </a:lnTo>
                  <a:lnTo>
                    <a:pt x="826129" y="305272"/>
                  </a:lnTo>
                  <a:lnTo>
                    <a:pt x="826129" y="488435"/>
                  </a:lnTo>
                  <a:lnTo>
                    <a:pt x="0" y="488435"/>
                  </a:lnTo>
                  <a:lnTo>
                    <a:pt x="0" y="0"/>
                  </a:lnTo>
                  <a:close/>
                </a:path>
              </a:pathLst>
            </a:custGeom>
            <a:ln w="18459">
              <a:solidFill>
                <a:srgbClr val="7E97AA"/>
              </a:solidFill>
            </a:ln>
          </p:spPr>
          <p:txBody>
            <a:bodyPr wrap="square" lIns="0" tIns="0" rIns="0" bIns="0" rtlCol="0"/>
            <a:lstStyle/>
            <a:p>
              <a:endParaRPr sz="1349"/>
            </a:p>
          </p:txBody>
        </p:sp>
      </p:grpSp>
      <p:sp>
        <p:nvSpPr>
          <p:cNvPr id="7" name="object 7"/>
          <p:cNvSpPr txBox="1"/>
          <p:nvPr/>
        </p:nvSpPr>
        <p:spPr>
          <a:xfrm>
            <a:off x="1090658" y="3349358"/>
            <a:ext cx="405616" cy="377926"/>
          </a:xfrm>
          <a:prstGeom prst="rect">
            <a:avLst/>
          </a:prstGeom>
        </p:spPr>
        <p:txBody>
          <a:bodyPr vert="horz" wrap="square" lIns="0" tIns="10860" rIns="0" bIns="0" rtlCol="0">
            <a:spAutoFit/>
          </a:bodyPr>
          <a:lstStyle/>
          <a:p>
            <a:pPr marL="32579" marR="26063" indent="68417">
              <a:lnSpc>
                <a:spcPct val="122300"/>
              </a:lnSpc>
              <a:spcBef>
                <a:spcPts val="86"/>
              </a:spcBef>
            </a:pPr>
            <a:r>
              <a:rPr sz="1539" b="1" baseline="-16203" dirty="0">
                <a:solidFill>
                  <a:srgbClr val="FFFFFF"/>
                </a:solidFill>
                <a:latin typeface="Arial"/>
                <a:cs typeface="Arial"/>
              </a:rPr>
              <a:t>1</a:t>
            </a:r>
            <a:r>
              <a:rPr sz="684" b="1" dirty="0">
                <a:solidFill>
                  <a:srgbClr val="FFFFFF"/>
                </a:solidFill>
                <a:latin typeface="Arial"/>
                <a:cs typeface="Arial"/>
              </a:rPr>
              <a:t>ère  </a:t>
            </a:r>
            <a:r>
              <a:rPr sz="1026" b="1" spc="-4" dirty="0">
                <a:solidFill>
                  <a:srgbClr val="FFFFFF"/>
                </a:solidFill>
                <a:latin typeface="Arial"/>
                <a:cs typeface="Arial"/>
              </a:rPr>
              <a:t>étape</a:t>
            </a:r>
            <a:endParaRPr sz="1026">
              <a:latin typeface="Arial"/>
              <a:cs typeface="Arial"/>
            </a:endParaRPr>
          </a:p>
        </p:txBody>
      </p:sp>
      <p:sp>
        <p:nvSpPr>
          <p:cNvPr id="8" name="object 8"/>
          <p:cNvSpPr/>
          <p:nvPr/>
        </p:nvSpPr>
        <p:spPr>
          <a:xfrm>
            <a:off x="2034469" y="3373609"/>
            <a:ext cx="2088351" cy="418105"/>
          </a:xfrm>
          <a:custGeom>
            <a:avLst/>
            <a:gdLst/>
            <a:ahLst/>
            <a:cxnLst/>
            <a:rect l="l" t="t" r="r" b="b"/>
            <a:pathLst>
              <a:path w="2442210" h="488950">
                <a:moveTo>
                  <a:pt x="0" y="0"/>
                </a:moveTo>
                <a:lnTo>
                  <a:pt x="2160080" y="0"/>
                </a:lnTo>
                <a:lnTo>
                  <a:pt x="2160080" y="183163"/>
                </a:lnTo>
                <a:lnTo>
                  <a:pt x="2320067" y="183163"/>
                </a:lnTo>
                <a:lnTo>
                  <a:pt x="2320067" y="122108"/>
                </a:lnTo>
                <a:lnTo>
                  <a:pt x="2442176" y="244217"/>
                </a:lnTo>
                <a:lnTo>
                  <a:pt x="2320067" y="366326"/>
                </a:lnTo>
                <a:lnTo>
                  <a:pt x="2320067" y="305272"/>
                </a:lnTo>
                <a:lnTo>
                  <a:pt x="2160080" y="305272"/>
                </a:lnTo>
                <a:lnTo>
                  <a:pt x="2160080" y="488435"/>
                </a:lnTo>
                <a:lnTo>
                  <a:pt x="0" y="488435"/>
                </a:lnTo>
                <a:lnTo>
                  <a:pt x="0" y="0"/>
                </a:lnTo>
                <a:close/>
              </a:path>
            </a:pathLst>
          </a:custGeom>
          <a:ln w="18459">
            <a:solidFill>
              <a:srgbClr val="7E97AA"/>
            </a:solidFill>
          </a:ln>
        </p:spPr>
        <p:txBody>
          <a:bodyPr wrap="square" lIns="0" tIns="0" rIns="0" bIns="0" rtlCol="0"/>
          <a:lstStyle/>
          <a:p>
            <a:endParaRPr sz="1349"/>
          </a:p>
        </p:txBody>
      </p:sp>
      <p:sp>
        <p:nvSpPr>
          <p:cNvPr id="9" name="object 9"/>
          <p:cNvSpPr txBox="1"/>
          <p:nvPr/>
        </p:nvSpPr>
        <p:spPr>
          <a:xfrm>
            <a:off x="2132096" y="3423248"/>
            <a:ext cx="1717486" cy="327515"/>
          </a:xfrm>
          <a:prstGeom prst="rect">
            <a:avLst/>
          </a:prstGeom>
        </p:spPr>
        <p:txBody>
          <a:bodyPr vert="horz" wrap="square" lIns="0" tIns="19548" rIns="0" bIns="0" rtlCol="0">
            <a:spAutoFit/>
          </a:bodyPr>
          <a:lstStyle/>
          <a:p>
            <a:pPr marL="10860" marR="4344" indent="122715">
              <a:lnSpc>
                <a:spcPts val="1197"/>
              </a:lnSpc>
              <a:spcBef>
                <a:spcPts val="154"/>
              </a:spcBef>
            </a:pPr>
            <a:r>
              <a:rPr sz="1026" b="1" dirty="0">
                <a:solidFill>
                  <a:srgbClr val="B95B22"/>
                </a:solidFill>
                <a:latin typeface="Arial"/>
                <a:cs typeface="Arial"/>
              </a:rPr>
              <a:t>Synthèse préalable des  </a:t>
            </a:r>
            <a:r>
              <a:rPr sz="1026" b="1" spc="-4" dirty="0">
                <a:solidFill>
                  <a:srgbClr val="B95B22"/>
                </a:solidFill>
                <a:latin typeface="Arial"/>
                <a:cs typeface="Arial"/>
              </a:rPr>
              <a:t>connaissances</a:t>
            </a:r>
            <a:r>
              <a:rPr sz="1026" b="1" spc="-68" dirty="0">
                <a:solidFill>
                  <a:srgbClr val="B95B22"/>
                </a:solidFill>
                <a:latin typeface="Arial"/>
                <a:cs typeface="Arial"/>
              </a:rPr>
              <a:t> </a:t>
            </a:r>
            <a:r>
              <a:rPr sz="1026" b="1" dirty="0">
                <a:solidFill>
                  <a:srgbClr val="B95B22"/>
                </a:solidFill>
                <a:latin typeface="Arial"/>
                <a:cs typeface="Arial"/>
              </a:rPr>
              <a:t>disponibles</a:t>
            </a:r>
            <a:endParaRPr sz="1026">
              <a:latin typeface="Arial"/>
              <a:cs typeface="Arial"/>
            </a:endParaRPr>
          </a:p>
        </p:txBody>
      </p:sp>
      <p:sp>
        <p:nvSpPr>
          <p:cNvPr id="11" name="object 11"/>
          <p:cNvSpPr txBox="1"/>
          <p:nvPr/>
        </p:nvSpPr>
        <p:spPr>
          <a:xfrm>
            <a:off x="4306824" y="3457511"/>
            <a:ext cx="2638402" cy="221473"/>
          </a:xfrm>
          <a:prstGeom prst="rect">
            <a:avLst/>
          </a:prstGeom>
        </p:spPr>
        <p:txBody>
          <a:bodyPr vert="horz" wrap="square" lIns="0" tIns="10860" rIns="0" bIns="0" rtlCol="0">
            <a:spAutoFit/>
          </a:bodyPr>
          <a:lstStyle/>
          <a:p>
            <a:pPr marL="10860">
              <a:spcBef>
                <a:spcPts val="86"/>
              </a:spcBef>
            </a:pPr>
            <a:r>
              <a:rPr sz="1368" spc="-4" dirty="0">
                <a:latin typeface="Arial"/>
                <a:cs typeface="Arial"/>
              </a:rPr>
              <a:t>Revue de la littérature</a:t>
            </a:r>
            <a:r>
              <a:rPr sz="1368" spc="-68" dirty="0">
                <a:latin typeface="Arial"/>
                <a:cs typeface="Arial"/>
              </a:rPr>
              <a:t> </a:t>
            </a:r>
            <a:r>
              <a:rPr sz="1368" dirty="0">
                <a:latin typeface="Arial"/>
                <a:cs typeface="Arial"/>
              </a:rPr>
              <a:t>scientifique</a:t>
            </a:r>
          </a:p>
        </p:txBody>
      </p:sp>
      <p:sp>
        <p:nvSpPr>
          <p:cNvPr id="12" name="object 12"/>
          <p:cNvSpPr txBox="1"/>
          <p:nvPr/>
        </p:nvSpPr>
        <p:spPr>
          <a:xfrm>
            <a:off x="750137" y="4939150"/>
            <a:ext cx="7781088" cy="935515"/>
          </a:xfrm>
          <a:prstGeom prst="rect">
            <a:avLst/>
          </a:prstGeom>
        </p:spPr>
        <p:txBody>
          <a:bodyPr vert="horz" wrap="square" lIns="0" tIns="10860" rIns="0" bIns="0" rtlCol="0">
            <a:spAutoFit/>
          </a:bodyPr>
          <a:lstStyle/>
          <a:p>
            <a:pPr marL="10860">
              <a:spcBef>
                <a:spcPts val="86"/>
              </a:spcBef>
            </a:pPr>
            <a:r>
              <a:rPr sz="1197" i="1" u="sng" dirty="0">
                <a:uFill>
                  <a:solidFill>
                    <a:srgbClr val="000000"/>
                  </a:solidFill>
                </a:uFill>
                <a:latin typeface="Arial"/>
                <a:cs typeface="Arial"/>
              </a:rPr>
              <a:t>Exemple</a:t>
            </a:r>
            <a:r>
              <a:rPr sz="1197" i="1" spc="-86" dirty="0">
                <a:latin typeface="Arial"/>
                <a:cs typeface="Arial"/>
              </a:rPr>
              <a:t> </a:t>
            </a:r>
            <a:r>
              <a:rPr sz="1197" i="1" dirty="0">
                <a:latin typeface="Arial"/>
                <a:cs typeface="Arial"/>
              </a:rPr>
              <a:t>:</a:t>
            </a:r>
            <a:endParaRPr sz="1197" dirty="0">
              <a:latin typeface="Arial"/>
              <a:cs typeface="Arial"/>
            </a:endParaRPr>
          </a:p>
          <a:p>
            <a:pPr marL="103711" indent="-93394">
              <a:lnSpc>
                <a:spcPts val="1385"/>
              </a:lnSpc>
              <a:spcBef>
                <a:spcPts val="17"/>
              </a:spcBef>
              <a:buChar char="-"/>
              <a:tabLst>
                <a:tab pos="104254" algn="l"/>
              </a:tabLst>
            </a:pPr>
            <a:r>
              <a:rPr sz="1197" i="1" dirty="0">
                <a:latin typeface="Arial"/>
                <a:cs typeface="Arial"/>
              </a:rPr>
              <a:t>Objectif: </a:t>
            </a:r>
            <a:r>
              <a:rPr sz="1197" i="1" spc="-4" dirty="0">
                <a:latin typeface="Arial"/>
                <a:cs typeface="Arial"/>
              </a:rPr>
              <a:t>La </a:t>
            </a:r>
            <a:r>
              <a:rPr sz="1197" i="1" dirty="0">
                <a:latin typeface="Arial"/>
                <a:cs typeface="Arial"/>
              </a:rPr>
              <a:t>chimiothérapie A </a:t>
            </a:r>
            <a:r>
              <a:rPr sz="1197" i="1" spc="-4" dirty="0">
                <a:latin typeface="Arial"/>
                <a:cs typeface="Arial"/>
              </a:rPr>
              <a:t>est-elle plus efficace que la </a:t>
            </a:r>
            <a:r>
              <a:rPr sz="1197" i="1" dirty="0">
                <a:latin typeface="Arial"/>
                <a:cs typeface="Arial"/>
              </a:rPr>
              <a:t>chimiothérapie B </a:t>
            </a:r>
            <a:r>
              <a:rPr sz="1197" i="1" spc="-4" dirty="0">
                <a:latin typeface="Arial"/>
                <a:cs typeface="Arial"/>
              </a:rPr>
              <a:t>dans les </a:t>
            </a:r>
            <a:r>
              <a:rPr sz="1197" i="1" dirty="0">
                <a:latin typeface="Arial"/>
                <a:cs typeface="Arial"/>
              </a:rPr>
              <a:t>cancers </a:t>
            </a:r>
            <a:r>
              <a:rPr sz="1197" i="1" spc="-4" dirty="0">
                <a:latin typeface="Arial"/>
                <a:cs typeface="Arial"/>
              </a:rPr>
              <a:t>du poumons</a:t>
            </a:r>
            <a:r>
              <a:rPr sz="1197" i="1" spc="-21" dirty="0">
                <a:latin typeface="Arial"/>
                <a:cs typeface="Arial"/>
              </a:rPr>
              <a:t> </a:t>
            </a:r>
            <a:r>
              <a:rPr sz="1197" i="1" spc="-4" dirty="0">
                <a:latin typeface="Arial"/>
                <a:cs typeface="Arial"/>
              </a:rPr>
              <a:t>avancés</a:t>
            </a:r>
            <a:endParaRPr sz="1197" dirty="0">
              <a:latin typeface="Arial"/>
              <a:cs typeface="Arial"/>
            </a:endParaRPr>
          </a:p>
          <a:p>
            <a:pPr marL="103711" indent="-93394">
              <a:lnSpc>
                <a:spcPts val="1385"/>
              </a:lnSpc>
              <a:buChar char="-"/>
              <a:tabLst>
                <a:tab pos="104254" algn="l"/>
              </a:tabLst>
            </a:pPr>
            <a:r>
              <a:rPr sz="1197" i="1" dirty="0">
                <a:latin typeface="Arial"/>
                <a:cs typeface="Arial"/>
              </a:rPr>
              <a:t>TRT </a:t>
            </a:r>
            <a:r>
              <a:rPr sz="1197" i="1" spc="-4" dirty="0">
                <a:latin typeface="Arial"/>
                <a:cs typeface="Arial"/>
              </a:rPr>
              <a:t>évalués: </a:t>
            </a:r>
            <a:r>
              <a:rPr sz="1197" i="1" dirty="0">
                <a:latin typeface="Arial"/>
                <a:cs typeface="Arial"/>
              </a:rPr>
              <a:t>chimiothérapie A </a:t>
            </a:r>
            <a:r>
              <a:rPr sz="1197" i="1" spc="-4" dirty="0">
                <a:latin typeface="Arial"/>
                <a:cs typeface="Arial"/>
              </a:rPr>
              <a:t>et </a:t>
            </a:r>
            <a:r>
              <a:rPr sz="1197" i="1" dirty="0">
                <a:latin typeface="Arial"/>
                <a:cs typeface="Arial"/>
              </a:rPr>
              <a:t>chimiothérapie B (voie </a:t>
            </a:r>
            <a:r>
              <a:rPr sz="1197" i="1" spc="-4" dirty="0">
                <a:latin typeface="Arial"/>
                <a:cs typeface="Arial"/>
              </a:rPr>
              <a:t>administration, posologie,</a:t>
            </a:r>
            <a:r>
              <a:rPr sz="1197" i="1" spc="-21" dirty="0">
                <a:latin typeface="Arial"/>
                <a:cs typeface="Arial"/>
              </a:rPr>
              <a:t> </a:t>
            </a:r>
            <a:r>
              <a:rPr sz="1197" i="1" spc="-4" dirty="0">
                <a:latin typeface="Arial"/>
                <a:cs typeface="Arial"/>
              </a:rPr>
              <a:t>durée...)</a:t>
            </a:r>
            <a:endParaRPr sz="1197" dirty="0">
              <a:latin typeface="Arial"/>
              <a:cs typeface="Arial"/>
            </a:endParaRPr>
          </a:p>
          <a:p>
            <a:pPr marL="103711" indent="-93394">
              <a:spcBef>
                <a:spcPts val="17"/>
              </a:spcBef>
              <a:buChar char="-"/>
              <a:tabLst>
                <a:tab pos="104254" algn="l"/>
              </a:tabLst>
            </a:pPr>
            <a:r>
              <a:rPr sz="1197" i="1" dirty="0">
                <a:latin typeface="Arial"/>
                <a:cs typeface="Arial"/>
              </a:rPr>
              <a:t>Population à </a:t>
            </a:r>
            <a:r>
              <a:rPr sz="1197" i="1" spc="-4" dirty="0">
                <a:latin typeface="Arial"/>
                <a:cs typeface="Arial"/>
              </a:rPr>
              <a:t>l'étude: Homme ou </a:t>
            </a:r>
            <a:r>
              <a:rPr sz="1197" i="1" dirty="0">
                <a:latin typeface="Arial"/>
                <a:cs typeface="Arial"/>
              </a:rPr>
              <a:t>femme </a:t>
            </a:r>
            <a:r>
              <a:rPr sz="1197" i="1" spc="-4" dirty="0">
                <a:latin typeface="Arial"/>
                <a:cs typeface="Arial"/>
              </a:rPr>
              <a:t>atteints d'un </a:t>
            </a:r>
            <a:r>
              <a:rPr sz="1197" i="1" dirty="0">
                <a:latin typeface="Arial"/>
                <a:cs typeface="Arial"/>
              </a:rPr>
              <a:t>cancer </a:t>
            </a:r>
            <a:r>
              <a:rPr sz="1197" i="1" spc="-4" dirty="0">
                <a:latin typeface="Arial"/>
                <a:cs typeface="Arial"/>
              </a:rPr>
              <a:t>du poumon</a:t>
            </a:r>
            <a:r>
              <a:rPr sz="1197" i="1" spc="-21" dirty="0">
                <a:latin typeface="Arial"/>
                <a:cs typeface="Arial"/>
              </a:rPr>
              <a:t> </a:t>
            </a:r>
            <a:r>
              <a:rPr sz="1197" i="1" spc="-4" dirty="0">
                <a:latin typeface="Arial"/>
                <a:cs typeface="Arial"/>
              </a:rPr>
              <a:t>avancé</a:t>
            </a:r>
            <a:endParaRPr sz="1197" dirty="0">
              <a:latin typeface="Arial"/>
              <a:cs typeface="Arial"/>
            </a:endParaRPr>
          </a:p>
          <a:p>
            <a:pPr marL="103711" indent="-93394">
              <a:spcBef>
                <a:spcPts val="133"/>
              </a:spcBef>
              <a:buChar char="-"/>
              <a:tabLst>
                <a:tab pos="104254" algn="l"/>
              </a:tabLst>
            </a:pPr>
            <a:r>
              <a:rPr sz="1197" i="1" spc="-4" dirty="0">
                <a:latin typeface="Arial"/>
                <a:cs typeface="Arial"/>
              </a:rPr>
              <a:t>Critère de jugement principal: augmentation de la </a:t>
            </a:r>
            <a:r>
              <a:rPr sz="1197" i="1" dirty="0">
                <a:latin typeface="Arial"/>
                <a:cs typeface="Arial"/>
              </a:rPr>
              <a:t>survie </a:t>
            </a:r>
            <a:r>
              <a:rPr sz="1197" i="1" spc="-4" dirty="0">
                <a:latin typeface="Arial"/>
                <a:cs typeface="Arial"/>
              </a:rPr>
              <a:t>des</a:t>
            </a:r>
            <a:r>
              <a:rPr sz="1197" i="1" spc="21" dirty="0">
                <a:latin typeface="Arial"/>
                <a:cs typeface="Arial"/>
              </a:rPr>
              <a:t> </a:t>
            </a:r>
            <a:r>
              <a:rPr sz="1197" i="1" spc="-4" dirty="0">
                <a:latin typeface="Arial"/>
                <a:cs typeface="Arial"/>
              </a:rPr>
              <a:t>patients</a:t>
            </a:r>
            <a:endParaRPr sz="1197" dirty="0">
              <a:latin typeface="Arial"/>
              <a:cs typeface="Arial"/>
            </a:endParaRPr>
          </a:p>
        </p:txBody>
      </p:sp>
      <p:grpSp>
        <p:nvGrpSpPr>
          <p:cNvPr id="13" name="object 13"/>
          <p:cNvGrpSpPr/>
          <p:nvPr/>
        </p:nvGrpSpPr>
        <p:grpSpPr>
          <a:xfrm>
            <a:off x="918800" y="4211933"/>
            <a:ext cx="931776" cy="440910"/>
            <a:chOff x="1087216" y="4468874"/>
            <a:chExt cx="1089660" cy="515620"/>
          </a:xfrm>
        </p:grpSpPr>
        <p:sp>
          <p:nvSpPr>
            <p:cNvPr id="14" name="object 14"/>
            <p:cNvSpPr/>
            <p:nvPr/>
          </p:nvSpPr>
          <p:spPr>
            <a:xfrm>
              <a:off x="1096611" y="4480210"/>
              <a:ext cx="1080135" cy="504190"/>
            </a:xfrm>
            <a:custGeom>
              <a:avLst/>
              <a:gdLst/>
              <a:ahLst/>
              <a:cxnLst/>
              <a:rect l="l" t="t" r="r" b="b"/>
              <a:pathLst>
                <a:path w="1080135" h="504189">
                  <a:moveTo>
                    <a:pt x="852551" y="0"/>
                  </a:moveTo>
                  <a:lnTo>
                    <a:pt x="0" y="0"/>
                  </a:lnTo>
                  <a:lnTo>
                    <a:pt x="0" y="504050"/>
                  </a:lnTo>
                  <a:lnTo>
                    <a:pt x="852551" y="504050"/>
                  </a:lnTo>
                  <a:lnTo>
                    <a:pt x="852551" y="315036"/>
                  </a:lnTo>
                  <a:lnTo>
                    <a:pt x="954100" y="315036"/>
                  </a:lnTo>
                  <a:lnTo>
                    <a:pt x="954100" y="378040"/>
                  </a:lnTo>
                  <a:lnTo>
                    <a:pt x="1080122" y="252031"/>
                  </a:lnTo>
                  <a:lnTo>
                    <a:pt x="954100" y="126009"/>
                  </a:lnTo>
                  <a:lnTo>
                    <a:pt x="954100" y="189026"/>
                  </a:lnTo>
                  <a:lnTo>
                    <a:pt x="852551" y="189026"/>
                  </a:lnTo>
                  <a:lnTo>
                    <a:pt x="852551" y="0"/>
                  </a:lnTo>
                  <a:close/>
                </a:path>
              </a:pathLst>
            </a:custGeom>
            <a:solidFill>
              <a:srgbClr val="A4C3DB"/>
            </a:solidFill>
          </p:spPr>
          <p:txBody>
            <a:bodyPr wrap="square" lIns="0" tIns="0" rIns="0" bIns="0" rtlCol="0"/>
            <a:lstStyle/>
            <a:p>
              <a:endParaRPr sz="1349"/>
            </a:p>
          </p:txBody>
        </p:sp>
        <p:sp>
          <p:nvSpPr>
            <p:cNvPr id="15" name="object 15"/>
            <p:cNvSpPr/>
            <p:nvPr/>
          </p:nvSpPr>
          <p:spPr>
            <a:xfrm>
              <a:off x="1096446" y="4478104"/>
              <a:ext cx="1047115" cy="488950"/>
            </a:xfrm>
            <a:custGeom>
              <a:avLst/>
              <a:gdLst/>
              <a:ahLst/>
              <a:cxnLst/>
              <a:rect l="l" t="t" r="r" b="b"/>
              <a:pathLst>
                <a:path w="1047114" h="488950">
                  <a:moveTo>
                    <a:pt x="0" y="0"/>
                  </a:moveTo>
                  <a:lnTo>
                    <a:pt x="826129" y="0"/>
                  </a:lnTo>
                  <a:lnTo>
                    <a:pt x="826129" y="183163"/>
                  </a:lnTo>
                  <a:lnTo>
                    <a:pt x="924538" y="183163"/>
                  </a:lnTo>
                  <a:lnTo>
                    <a:pt x="924538" y="122108"/>
                  </a:lnTo>
                  <a:lnTo>
                    <a:pt x="1046647" y="244217"/>
                  </a:lnTo>
                  <a:lnTo>
                    <a:pt x="924538" y="366326"/>
                  </a:lnTo>
                  <a:lnTo>
                    <a:pt x="924538" y="305272"/>
                  </a:lnTo>
                  <a:lnTo>
                    <a:pt x="826129" y="305272"/>
                  </a:lnTo>
                  <a:lnTo>
                    <a:pt x="826129" y="488435"/>
                  </a:lnTo>
                  <a:lnTo>
                    <a:pt x="0" y="488435"/>
                  </a:lnTo>
                  <a:lnTo>
                    <a:pt x="0" y="0"/>
                  </a:lnTo>
                  <a:close/>
                </a:path>
              </a:pathLst>
            </a:custGeom>
            <a:ln w="18459">
              <a:solidFill>
                <a:srgbClr val="7E97AA"/>
              </a:solidFill>
            </a:ln>
          </p:spPr>
          <p:txBody>
            <a:bodyPr wrap="square" lIns="0" tIns="0" rIns="0" bIns="0" rtlCol="0"/>
            <a:lstStyle/>
            <a:p>
              <a:endParaRPr sz="1349"/>
            </a:p>
          </p:txBody>
        </p:sp>
      </p:grpSp>
      <p:sp>
        <p:nvSpPr>
          <p:cNvPr id="16" name="object 16"/>
          <p:cNvSpPr txBox="1"/>
          <p:nvPr/>
        </p:nvSpPr>
        <p:spPr>
          <a:xfrm>
            <a:off x="1090744" y="4196006"/>
            <a:ext cx="405616" cy="377926"/>
          </a:xfrm>
          <a:prstGeom prst="rect">
            <a:avLst/>
          </a:prstGeom>
        </p:spPr>
        <p:txBody>
          <a:bodyPr vert="horz" wrap="square" lIns="0" tIns="10860" rIns="0" bIns="0" rtlCol="0">
            <a:spAutoFit/>
          </a:bodyPr>
          <a:lstStyle/>
          <a:p>
            <a:pPr marL="32579" marR="26063" indent="46697">
              <a:lnSpc>
                <a:spcPct val="122300"/>
              </a:lnSpc>
              <a:spcBef>
                <a:spcPts val="86"/>
              </a:spcBef>
            </a:pPr>
            <a:r>
              <a:rPr sz="1539" b="1" baseline="-16203" dirty="0">
                <a:solidFill>
                  <a:srgbClr val="FFFFFF"/>
                </a:solidFill>
                <a:latin typeface="Arial"/>
                <a:cs typeface="Arial"/>
              </a:rPr>
              <a:t>2</a:t>
            </a:r>
            <a:r>
              <a:rPr sz="684" b="1" dirty="0">
                <a:solidFill>
                  <a:srgbClr val="FFFFFF"/>
                </a:solidFill>
                <a:latin typeface="Arial"/>
                <a:cs typeface="Arial"/>
              </a:rPr>
              <a:t>ème  </a:t>
            </a:r>
            <a:r>
              <a:rPr sz="1026" b="1" spc="-4" dirty="0">
                <a:solidFill>
                  <a:srgbClr val="FFFFFF"/>
                </a:solidFill>
                <a:latin typeface="Arial"/>
                <a:cs typeface="Arial"/>
              </a:rPr>
              <a:t>étape</a:t>
            </a:r>
            <a:endParaRPr sz="1026">
              <a:latin typeface="Arial"/>
              <a:cs typeface="Arial"/>
            </a:endParaRPr>
          </a:p>
        </p:txBody>
      </p:sp>
      <p:sp>
        <p:nvSpPr>
          <p:cNvPr id="17" name="object 17"/>
          <p:cNvSpPr/>
          <p:nvPr/>
        </p:nvSpPr>
        <p:spPr>
          <a:xfrm>
            <a:off x="2034469" y="4219826"/>
            <a:ext cx="2088351" cy="418105"/>
          </a:xfrm>
          <a:custGeom>
            <a:avLst/>
            <a:gdLst/>
            <a:ahLst/>
            <a:cxnLst/>
            <a:rect l="l" t="t" r="r" b="b"/>
            <a:pathLst>
              <a:path w="2442210" h="488950">
                <a:moveTo>
                  <a:pt x="0" y="0"/>
                </a:moveTo>
                <a:lnTo>
                  <a:pt x="2160080" y="0"/>
                </a:lnTo>
                <a:lnTo>
                  <a:pt x="2160080" y="183163"/>
                </a:lnTo>
                <a:lnTo>
                  <a:pt x="2320067" y="183163"/>
                </a:lnTo>
                <a:lnTo>
                  <a:pt x="2320067" y="122108"/>
                </a:lnTo>
                <a:lnTo>
                  <a:pt x="2442176" y="244217"/>
                </a:lnTo>
                <a:lnTo>
                  <a:pt x="2320067" y="366326"/>
                </a:lnTo>
                <a:lnTo>
                  <a:pt x="2320067" y="305272"/>
                </a:lnTo>
                <a:lnTo>
                  <a:pt x="2160080" y="305272"/>
                </a:lnTo>
                <a:lnTo>
                  <a:pt x="2160080" y="488435"/>
                </a:lnTo>
                <a:lnTo>
                  <a:pt x="0" y="488435"/>
                </a:lnTo>
                <a:lnTo>
                  <a:pt x="0" y="0"/>
                </a:lnTo>
                <a:close/>
              </a:path>
            </a:pathLst>
          </a:custGeom>
          <a:ln w="18459">
            <a:solidFill>
              <a:srgbClr val="7E97AA"/>
            </a:solidFill>
          </a:ln>
        </p:spPr>
        <p:txBody>
          <a:bodyPr wrap="square" lIns="0" tIns="0" rIns="0" bIns="0" rtlCol="0"/>
          <a:lstStyle/>
          <a:p>
            <a:endParaRPr sz="1349"/>
          </a:p>
        </p:txBody>
      </p:sp>
      <p:sp>
        <p:nvSpPr>
          <p:cNvPr id="18" name="object 18"/>
          <p:cNvSpPr txBox="1"/>
          <p:nvPr/>
        </p:nvSpPr>
        <p:spPr>
          <a:xfrm>
            <a:off x="2146815" y="4269897"/>
            <a:ext cx="1688164" cy="327515"/>
          </a:xfrm>
          <a:prstGeom prst="rect">
            <a:avLst/>
          </a:prstGeom>
        </p:spPr>
        <p:txBody>
          <a:bodyPr vert="horz" wrap="square" lIns="0" tIns="19548" rIns="0" bIns="0" rtlCol="0">
            <a:spAutoFit/>
          </a:bodyPr>
          <a:lstStyle/>
          <a:p>
            <a:pPr marL="437648" marR="4344" indent="-427332">
              <a:lnSpc>
                <a:spcPts val="1197"/>
              </a:lnSpc>
              <a:spcBef>
                <a:spcPts val="154"/>
              </a:spcBef>
            </a:pPr>
            <a:r>
              <a:rPr sz="1026" b="1" dirty="0">
                <a:solidFill>
                  <a:srgbClr val="B95B22"/>
                </a:solidFill>
                <a:latin typeface="Arial"/>
                <a:cs typeface="Arial"/>
              </a:rPr>
              <a:t>Formulation de la</a:t>
            </a:r>
            <a:r>
              <a:rPr sz="1026" b="1" spc="-86" dirty="0">
                <a:solidFill>
                  <a:srgbClr val="B95B22"/>
                </a:solidFill>
                <a:latin typeface="Arial"/>
                <a:cs typeface="Arial"/>
              </a:rPr>
              <a:t> </a:t>
            </a:r>
            <a:r>
              <a:rPr sz="1026" b="1" dirty="0">
                <a:solidFill>
                  <a:srgbClr val="B95B22"/>
                </a:solidFill>
                <a:latin typeface="Arial"/>
                <a:cs typeface="Arial"/>
              </a:rPr>
              <a:t>question  de</a:t>
            </a:r>
            <a:r>
              <a:rPr sz="1026" b="1" spc="-9" dirty="0">
                <a:solidFill>
                  <a:srgbClr val="B95B22"/>
                </a:solidFill>
                <a:latin typeface="Arial"/>
                <a:cs typeface="Arial"/>
              </a:rPr>
              <a:t> </a:t>
            </a:r>
            <a:r>
              <a:rPr sz="1026" b="1" spc="-4" dirty="0">
                <a:solidFill>
                  <a:srgbClr val="B95B22"/>
                </a:solidFill>
                <a:latin typeface="Arial"/>
                <a:cs typeface="Arial"/>
              </a:rPr>
              <a:t>recherche</a:t>
            </a:r>
            <a:endParaRPr sz="1026">
              <a:latin typeface="Arial"/>
              <a:cs typeface="Arial"/>
            </a:endParaRPr>
          </a:p>
        </p:txBody>
      </p:sp>
      <p:sp>
        <p:nvSpPr>
          <p:cNvPr id="19" name="object 19"/>
          <p:cNvSpPr txBox="1"/>
          <p:nvPr/>
        </p:nvSpPr>
        <p:spPr>
          <a:xfrm>
            <a:off x="5920129" y="4116944"/>
            <a:ext cx="2506455" cy="600871"/>
          </a:xfrm>
          <a:prstGeom prst="rect">
            <a:avLst/>
          </a:prstGeom>
        </p:spPr>
        <p:txBody>
          <a:bodyPr vert="horz" wrap="square" lIns="0" tIns="10860" rIns="0" bIns="0" rtlCol="0">
            <a:spAutoFit/>
          </a:bodyPr>
          <a:lstStyle/>
          <a:p>
            <a:pPr marL="95566" indent="-85249">
              <a:lnSpc>
                <a:spcPts val="1539"/>
              </a:lnSpc>
              <a:spcBef>
                <a:spcPts val="86"/>
              </a:spcBef>
              <a:buClr>
                <a:srgbClr val="558BB8"/>
              </a:buClr>
              <a:buChar char="•"/>
              <a:tabLst>
                <a:tab pos="96109" algn="l"/>
              </a:tabLst>
            </a:pPr>
            <a:r>
              <a:rPr sz="1368" dirty="0">
                <a:latin typeface="Arial"/>
                <a:cs typeface="Arial"/>
              </a:rPr>
              <a:t>Traitements</a:t>
            </a:r>
            <a:r>
              <a:rPr sz="1368" spc="-13" dirty="0">
                <a:latin typeface="Arial"/>
                <a:cs typeface="Arial"/>
              </a:rPr>
              <a:t> </a:t>
            </a:r>
            <a:r>
              <a:rPr sz="1368" spc="-4" dirty="0">
                <a:latin typeface="Arial"/>
                <a:cs typeface="Arial"/>
              </a:rPr>
              <a:t>évalués</a:t>
            </a:r>
            <a:endParaRPr sz="1368">
              <a:latin typeface="Arial"/>
              <a:cs typeface="Arial"/>
            </a:endParaRPr>
          </a:p>
          <a:p>
            <a:pPr marL="72217" indent="-61901">
              <a:lnSpc>
                <a:spcPts val="1530"/>
              </a:lnSpc>
              <a:buClr>
                <a:srgbClr val="558BB8"/>
              </a:buClr>
              <a:buChar char="•"/>
              <a:tabLst>
                <a:tab pos="72760" algn="l"/>
              </a:tabLst>
            </a:pPr>
            <a:r>
              <a:rPr sz="1368" spc="-4" dirty="0">
                <a:latin typeface="Arial"/>
                <a:cs typeface="Arial"/>
              </a:rPr>
              <a:t>La population de</a:t>
            </a:r>
            <a:r>
              <a:rPr sz="1368" spc="-9" dirty="0">
                <a:latin typeface="Arial"/>
                <a:cs typeface="Arial"/>
              </a:rPr>
              <a:t> </a:t>
            </a:r>
            <a:r>
              <a:rPr sz="1368" dirty="0">
                <a:latin typeface="Arial"/>
                <a:cs typeface="Arial"/>
              </a:rPr>
              <a:t>l’étude</a:t>
            </a:r>
            <a:endParaRPr sz="1368">
              <a:latin typeface="Arial"/>
              <a:cs typeface="Arial"/>
            </a:endParaRPr>
          </a:p>
          <a:p>
            <a:pPr marL="72217" indent="-61901">
              <a:lnSpc>
                <a:spcPts val="1633"/>
              </a:lnSpc>
              <a:buClr>
                <a:srgbClr val="558BB8"/>
              </a:buClr>
              <a:buChar char="•"/>
              <a:tabLst>
                <a:tab pos="72760" algn="l"/>
              </a:tabLst>
            </a:pPr>
            <a:r>
              <a:rPr sz="1368" spc="-4" dirty="0">
                <a:latin typeface="Arial"/>
                <a:cs typeface="Arial"/>
              </a:rPr>
              <a:t>Le </a:t>
            </a:r>
            <a:r>
              <a:rPr sz="1368" dirty="0">
                <a:latin typeface="Arial"/>
                <a:cs typeface="Arial"/>
              </a:rPr>
              <a:t>critère </a:t>
            </a:r>
            <a:r>
              <a:rPr sz="1368" spc="-4" dirty="0">
                <a:latin typeface="Arial"/>
                <a:cs typeface="Arial"/>
              </a:rPr>
              <a:t>de jugement</a:t>
            </a:r>
            <a:r>
              <a:rPr sz="1368" spc="-73" dirty="0">
                <a:latin typeface="Arial"/>
                <a:cs typeface="Arial"/>
              </a:rPr>
              <a:t> </a:t>
            </a:r>
            <a:r>
              <a:rPr sz="1368" spc="-4" dirty="0">
                <a:latin typeface="Arial"/>
                <a:cs typeface="Arial"/>
              </a:rPr>
              <a:t>principal</a:t>
            </a:r>
            <a:endParaRPr sz="1368">
              <a:latin typeface="Arial"/>
              <a:cs typeface="Arial"/>
            </a:endParaRPr>
          </a:p>
        </p:txBody>
      </p:sp>
      <p:sp>
        <p:nvSpPr>
          <p:cNvPr id="20" name="object 20"/>
          <p:cNvSpPr txBox="1"/>
          <p:nvPr/>
        </p:nvSpPr>
        <p:spPr>
          <a:xfrm>
            <a:off x="4257613" y="4311336"/>
            <a:ext cx="1306441" cy="221473"/>
          </a:xfrm>
          <a:prstGeom prst="rect">
            <a:avLst/>
          </a:prstGeom>
        </p:spPr>
        <p:txBody>
          <a:bodyPr vert="horz" wrap="square" lIns="0" tIns="10860" rIns="0" bIns="0" rtlCol="0">
            <a:spAutoFit/>
          </a:bodyPr>
          <a:lstStyle/>
          <a:p>
            <a:pPr marL="10860">
              <a:spcBef>
                <a:spcPts val="86"/>
              </a:spcBef>
            </a:pPr>
            <a:r>
              <a:rPr sz="1368" dirty="0">
                <a:latin typeface="Arial"/>
                <a:cs typeface="Arial"/>
              </a:rPr>
              <a:t>Objectif</a:t>
            </a:r>
            <a:r>
              <a:rPr sz="1368" spc="-68" dirty="0">
                <a:latin typeface="Arial"/>
                <a:cs typeface="Arial"/>
              </a:rPr>
              <a:t> </a:t>
            </a:r>
            <a:r>
              <a:rPr sz="1368" spc="-4" dirty="0">
                <a:latin typeface="Arial"/>
                <a:cs typeface="Arial"/>
              </a:rPr>
              <a:t>principal</a:t>
            </a:r>
            <a:endParaRPr sz="1368">
              <a:latin typeface="Arial"/>
              <a:cs typeface="Arial"/>
            </a:endParaRPr>
          </a:p>
        </p:txBody>
      </p:sp>
      <p:sp>
        <p:nvSpPr>
          <p:cNvPr id="21" name="object 21"/>
          <p:cNvSpPr/>
          <p:nvPr/>
        </p:nvSpPr>
        <p:spPr>
          <a:xfrm>
            <a:off x="5788600" y="4158283"/>
            <a:ext cx="61901" cy="554396"/>
          </a:xfrm>
          <a:custGeom>
            <a:avLst/>
            <a:gdLst/>
            <a:ahLst/>
            <a:cxnLst/>
            <a:rect l="l" t="t" r="r" b="b"/>
            <a:pathLst>
              <a:path w="72390" h="648335">
                <a:moveTo>
                  <a:pt x="71971" y="647741"/>
                </a:moveTo>
                <a:lnTo>
                  <a:pt x="57963" y="647270"/>
                </a:lnTo>
                <a:lnTo>
                  <a:pt x="46525" y="645984"/>
                </a:lnTo>
                <a:lnTo>
                  <a:pt x="38813" y="644078"/>
                </a:lnTo>
                <a:lnTo>
                  <a:pt x="35985" y="641744"/>
                </a:lnTo>
                <a:lnTo>
                  <a:pt x="35985" y="329867"/>
                </a:lnTo>
                <a:lnTo>
                  <a:pt x="33157" y="327533"/>
                </a:lnTo>
                <a:lnTo>
                  <a:pt x="25445" y="325627"/>
                </a:lnTo>
                <a:lnTo>
                  <a:pt x="14007" y="324342"/>
                </a:lnTo>
                <a:lnTo>
                  <a:pt x="0" y="323870"/>
                </a:lnTo>
                <a:lnTo>
                  <a:pt x="14007" y="323399"/>
                </a:lnTo>
                <a:lnTo>
                  <a:pt x="25445" y="322114"/>
                </a:lnTo>
                <a:lnTo>
                  <a:pt x="33157" y="320207"/>
                </a:lnTo>
                <a:lnTo>
                  <a:pt x="35985" y="317873"/>
                </a:lnTo>
                <a:lnTo>
                  <a:pt x="35985" y="5996"/>
                </a:lnTo>
                <a:lnTo>
                  <a:pt x="38813" y="3662"/>
                </a:lnTo>
                <a:lnTo>
                  <a:pt x="46525" y="1756"/>
                </a:lnTo>
                <a:lnTo>
                  <a:pt x="57963" y="471"/>
                </a:lnTo>
                <a:lnTo>
                  <a:pt x="71971" y="0"/>
                </a:lnTo>
              </a:path>
            </a:pathLst>
          </a:custGeom>
          <a:ln w="9994">
            <a:solidFill>
              <a:srgbClr val="A4C3DB"/>
            </a:solidFill>
          </a:ln>
        </p:spPr>
        <p:txBody>
          <a:bodyPr wrap="square" lIns="0" tIns="0" rIns="0" bIns="0" rtlCol="0"/>
          <a:lstStyle/>
          <a:p>
            <a:endParaRPr sz="1349"/>
          </a:p>
        </p:txBody>
      </p:sp>
      <p:sp>
        <p:nvSpPr>
          <p:cNvPr id="36" name="Espace réservé du pied de page 35">
            <a:extLst>
              <a:ext uri="{FF2B5EF4-FFF2-40B4-BE49-F238E27FC236}">
                <a16:creationId xmlns:a16="http://schemas.microsoft.com/office/drawing/2014/main" id="{A2441699-E262-EB41-BE9D-017092A935DF}"/>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1114612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612648" y="228600"/>
            <a:ext cx="8153400" cy="990600"/>
          </a:xfrm>
        </p:spPr>
        <p:txBody>
          <a:bodyPr vert="horz" wrap="square" lIns="0" tIns="10860" rIns="0" bIns="0" rtlCol="0" anchor="ctr">
            <a:spAutoFit/>
          </a:bodyPr>
          <a:lstStyle/>
          <a:p>
            <a:r>
              <a:rPr lang="fr-FR" dirty="0"/>
              <a:t>Population de l’étude</a:t>
            </a:r>
          </a:p>
        </p:txBody>
      </p:sp>
      <p:sp>
        <p:nvSpPr>
          <p:cNvPr id="7" name="object 7"/>
          <p:cNvSpPr/>
          <p:nvPr/>
        </p:nvSpPr>
        <p:spPr>
          <a:xfrm>
            <a:off x="3708573" y="2037862"/>
            <a:ext cx="2155138" cy="493038"/>
          </a:xfrm>
          <a:custGeom>
            <a:avLst/>
            <a:gdLst/>
            <a:ahLst/>
            <a:cxnLst/>
            <a:rect l="l" t="t" r="r" b="b"/>
            <a:pathLst>
              <a:path w="2520315" h="576580">
                <a:moveTo>
                  <a:pt x="0" y="0"/>
                </a:moveTo>
                <a:lnTo>
                  <a:pt x="2520279" y="0"/>
                </a:lnTo>
                <a:lnTo>
                  <a:pt x="2520279" y="576064"/>
                </a:lnTo>
                <a:lnTo>
                  <a:pt x="0" y="576064"/>
                </a:lnTo>
                <a:lnTo>
                  <a:pt x="0" y="0"/>
                </a:lnTo>
                <a:close/>
              </a:path>
            </a:pathLst>
          </a:custGeom>
          <a:ln w="19049">
            <a:solidFill>
              <a:srgbClr val="7E97AA"/>
            </a:solidFill>
          </a:ln>
        </p:spPr>
        <p:txBody>
          <a:bodyPr wrap="square" lIns="0" tIns="0" rIns="0" bIns="0" rtlCol="0" anchor="ctr"/>
          <a:lstStyle/>
          <a:p>
            <a:pPr algn="ctr"/>
            <a:r>
              <a:rPr lang="fr-FR" sz="1600" b="1" dirty="0"/>
              <a:t>POPULATION CIBLE</a:t>
            </a:r>
            <a:endParaRPr sz="1600" b="1" dirty="0"/>
          </a:p>
        </p:txBody>
      </p:sp>
      <p:sp>
        <p:nvSpPr>
          <p:cNvPr id="10" name="object 10"/>
          <p:cNvSpPr/>
          <p:nvPr/>
        </p:nvSpPr>
        <p:spPr>
          <a:xfrm>
            <a:off x="3708573" y="2961480"/>
            <a:ext cx="2155138" cy="493038"/>
          </a:xfrm>
          <a:custGeom>
            <a:avLst/>
            <a:gdLst/>
            <a:ahLst/>
            <a:cxnLst/>
            <a:rect l="l" t="t" r="r" b="b"/>
            <a:pathLst>
              <a:path w="2520315" h="576579">
                <a:moveTo>
                  <a:pt x="0" y="0"/>
                </a:moveTo>
                <a:lnTo>
                  <a:pt x="2520279" y="0"/>
                </a:lnTo>
                <a:lnTo>
                  <a:pt x="2520279" y="576063"/>
                </a:lnTo>
                <a:lnTo>
                  <a:pt x="0" y="576063"/>
                </a:lnTo>
                <a:lnTo>
                  <a:pt x="0" y="0"/>
                </a:lnTo>
                <a:close/>
              </a:path>
            </a:pathLst>
          </a:custGeom>
          <a:ln w="19049">
            <a:solidFill>
              <a:srgbClr val="7E97AA"/>
            </a:solidFill>
          </a:ln>
        </p:spPr>
        <p:txBody>
          <a:bodyPr wrap="square" lIns="0" tIns="0" rIns="0" bIns="0" rtlCol="0" anchor="ctr"/>
          <a:lstStyle/>
          <a:p>
            <a:pPr algn="ctr"/>
            <a:r>
              <a:rPr lang="fr-FR" sz="1600" b="1" dirty="0"/>
              <a:t>POPULATION SOURCE</a:t>
            </a:r>
            <a:endParaRPr sz="1600" b="1" dirty="0"/>
          </a:p>
        </p:txBody>
      </p:sp>
      <p:sp>
        <p:nvSpPr>
          <p:cNvPr id="11" name="object 11"/>
          <p:cNvSpPr/>
          <p:nvPr/>
        </p:nvSpPr>
        <p:spPr>
          <a:xfrm>
            <a:off x="4785845" y="2531371"/>
            <a:ext cx="1629" cy="409960"/>
          </a:xfrm>
          <a:custGeom>
            <a:avLst/>
            <a:gdLst/>
            <a:ahLst/>
            <a:cxnLst/>
            <a:rect l="l" t="t" r="r" b="b"/>
            <a:pathLst>
              <a:path w="1904" h="479425">
                <a:moveTo>
                  <a:pt x="1507" y="0"/>
                </a:moveTo>
                <a:lnTo>
                  <a:pt x="0" y="478825"/>
                </a:lnTo>
              </a:path>
            </a:pathLst>
          </a:custGeom>
          <a:ln w="9999">
            <a:solidFill>
              <a:srgbClr val="A4C3DB"/>
            </a:solidFill>
          </a:ln>
        </p:spPr>
        <p:txBody>
          <a:bodyPr wrap="square" lIns="0" tIns="0" rIns="0" bIns="0" rtlCol="0"/>
          <a:lstStyle/>
          <a:p>
            <a:pPr algn="ctr"/>
            <a:endParaRPr sz="1349"/>
          </a:p>
        </p:txBody>
      </p:sp>
      <p:sp>
        <p:nvSpPr>
          <p:cNvPr id="12" name="object 12"/>
          <p:cNvSpPr/>
          <p:nvPr/>
        </p:nvSpPr>
        <p:spPr>
          <a:xfrm>
            <a:off x="4735637" y="2863136"/>
            <a:ext cx="100824" cy="99235"/>
          </a:xfrm>
          <a:prstGeom prst="rect">
            <a:avLst/>
          </a:prstGeom>
          <a:blipFill>
            <a:blip r:embed="rId2" cstate="print"/>
            <a:stretch>
              <a:fillRect/>
            </a:stretch>
          </a:blipFill>
        </p:spPr>
        <p:txBody>
          <a:bodyPr wrap="square" lIns="0" tIns="0" rIns="0" bIns="0" rtlCol="0"/>
          <a:lstStyle/>
          <a:p>
            <a:pPr algn="ctr"/>
            <a:endParaRPr sz="1349"/>
          </a:p>
        </p:txBody>
      </p:sp>
      <p:sp>
        <p:nvSpPr>
          <p:cNvPr id="17" name="object 17"/>
          <p:cNvSpPr/>
          <p:nvPr/>
        </p:nvSpPr>
        <p:spPr>
          <a:xfrm>
            <a:off x="3708573" y="3885098"/>
            <a:ext cx="2155138" cy="554396"/>
          </a:xfrm>
          <a:custGeom>
            <a:avLst/>
            <a:gdLst/>
            <a:ahLst/>
            <a:cxnLst/>
            <a:rect l="l" t="t" r="r" b="b"/>
            <a:pathLst>
              <a:path w="2520315" h="648335">
                <a:moveTo>
                  <a:pt x="0" y="0"/>
                </a:moveTo>
                <a:lnTo>
                  <a:pt x="2520279" y="0"/>
                </a:lnTo>
                <a:lnTo>
                  <a:pt x="2520279" y="648071"/>
                </a:lnTo>
                <a:lnTo>
                  <a:pt x="0" y="648071"/>
                </a:lnTo>
                <a:lnTo>
                  <a:pt x="0" y="0"/>
                </a:lnTo>
                <a:close/>
              </a:path>
            </a:pathLst>
          </a:custGeom>
          <a:ln w="19049">
            <a:solidFill>
              <a:srgbClr val="7E97AA"/>
            </a:solidFill>
          </a:ln>
        </p:spPr>
        <p:txBody>
          <a:bodyPr wrap="square" lIns="0" tIns="0" rIns="0" bIns="0" rtlCol="0" anchor="ctr"/>
          <a:lstStyle/>
          <a:p>
            <a:pPr algn="ctr"/>
            <a:r>
              <a:rPr lang="fr-FR" sz="1600" b="1" dirty="0"/>
              <a:t>ENCHANTILLON</a:t>
            </a:r>
            <a:endParaRPr sz="1600" b="1" dirty="0"/>
          </a:p>
        </p:txBody>
      </p:sp>
      <p:sp>
        <p:nvSpPr>
          <p:cNvPr id="18" name="object 18"/>
          <p:cNvSpPr/>
          <p:nvPr/>
        </p:nvSpPr>
        <p:spPr>
          <a:xfrm>
            <a:off x="4786490" y="3454459"/>
            <a:ext cx="1086" cy="408874"/>
          </a:xfrm>
          <a:custGeom>
            <a:avLst/>
            <a:gdLst/>
            <a:ahLst/>
            <a:cxnLst/>
            <a:rect l="l" t="t" r="r" b="b"/>
            <a:pathLst>
              <a:path w="1270" h="478154">
                <a:moveTo>
                  <a:pt x="753" y="0"/>
                </a:moveTo>
                <a:lnTo>
                  <a:pt x="0" y="478032"/>
                </a:lnTo>
              </a:path>
            </a:pathLst>
          </a:custGeom>
          <a:ln w="9999">
            <a:solidFill>
              <a:srgbClr val="A4C3DB"/>
            </a:solidFill>
          </a:ln>
        </p:spPr>
        <p:txBody>
          <a:bodyPr wrap="square" lIns="0" tIns="0" rIns="0" bIns="0" rtlCol="0"/>
          <a:lstStyle/>
          <a:p>
            <a:pPr algn="ctr"/>
            <a:endParaRPr sz="1349"/>
          </a:p>
        </p:txBody>
      </p:sp>
      <p:sp>
        <p:nvSpPr>
          <p:cNvPr id="19" name="object 19"/>
          <p:cNvSpPr/>
          <p:nvPr/>
        </p:nvSpPr>
        <p:spPr>
          <a:xfrm>
            <a:off x="4736180" y="3785606"/>
            <a:ext cx="100824" cy="99174"/>
          </a:xfrm>
          <a:prstGeom prst="rect">
            <a:avLst/>
          </a:prstGeom>
          <a:blipFill>
            <a:blip r:embed="rId3" cstate="print"/>
            <a:stretch>
              <a:fillRect/>
            </a:stretch>
          </a:blipFill>
        </p:spPr>
        <p:txBody>
          <a:bodyPr wrap="square" lIns="0" tIns="0" rIns="0" bIns="0" rtlCol="0"/>
          <a:lstStyle/>
          <a:p>
            <a:pPr algn="ctr"/>
            <a:endParaRPr sz="1349"/>
          </a:p>
        </p:txBody>
      </p:sp>
      <p:sp>
        <p:nvSpPr>
          <p:cNvPr id="22" name="object 22"/>
          <p:cNvSpPr/>
          <p:nvPr/>
        </p:nvSpPr>
        <p:spPr>
          <a:xfrm>
            <a:off x="5885171" y="3208076"/>
            <a:ext cx="236202" cy="982817"/>
          </a:xfrm>
          <a:custGeom>
            <a:avLst/>
            <a:gdLst/>
            <a:ahLst/>
            <a:cxnLst/>
            <a:rect l="l" t="t" r="r" b="b"/>
            <a:pathLst>
              <a:path w="276225" h="1149350">
                <a:moveTo>
                  <a:pt x="47026" y="1149349"/>
                </a:moveTo>
                <a:lnTo>
                  <a:pt x="275626" y="1149349"/>
                </a:lnTo>
                <a:lnTo>
                  <a:pt x="275626" y="0"/>
                </a:lnTo>
                <a:lnTo>
                  <a:pt x="0" y="0"/>
                </a:lnTo>
              </a:path>
            </a:pathLst>
          </a:custGeom>
          <a:ln w="9999">
            <a:solidFill>
              <a:srgbClr val="000000"/>
            </a:solidFill>
          </a:ln>
        </p:spPr>
        <p:txBody>
          <a:bodyPr wrap="square" lIns="0" tIns="0" rIns="0" bIns="0" rtlCol="0"/>
          <a:lstStyle/>
          <a:p>
            <a:pPr algn="ctr"/>
            <a:endParaRPr sz="1349"/>
          </a:p>
        </p:txBody>
      </p:sp>
      <p:sp>
        <p:nvSpPr>
          <p:cNvPr id="23" name="object 23"/>
          <p:cNvSpPr/>
          <p:nvPr/>
        </p:nvSpPr>
        <p:spPr>
          <a:xfrm>
            <a:off x="5863617" y="3157663"/>
            <a:ext cx="99115" cy="100825"/>
          </a:xfrm>
          <a:prstGeom prst="rect">
            <a:avLst/>
          </a:prstGeom>
          <a:blipFill>
            <a:blip r:embed="rId4" cstate="print"/>
            <a:stretch>
              <a:fillRect/>
            </a:stretch>
          </a:blipFill>
        </p:spPr>
        <p:txBody>
          <a:bodyPr wrap="square" lIns="0" tIns="0" rIns="0" bIns="0" rtlCol="0"/>
          <a:lstStyle/>
          <a:p>
            <a:pPr algn="ctr"/>
            <a:endParaRPr sz="1349"/>
          </a:p>
        </p:txBody>
      </p:sp>
      <p:sp>
        <p:nvSpPr>
          <p:cNvPr id="24" name="object 24"/>
          <p:cNvSpPr/>
          <p:nvPr/>
        </p:nvSpPr>
        <p:spPr>
          <a:xfrm>
            <a:off x="5885171" y="2222543"/>
            <a:ext cx="236202" cy="904083"/>
          </a:xfrm>
          <a:custGeom>
            <a:avLst/>
            <a:gdLst/>
            <a:ahLst/>
            <a:cxnLst/>
            <a:rect l="l" t="t" r="r" b="b"/>
            <a:pathLst>
              <a:path w="276225" h="1057275">
                <a:moveTo>
                  <a:pt x="47026" y="1057275"/>
                </a:moveTo>
                <a:lnTo>
                  <a:pt x="275626" y="1057275"/>
                </a:lnTo>
                <a:lnTo>
                  <a:pt x="275626" y="0"/>
                </a:lnTo>
                <a:lnTo>
                  <a:pt x="0" y="0"/>
                </a:lnTo>
              </a:path>
            </a:pathLst>
          </a:custGeom>
          <a:ln w="9999">
            <a:solidFill>
              <a:srgbClr val="000000"/>
            </a:solidFill>
          </a:ln>
        </p:spPr>
        <p:txBody>
          <a:bodyPr wrap="square" lIns="0" tIns="0" rIns="0" bIns="0" rtlCol="0"/>
          <a:lstStyle/>
          <a:p>
            <a:pPr algn="ctr"/>
            <a:endParaRPr sz="1349"/>
          </a:p>
        </p:txBody>
      </p:sp>
      <p:sp>
        <p:nvSpPr>
          <p:cNvPr id="25" name="object 25"/>
          <p:cNvSpPr/>
          <p:nvPr/>
        </p:nvSpPr>
        <p:spPr>
          <a:xfrm>
            <a:off x="5863617" y="2172131"/>
            <a:ext cx="99115" cy="100825"/>
          </a:xfrm>
          <a:prstGeom prst="rect">
            <a:avLst/>
          </a:prstGeom>
          <a:blipFill>
            <a:blip r:embed="rId4" cstate="print"/>
            <a:stretch>
              <a:fillRect/>
            </a:stretch>
          </a:blipFill>
        </p:spPr>
        <p:txBody>
          <a:bodyPr wrap="square" lIns="0" tIns="0" rIns="0" bIns="0" rtlCol="0"/>
          <a:lstStyle/>
          <a:p>
            <a:pPr algn="ctr"/>
            <a:endParaRPr sz="1349"/>
          </a:p>
        </p:txBody>
      </p:sp>
      <p:sp>
        <p:nvSpPr>
          <p:cNvPr id="26" name="object 26"/>
          <p:cNvSpPr txBox="1"/>
          <p:nvPr/>
        </p:nvSpPr>
        <p:spPr>
          <a:xfrm>
            <a:off x="533400" y="2066099"/>
            <a:ext cx="3051734" cy="430491"/>
          </a:xfrm>
          <a:prstGeom prst="rect">
            <a:avLst/>
          </a:prstGeom>
        </p:spPr>
        <p:txBody>
          <a:bodyPr vert="horz" wrap="square" lIns="0" tIns="8688" rIns="0" bIns="0" rtlCol="0">
            <a:spAutoFit/>
          </a:bodyPr>
          <a:lstStyle/>
          <a:p>
            <a:pPr marL="10860" marR="4344">
              <a:lnSpc>
                <a:spcPct val="101200"/>
              </a:lnSpc>
              <a:spcBef>
                <a:spcPts val="68"/>
              </a:spcBef>
              <a:buClr>
                <a:srgbClr val="558BB8"/>
              </a:buClr>
              <a:buSzPct val="92857"/>
              <a:tabLst>
                <a:tab pos="65159" algn="l"/>
              </a:tabLst>
            </a:pPr>
            <a:r>
              <a:rPr sz="1400" dirty="0">
                <a:latin typeface="Arial"/>
                <a:cs typeface="Arial"/>
              </a:rPr>
              <a:t>Population à laquelle on souhaite  généraliser</a:t>
            </a:r>
            <a:r>
              <a:rPr sz="1400" spc="-9" dirty="0">
                <a:latin typeface="Arial"/>
                <a:cs typeface="Arial"/>
              </a:rPr>
              <a:t> </a:t>
            </a:r>
            <a:r>
              <a:rPr sz="1400" dirty="0">
                <a:latin typeface="Arial"/>
                <a:cs typeface="Arial"/>
              </a:rPr>
              <a:t>résultats</a:t>
            </a:r>
          </a:p>
        </p:txBody>
      </p:sp>
      <p:sp>
        <p:nvSpPr>
          <p:cNvPr id="32" name="object 32"/>
          <p:cNvSpPr txBox="1"/>
          <p:nvPr/>
        </p:nvSpPr>
        <p:spPr>
          <a:xfrm>
            <a:off x="1191047" y="6166852"/>
            <a:ext cx="6698903" cy="179536"/>
          </a:xfrm>
          <a:prstGeom prst="rect">
            <a:avLst/>
          </a:prstGeom>
        </p:spPr>
        <p:txBody>
          <a:bodyPr vert="horz" wrap="square" lIns="0" tIns="0" rIns="0" bIns="0" rtlCol="0">
            <a:spAutoFit/>
          </a:bodyPr>
          <a:lstStyle/>
          <a:p>
            <a:pPr marL="10860">
              <a:lnSpc>
                <a:spcPts val="1351"/>
              </a:lnSpc>
            </a:pPr>
            <a:r>
              <a:rPr sz="1197" spc="-209" dirty="0">
                <a:solidFill>
                  <a:srgbClr val="775F55"/>
                </a:solidFill>
                <a:latin typeface="Arial"/>
                <a:cs typeface="Arial"/>
              </a:rPr>
              <a:t>PACES </a:t>
            </a:r>
            <a:r>
              <a:rPr sz="1197" dirty="0">
                <a:solidFill>
                  <a:srgbClr val="775F55"/>
                </a:solidFill>
                <a:latin typeface="Arial"/>
                <a:cs typeface="Arial"/>
              </a:rPr>
              <a:t>- </a:t>
            </a:r>
            <a:r>
              <a:rPr sz="1197" spc="-205" dirty="0">
                <a:solidFill>
                  <a:srgbClr val="775F55"/>
                </a:solidFill>
                <a:latin typeface="Arial"/>
                <a:cs typeface="Arial"/>
              </a:rPr>
              <a:t>UFR </a:t>
            </a:r>
            <a:r>
              <a:rPr sz="1197" spc="-73" dirty="0">
                <a:solidFill>
                  <a:srgbClr val="775F55"/>
                </a:solidFill>
                <a:latin typeface="Arial"/>
                <a:cs typeface="Arial"/>
              </a:rPr>
              <a:t>Médecine </a:t>
            </a:r>
            <a:r>
              <a:rPr sz="1197" dirty="0">
                <a:solidFill>
                  <a:srgbClr val="775F55"/>
                </a:solidFill>
                <a:latin typeface="Arial"/>
                <a:cs typeface="Arial"/>
              </a:rPr>
              <a:t>- </a:t>
            </a:r>
            <a:r>
              <a:rPr sz="1197" spc="-205" dirty="0">
                <a:solidFill>
                  <a:srgbClr val="775F55"/>
                </a:solidFill>
                <a:latin typeface="Arial"/>
                <a:cs typeface="Arial"/>
              </a:rPr>
              <a:t>UFR </a:t>
            </a:r>
            <a:r>
              <a:rPr sz="1197" spc="-43" dirty="0">
                <a:solidFill>
                  <a:srgbClr val="775F55"/>
                </a:solidFill>
                <a:latin typeface="Arial"/>
                <a:cs typeface="Arial"/>
              </a:rPr>
              <a:t>Odontologie </a:t>
            </a:r>
            <a:r>
              <a:rPr sz="1197" spc="-68" dirty="0">
                <a:solidFill>
                  <a:srgbClr val="775F55"/>
                </a:solidFill>
                <a:latin typeface="Arial"/>
                <a:cs typeface="Arial"/>
              </a:rPr>
              <a:t>– </a:t>
            </a:r>
            <a:r>
              <a:rPr sz="1197" spc="-77" dirty="0">
                <a:solidFill>
                  <a:srgbClr val="775F55"/>
                </a:solidFill>
                <a:latin typeface="Arial"/>
                <a:cs typeface="Arial"/>
              </a:rPr>
              <a:t>Université </a:t>
            </a:r>
            <a:r>
              <a:rPr sz="1197" spc="-64" dirty="0">
                <a:solidFill>
                  <a:srgbClr val="775F55"/>
                </a:solidFill>
                <a:latin typeface="Arial"/>
                <a:cs typeface="Arial"/>
              </a:rPr>
              <a:t>Nice-Sophia </a:t>
            </a:r>
            <a:r>
              <a:rPr sz="1197" spc="-60" dirty="0">
                <a:solidFill>
                  <a:srgbClr val="775F55"/>
                </a:solidFill>
                <a:latin typeface="Arial"/>
                <a:cs typeface="Arial"/>
              </a:rPr>
              <a:t>Antipolis </a:t>
            </a:r>
            <a:r>
              <a:rPr sz="1197" dirty="0">
                <a:solidFill>
                  <a:srgbClr val="775F55"/>
                </a:solidFill>
                <a:latin typeface="Arial"/>
                <a:cs typeface="Arial"/>
              </a:rPr>
              <a:t>- </a:t>
            </a:r>
            <a:r>
              <a:rPr sz="1197" spc="-103" dirty="0">
                <a:solidFill>
                  <a:srgbClr val="775F55"/>
                </a:solidFill>
                <a:latin typeface="Arial"/>
                <a:cs typeface="Arial"/>
              </a:rPr>
              <a:t>Année </a:t>
            </a:r>
            <a:r>
              <a:rPr sz="1197" spc="-60" dirty="0">
                <a:solidFill>
                  <a:srgbClr val="775F55"/>
                </a:solidFill>
                <a:latin typeface="Arial"/>
                <a:cs typeface="Arial"/>
              </a:rPr>
              <a:t>universitaire</a:t>
            </a:r>
            <a:r>
              <a:rPr sz="1197" spc="145" dirty="0">
                <a:solidFill>
                  <a:srgbClr val="775F55"/>
                </a:solidFill>
                <a:latin typeface="Arial"/>
                <a:cs typeface="Arial"/>
              </a:rPr>
              <a:t> </a:t>
            </a:r>
            <a:r>
              <a:rPr sz="1197" spc="-9" dirty="0">
                <a:solidFill>
                  <a:srgbClr val="775F55"/>
                </a:solidFill>
                <a:latin typeface="Arial"/>
                <a:cs typeface="Arial"/>
              </a:rPr>
              <a:t>2013-2014</a:t>
            </a:r>
            <a:endParaRPr sz="1197">
              <a:latin typeface="Arial"/>
              <a:cs typeface="Arial"/>
            </a:endParaRPr>
          </a:p>
        </p:txBody>
      </p:sp>
      <p:sp>
        <p:nvSpPr>
          <p:cNvPr id="27" name="object 27"/>
          <p:cNvSpPr txBox="1"/>
          <p:nvPr/>
        </p:nvSpPr>
        <p:spPr>
          <a:xfrm>
            <a:off x="533400" y="2989716"/>
            <a:ext cx="3051734" cy="430491"/>
          </a:xfrm>
          <a:prstGeom prst="rect">
            <a:avLst/>
          </a:prstGeom>
        </p:spPr>
        <p:txBody>
          <a:bodyPr vert="horz" wrap="square" lIns="0" tIns="8688" rIns="0" bIns="0" rtlCol="0">
            <a:spAutoFit/>
          </a:bodyPr>
          <a:lstStyle/>
          <a:p>
            <a:pPr marL="10860" marR="4344">
              <a:lnSpc>
                <a:spcPct val="101200"/>
              </a:lnSpc>
              <a:spcBef>
                <a:spcPts val="68"/>
              </a:spcBef>
              <a:buClr>
                <a:srgbClr val="558BB8"/>
              </a:buClr>
              <a:buSzPct val="92857"/>
              <a:tabLst>
                <a:tab pos="65159" algn="l"/>
                <a:tab pos="1239643" algn="l"/>
                <a:tab pos="2153492" algn="l"/>
              </a:tabLst>
            </a:pPr>
            <a:r>
              <a:rPr sz="1400" dirty="0">
                <a:latin typeface="Arial"/>
                <a:cs typeface="Arial"/>
              </a:rPr>
              <a:t>Population</a:t>
            </a:r>
            <a:r>
              <a:rPr lang="fr-FR" sz="1400" dirty="0">
                <a:latin typeface="Arial"/>
                <a:cs typeface="Arial"/>
              </a:rPr>
              <a:t> </a:t>
            </a:r>
            <a:r>
              <a:rPr sz="1400" dirty="0">
                <a:latin typeface="Arial"/>
                <a:cs typeface="Arial"/>
              </a:rPr>
              <a:t>source</a:t>
            </a:r>
            <a:r>
              <a:rPr lang="fr-FR" sz="1400" dirty="0">
                <a:latin typeface="Arial"/>
                <a:cs typeface="Arial"/>
              </a:rPr>
              <a:t> </a:t>
            </a:r>
            <a:r>
              <a:rPr sz="1400" dirty="0">
                <a:latin typeface="Arial"/>
                <a:cs typeface="Arial"/>
              </a:rPr>
              <a:t>de</a:t>
            </a:r>
            <a:r>
              <a:rPr lang="fr-FR" sz="1400" dirty="0">
                <a:latin typeface="Arial"/>
                <a:cs typeface="Arial"/>
              </a:rPr>
              <a:t> </a:t>
            </a:r>
            <a:r>
              <a:rPr sz="1400" dirty="0" err="1">
                <a:latin typeface="Arial"/>
                <a:cs typeface="Arial"/>
              </a:rPr>
              <a:t>l’échantillon</a:t>
            </a:r>
            <a:r>
              <a:rPr sz="1400" dirty="0">
                <a:latin typeface="Arial"/>
                <a:cs typeface="Arial"/>
              </a:rPr>
              <a:t> qui</a:t>
            </a:r>
            <a:r>
              <a:rPr lang="fr-FR" sz="1400" dirty="0">
                <a:latin typeface="Arial"/>
                <a:cs typeface="Arial"/>
              </a:rPr>
              <a:t> </a:t>
            </a:r>
            <a:r>
              <a:rPr sz="1400" dirty="0" err="1">
                <a:latin typeface="Arial"/>
                <a:cs typeface="Arial"/>
              </a:rPr>
              <a:t>présente</a:t>
            </a:r>
            <a:r>
              <a:rPr lang="fr-FR" sz="1400" dirty="0">
                <a:latin typeface="Arial"/>
                <a:cs typeface="Arial"/>
              </a:rPr>
              <a:t> </a:t>
            </a:r>
            <a:r>
              <a:rPr sz="1400" dirty="0" err="1">
                <a:latin typeface="Arial"/>
                <a:cs typeface="Arial"/>
              </a:rPr>
              <a:t>tous</a:t>
            </a:r>
            <a:r>
              <a:rPr lang="fr-FR" sz="1400" dirty="0">
                <a:latin typeface="Arial"/>
                <a:cs typeface="Arial"/>
              </a:rPr>
              <a:t> </a:t>
            </a:r>
            <a:r>
              <a:rPr sz="1400" dirty="0">
                <a:latin typeface="Arial"/>
                <a:cs typeface="Arial"/>
              </a:rPr>
              <a:t>les</a:t>
            </a:r>
            <a:r>
              <a:rPr lang="fr-FR" sz="1400" dirty="0">
                <a:latin typeface="Arial"/>
                <a:cs typeface="Arial"/>
              </a:rPr>
              <a:t> </a:t>
            </a:r>
            <a:r>
              <a:rPr sz="1400" dirty="0" err="1">
                <a:latin typeface="Arial"/>
                <a:cs typeface="Arial"/>
              </a:rPr>
              <a:t>critères</a:t>
            </a:r>
            <a:r>
              <a:rPr sz="1400" spc="-4" dirty="0">
                <a:latin typeface="Arial"/>
                <a:cs typeface="Arial"/>
              </a:rPr>
              <a:t> </a:t>
            </a:r>
            <a:r>
              <a:rPr sz="1400" dirty="0">
                <a:latin typeface="Arial"/>
                <a:cs typeface="Arial"/>
              </a:rPr>
              <a:t>d’éligibilité</a:t>
            </a:r>
          </a:p>
        </p:txBody>
      </p:sp>
      <p:sp>
        <p:nvSpPr>
          <p:cNvPr id="28" name="object 28"/>
          <p:cNvSpPr txBox="1"/>
          <p:nvPr/>
        </p:nvSpPr>
        <p:spPr>
          <a:xfrm>
            <a:off x="1251350" y="3588577"/>
            <a:ext cx="1734318" cy="195184"/>
          </a:xfrm>
          <a:prstGeom prst="rect">
            <a:avLst/>
          </a:prstGeom>
        </p:spPr>
        <p:txBody>
          <a:bodyPr vert="horz" wrap="square" lIns="0" tIns="10860" rIns="0" bIns="0" rtlCol="0">
            <a:spAutoFit/>
          </a:bodyPr>
          <a:lstStyle/>
          <a:p>
            <a:pPr marL="10317">
              <a:spcBef>
                <a:spcPts val="86"/>
              </a:spcBef>
              <a:buClr>
                <a:srgbClr val="558BB8"/>
              </a:buClr>
              <a:buSzPct val="92857"/>
              <a:tabLst>
                <a:tab pos="65159" algn="l"/>
              </a:tabLst>
            </a:pPr>
            <a:r>
              <a:rPr sz="1197" spc="-4" dirty="0">
                <a:latin typeface="Arial"/>
                <a:cs typeface="Arial"/>
              </a:rPr>
              <a:t>Attribution </a:t>
            </a:r>
            <a:r>
              <a:rPr sz="1197" dirty="0">
                <a:latin typeface="Arial"/>
                <a:cs typeface="Arial"/>
              </a:rPr>
              <a:t>du trt par</a:t>
            </a:r>
            <a:r>
              <a:rPr sz="1197" spc="-68" dirty="0">
                <a:latin typeface="Arial"/>
                <a:cs typeface="Arial"/>
              </a:rPr>
              <a:t> </a:t>
            </a:r>
            <a:r>
              <a:rPr sz="1197" spc="-30" dirty="0">
                <a:latin typeface="Arial"/>
                <a:cs typeface="Arial"/>
              </a:rPr>
              <a:t>TAS</a:t>
            </a:r>
            <a:endParaRPr sz="1197" dirty="0">
              <a:latin typeface="Arial"/>
              <a:cs typeface="Arial"/>
            </a:endParaRPr>
          </a:p>
        </p:txBody>
      </p:sp>
      <p:sp>
        <p:nvSpPr>
          <p:cNvPr id="29" name="object 29"/>
          <p:cNvSpPr txBox="1"/>
          <p:nvPr/>
        </p:nvSpPr>
        <p:spPr>
          <a:xfrm>
            <a:off x="6300461" y="3502174"/>
            <a:ext cx="1933598" cy="555461"/>
          </a:xfrm>
          <a:prstGeom prst="rect">
            <a:avLst/>
          </a:prstGeom>
        </p:spPr>
        <p:txBody>
          <a:bodyPr vert="horz" wrap="square" lIns="0" tIns="8688" rIns="0" bIns="0" rtlCol="0">
            <a:spAutoFit/>
          </a:bodyPr>
          <a:lstStyle/>
          <a:p>
            <a:pPr marL="10860" marR="4344">
              <a:lnSpc>
                <a:spcPct val="101200"/>
              </a:lnSpc>
              <a:spcBef>
                <a:spcPts val="68"/>
              </a:spcBef>
            </a:pPr>
            <a:r>
              <a:rPr sz="1197" b="1" spc="-4" dirty="0">
                <a:latin typeface="Arial"/>
                <a:cs typeface="Arial"/>
              </a:rPr>
              <a:t>Inférence statistique </a:t>
            </a:r>
            <a:r>
              <a:rPr sz="1197" dirty="0">
                <a:latin typeface="Arial"/>
                <a:cs typeface="Arial"/>
              </a:rPr>
              <a:t>entre  </a:t>
            </a:r>
            <a:r>
              <a:rPr sz="1197" dirty="0" err="1">
                <a:latin typeface="Arial"/>
                <a:cs typeface="Arial"/>
              </a:rPr>
              <a:t>échantillon</a:t>
            </a:r>
            <a:r>
              <a:rPr lang="fr-FR" sz="1197" dirty="0">
                <a:latin typeface="Arial"/>
                <a:cs typeface="Arial"/>
              </a:rPr>
              <a:t> </a:t>
            </a:r>
            <a:r>
              <a:rPr sz="1197" dirty="0">
                <a:latin typeface="Arial"/>
                <a:cs typeface="Arial"/>
              </a:rPr>
              <a:t>et population  source</a:t>
            </a:r>
          </a:p>
        </p:txBody>
      </p:sp>
      <p:sp>
        <p:nvSpPr>
          <p:cNvPr id="30" name="object 30"/>
          <p:cNvSpPr txBox="1"/>
          <p:nvPr/>
        </p:nvSpPr>
        <p:spPr>
          <a:xfrm>
            <a:off x="6300460" y="2435545"/>
            <a:ext cx="2155137" cy="555461"/>
          </a:xfrm>
          <a:prstGeom prst="rect">
            <a:avLst/>
          </a:prstGeom>
        </p:spPr>
        <p:txBody>
          <a:bodyPr vert="horz" wrap="square" lIns="0" tIns="8688" rIns="0" bIns="0" rtlCol="0">
            <a:spAutoFit/>
          </a:bodyPr>
          <a:lstStyle/>
          <a:p>
            <a:pPr marL="10860" marR="4344">
              <a:lnSpc>
                <a:spcPct val="101200"/>
              </a:lnSpc>
              <a:spcBef>
                <a:spcPts val="68"/>
              </a:spcBef>
            </a:pPr>
            <a:r>
              <a:rPr sz="1197" b="1" spc="-4" dirty="0">
                <a:latin typeface="Arial"/>
                <a:cs typeface="Arial"/>
              </a:rPr>
              <a:t>Extrapolation </a:t>
            </a:r>
            <a:r>
              <a:rPr lang="fr-FR" sz="1197" b="1" spc="-4" dirty="0">
                <a:latin typeface="Arial"/>
                <a:cs typeface="Arial"/>
              </a:rPr>
              <a:t>que des</a:t>
            </a:r>
            <a:r>
              <a:rPr sz="1197" dirty="0">
                <a:latin typeface="Arial"/>
                <a:cs typeface="Arial"/>
              </a:rPr>
              <a:t> </a:t>
            </a:r>
            <a:r>
              <a:rPr sz="1197" dirty="0" err="1">
                <a:latin typeface="Arial"/>
                <a:cs typeface="Arial"/>
              </a:rPr>
              <a:t>résultats</a:t>
            </a:r>
            <a:r>
              <a:rPr sz="1197" dirty="0">
                <a:latin typeface="Arial"/>
                <a:cs typeface="Arial"/>
              </a:rPr>
              <a:t> sur pop source </a:t>
            </a:r>
            <a:r>
              <a:rPr sz="1197" dirty="0" err="1">
                <a:latin typeface="Arial"/>
                <a:cs typeface="Arial"/>
              </a:rPr>
              <a:t>applicables</a:t>
            </a:r>
            <a:r>
              <a:rPr sz="1197" dirty="0">
                <a:latin typeface="Arial"/>
                <a:cs typeface="Arial"/>
              </a:rPr>
              <a:t> </a:t>
            </a:r>
            <a:r>
              <a:rPr sz="1197" dirty="0" err="1">
                <a:latin typeface="Arial"/>
                <a:cs typeface="Arial"/>
              </a:rPr>
              <a:t>à</a:t>
            </a:r>
            <a:r>
              <a:rPr sz="1197" dirty="0">
                <a:latin typeface="Arial"/>
                <a:cs typeface="Arial"/>
              </a:rPr>
              <a:t> </a:t>
            </a:r>
            <a:r>
              <a:rPr lang="fr-FR" sz="1197" dirty="0">
                <a:latin typeface="Arial"/>
                <a:cs typeface="Arial"/>
              </a:rPr>
              <a:t>la </a:t>
            </a:r>
            <a:r>
              <a:rPr sz="1197" dirty="0">
                <a:latin typeface="Arial"/>
                <a:cs typeface="Arial"/>
              </a:rPr>
              <a:t>pop</a:t>
            </a:r>
            <a:r>
              <a:rPr lang="fr-FR" sz="1197" dirty="0" err="1">
                <a:latin typeface="Arial"/>
                <a:cs typeface="Arial"/>
              </a:rPr>
              <a:t>ulation</a:t>
            </a:r>
            <a:r>
              <a:rPr sz="1197" spc="-9" dirty="0">
                <a:latin typeface="Arial"/>
                <a:cs typeface="Arial"/>
              </a:rPr>
              <a:t> </a:t>
            </a:r>
            <a:r>
              <a:rPr sz="1197" dirty="0">
                <a:latin typeface="Arial"/>
                <a:cs typeface="Arial"/>
              </a:rPr>
              <a:t>cible</a:t>
            </a:r>
          </a:p>
        </p:txBody>
      </p:sp>
      <p:sp>
        <p:nvSpPr>
          <p:cNvPr id="31" name="object 31"/>
          <p:cNvSpPr txBox="1"/>
          <p:nvPr/>
        </p:nvSpPr>
        <p:spPr>
          <a:xfrm>
            <a:off x="1312924" y="4742310"/>
            <a:ext cx="6343786" cy="897007"/>
          </a:xfrm>
          <a:prstGeom prst="rect">
            <a:avLst/>
          </a:prstGeom>
        </p:spPr>
        <p:txBody>
          <a:bodyPr vert="horz" wrap="square" lIns="0" tIns="90137" rIns="0" bIns="0" rtlCol="0">
            <a:spAutoFit/>
          </a:bodyPr>
          <a:lstStyle/>
          <a:p>
            <a:pPr marL="10860">
              <a:spcBef>
                <a:spcPts val="710"/>
              </a:spcBef>
            </a:pPr>
            <a:r>
              <a:rPr sz="1197" i="1" u="sng" dirty="0">
                <a:uFill>
                  <a:solidFill>
                    <a:srgbClr val="000000"/>
                  </a:solidFill>
                </a:uFill>
                <a:latin typeface="Arial"/>
                <a:cs typeface="Arial"/>
              </a:rPr>
              <a:t>Exemple</a:t>
            </a:r>
            <a:r>
              <a:rPr sz="1197" i="1" dirty="0">
                <a:latin typeface="Arial"/>
                <a:cs typeface="Arial"/>
              </a:rPr>
              <a:t> : Essai visant à évaluer un nouveau traitement hormonal </a:t>
            </a:r>
            <a:r>
              <a:rPr sz="1197" i="1" spc="-4" dirty="0">
                <a:latin typeface="Arial"/>
                <a:cs typeface="Arial"/>
              </a:rPr>
              <a:t>substitutif </a:t>
            </a:r>
            <a:r>
              <a:rPr sz="1197" i="1" dirty="0">
                <a:latin typeface="Arial"/>
                <a:cs typeface="Arial"/>
              </a:rPr>
              <a:t>de la</a:t>
            </a:r>
            <a:r>
              <a:rPr sz="1197" i="1" spc="-64" dirty="0">
                <a:latin typeface="Arial"/>
                <a:cs typeface="Arial"/>
              </a:rPr>
              <a:t> </a:t>
            </a:r>
            <a:r>
              <a:rPr sz="1197" i="1" dirty="0">
                <a:latin typeface="Arial"/>
                <a:cs typeface="Arial"/>
              </a:rPr>
              <a:t>ménopause</a:t>
            </a:r>
            <a:endParaRPr sz="1197">
              <a:latin typeface="Arial"/>
              <a:cs typeface="Arial"/>
            </a:endParaRPr>
          </a:p>
          <a:p>
            <a:pPr marL="864981" indent="-54299">
              <a:spcBef>
                <a:spcPts val="624"/>
              </a:spcBef>
              <a:buSzPct val="92857"/>
              <a:buFont typeface="Arial"/>
              <a:buChar char="•"/>
              <a:tabLst>
                <a:tab pos="865524" algn="l"/>
              </a:tabLst>
            </a:pPr>
            <a:r>
              <a:rPr sz="1197" i="1" dirty="0">
                <a:latin typeface="Arial"/>
                <a:cs typeface="Arial"/>
              </a:rPr>
              <a:t>Population cible = ensemble des femmes</a:t>
            </a:r>
            <a:r>
              <a:rPr sz="1197" i="1" spc="-13" dirty="0">
                <a:latin typeface="Arial"/>
                <a:cs typeface="Arial"/>
              </a:rPr>
              <a:t> </a:t>
            </a:r>
            <a:r>
              <a:rPr sz="1197" i="1" dirty="0">
                <a:latin typeface="Arial"/>
                <a:cs typeface="Arial"/>
              </a:rPr>
              <a:t>ménopausées</a:t>
            </a:r>
            <a:endParaRPr sz="1197">
              <a:latin typeface="Arial"/>
              <a:cs typeface="Arial"/>
            </a:endParaRPr>
          </a:p>
          <a:p>
            <a:pPr marL="811225" marR="566337">
              <a:lnSpc>
                <a:spcPct val="101200"/>
              </a:lnSpc>
              <a:buSzPct val="92857"/>
              <a:buFont typeface="Arial"/>
              <a:buChar char="•"/>
              <a:tabLst>
                <a:tab pos="865524" algn="l"/>
              </a:tabLst>
            </a:pPr>
            <a:r>
              <a:rPr sz="1197" i="1" dirty="0">
                <a:latin typeface="Arial"/>
                <a:cs typeface="Arial"/>
              </a:rPr>
              <a:t>Population source = ensemble des femmes ménopausées vues en  consultation par les gynécologues </a:t>
            </a:r>
            <a:r>
              <a:rPr sz="1197" i="1" spc="-4" dirty="0">
                <a:latin typeface="Arial"/>
                <a:cs typeface="Arial"/>
              </a:rPr>
              <a:t>investigateurs </a:t>
            </a:r>
            <a:r>
              <a:rPr sz="1197" i="1" dirty="0">
                <a:latin typeface="Arial"/>
                <a:cs typeface="Arial"/>
              </a:rPr>
              <a:t>de</a:t>
            </a:r>
            <a:r>
              <a:rPr sz="1197" i="1" spc="-13" dirty="0">
                <a:latin typeface="Arial"/>
                <a:cs typeface="Arial"/>
              </a:rPr>
              <a:t> </a:t>
            </a:r>
            <a:r>
              <a:rPr sz="1197" i="1" dirty="0">
                <a:latin typeface="Arial"/>
                <a:cs typeface="Arial"/>
              </a:rPr>
              <a:t>l’essai</a:t>
            </a:r>
            <a:endParaRPr sz="1197">
              <a:latin typeface="Arial"/>
              <a:cs typeface="Arial"/>
            </a:endParaRPr>
          </a:p>
        </p:txBody>
      </p:sp>
      <p:cxnSp>
        <p:nvCxnSpPr>
          <p:cNvPr id="39" name="Connecteur droit avec flèche 38">
            <a:extLst>
              <a:ext uri="{FF2B5EF4-FFF2-40B4-BE49-F238E27FC236}">
                <a16:creationId xmlns:a16="http://schemas.microsoft.com/office/drawing/2014/main" id="{061F660B-1BD8-494B-B9CB-6DE130D6EE1B}"/>
              </a:ext>
            </a:extLst>
          </p:cNvPr>
          <p:cNvCxnSpPr/>
          <p:nvPr/>
        </p:nvCxnSpPr>
        <p:spPr>
          <a:xfrm>
            <a:off x="3124200" y="3699484"/>
            <a:ext cx="1611437" cy="0"/>
          </a:xfrm>
          <a:prstGeom prst="straightConnector1">
            <a:avLst/>
          </a:prstGeom>
          <a:ln w="38100">
            <a:solidFill>
              <a:srgbClr val="FF0000"/>
            </a:solidFill>
            <a:tailEnd type="triangle"/>
          </a:ln>
        </p:spPr>
        <p:style>
          <a:lnRef idx="1">
            <a:schemeClr val="accent6"/>
          </a:lnRef>
          <a:fillRef idx="0">
            <a:schemeClr val="accent6"/>
          </a:fillRef>
          <a:effectRef idx="0">
            <a:schemeClr val="accent6"/>
          </a:effectRef>
          <a:fontRef idx="minor">
            <a:schemeClr val="tx1"/>
          </a:fontRef>
        </p:style>
      </p:cxnSp>
      <p:sp>
        <p:nvSpPr>
          <p:cNvPr id="40" name="Espace réservé du numéro de diapositive 39">
            <a:extLst>
              <a:ext uri="{FF2B5EF4-FFF2-40B4-BE49-F238E27FC236}">
                <a16:creationId xmlns:a16="http://schemas.microsoft.com/office/drawing/2014/main" id="{7B385230-3063-144A-8422-BE72DC53C8C2}"/>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17</a:t>
            </a:fld>
            <a:endParaRPr lang="en-GB"/>
          </a:p>
        </p:txBody>
      </p:sp>
      <p:sp>
        <p:nvSpPr>
          <p:cNvPr id="41" name="Espace réservé du pied de page 40">
            <a:extLst>
              <a:ext uri="{FF2B5EF4-FFF2-40B4-BE49-F238E27FC236}">
                <a16:creationId xmlns:a16="http://schemas.microsoft.com/office/drawing/2014/main" id="{113970AA-8771-D84B-9FB6-2C2486B84350}"/>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8932333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CAB36FB-E3FF-7F41-BBEE-F1DC135A9830}"/>
              </a:ext>
            </a:extLst>
          </p:cNvPr>
          <p:cNvSpPr>
            <a:spLocks noGrp="1"/>
          </p:cNvSpPr>
          <p:nvPr>
            <p:ph type="title"/>
          </p:nvPr>
        </p:nvSpPr>
        <p:spPr/>
        <p:txBody>
          <a:bodyPr/>
          <a:lstStyle/>
          <a:p>
            <a:r>
              <a:rPr lang="fr-FR" dirty="0"/>
              <a:t>Population de l’étude</a:t>
            </a:r>
          </a:p>
        </p:txBody>
      </p:sp>
      <p:sp>
        <p:nvSpPr>
          <p:cNvPr id="3" name="Espace réservé du numéro de diapositive 2">
            <a:extLst>
              <a:ext uri="{FF2B5EF4-FFF2-40B4-BE49-F238E27FC236}">
                <a16:creationId xmlns:a16="http://schemas.microsoft.com/office/drawing/2014/main" id="{344447B9-7038-D24C-B097-9D0A5147D8D2}"/>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18</a:t>
            </a:fld>
            <a:endParaRPr lang="en-GB"/>
          </a:p>
        </p:txBody>
      </p:sp>
      <p:sp>
        <p:nvSpPr>
          <p:cNvPr id="4" name="Espace réservé du contenu 3">
            <a:extLst>
              <a:ext uri="{FF2B5EF4-FFF2-40B4-BE49-F238E27FC236}">
                <a16:creationId xmlns:a16="http://schemas.microsoft.com/office/drawing/2014/main" id="{CA5E2C59-0755-6840-B7B9-AA1F152F3B35}"/>
              </a:ext>
            </a:extLst>
          </p:cNvPr>
          <p:cNvSpPr>
            <a:spLocks noGrp="1"/>
          </p:cNvSpPr>
          <p:nvPr>
            <p:ph sz="quarter" idx="1"/>
          </p:nvPr>
        </p:nvSpPr>
        <p:spPr/>
        <p:txBody>
          <a:bodyPr>
            <a:normAutofit fontScale="92500"/>
          </a:bodyPr>
          <a:lstStyle/>
          <a:p>
            <a:r>
              <a:rPr lang="fr-FR" dirty="0"/>
              <a:t>Critères d’inclusion</a:t>
            </a:r>
          </a:p>
          <a:p>
            <a:pPr lvl="1"/>
            <a:r>
              <a:rPr lang="fr-FR" dirty="0" err="1"/>
              <a:t>Réflètent</a:t>
            </a:r>
            <a:r>
              <a:rPr lang="fr-FR" dirty="0"/>
              <a:t> la population cible de façon positive</a:t>
            </a:r>
          </a:p>
          <a:p>
            <a:pPr lvl="2"/>
            <a:r>
              <a:rPr lang="fr-FR" dirty="0"/>
              <a:t>Exemple : critère d’inclusion pour un essai évaluant un médicament antidiabétique : être diabétique</a:t>
            </a:r>
          </a:p>
          <a:p>
            <a:r>
              <a:rPr lang="fr-FR" dirty="0"/>
              <a:t>Critères de non-inclusion</a:t>
            </a:r>
          </a:p>
          <a:p>
            <a:pPr lvl="1"/>
            <a:r>
              <a:rPr lang="fr-FR" dirty="0"/>
              <a:t>Limitent l’inclusion de participants qui n’auraient pas de raison de bénéficier du traitement parce qu’ils ne répondent pas complètement à la définition de la maladie étudiée</a:t>
            </a:r>
          </a:p>
          <a:p>
            <a:pPr lvl="2"/>
            <a:r>
              <a:rPr lang="fr-FR" dirty="0"/>
              <a:t>Exemple : critère de non-inclusion pour le même essai : malades ayant des glycémies à la limite de la normale (antidiabétique sans intérêt, voire dangereux)</a:t>
            </a:r>
          </a:p>
        </p:txBody>
      </p:sp>
      <p:sp>
        <p:nvSpPr>
          <p:cNvPr id="5" name="Espace réservé du pied de page 4">
            <a:extLst>
              <a:ext uri="{FF2B5EF4-FFF2-40B4-BE49-F238E27FC236}">
                <a16:creationId xmlns:a16="http://schemas.microsoft.com/office/drawing/2014/main" id="{6A4CBB84-8F08-7142-AEDB-FE973A8D0DC5}"/>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15981272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CCB4D9D-D537-4B49-9D89-A5825F263EEF}"/>
              </a:ext>
            </a:extLst>
          </p:cNvPr>
          <p:cNvSpPr>
            <a:spLocks noGrp="1"/>
          </p:cNvSpPr>
          <p:nvPr>
            <p:ph type="title"/>
          </p:nvPr>
        </p:nvSpPr>
        <p:spPr>
          <a:xfrm>
            <a:off x="612648" y="228600"/>
            <a:ext cx="8153400" cy="990600"/>
          </a:xfrm>
        </p:spPr>
        <p:txBody>
          <a:bodyPr/>
          <a:lstStyle/>
          <a:p>
            <a:r>
              <a:rPr lang="fr-FR" dirty="0"/>
              <a:t>Schémas expérimentaux</a:t>
            </a:r>
          </a:p>
        </p:txBody>
      </p:sp>
      <p:sp>
        <p:nvSpPr>
          <p:cNvPr id="3" name="Espace réservé du numéro de diapositive 2">
            <a:extLst>
              <a:ext uri="{FF2B5EF4-FFF2-40B4-BE49-F238E27FC236}">
                <a16:creationId xmlns:a16="http://schemas.microsoft.com/office/drawing/2014/main" id="{5D69C8F3-CB03-A14F-B0B2-76DD70CA2418}"/>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19</a:t>
            </a:fld>
            <a:endParaRPr lang="en-GB"/>
          </a:p>
        </p:txBody>
      </p:sp>
      <p:sp>
        <p:nvSpPr>
          <p:cNvPr id="4" name="Espace réservé du contenu 3">
            <a:extLst>
              <a:ext uri="{FF2B5EF4-FFF2-40B4-BE49-F238E27FC236}">
                <a16:creationId xmlns:a16="http://schemas.microsoft.com/office/drawing/2014/main" id="{D89739D1-D9A8-7646-9D17-0EDCE09F483E}"/>
              </a:ext>
            </a:extLst>
          </p:cNvPr>
          <p:cNvSpPr>
            <a:spLocks noGrp="1"/>
          </p:cNvSpPr>
          <p:nvPr>
            <p:ph sz="quarter" idx="1"/>
          </p:nvPr>
        </p:nvSpPr>
        <p:spPr>
          <a:xfrm>
            <a:off x="612648" y="1600200"/>
            <a:ext cx="8153400" cy="4495800"/>
          </a:xfrm>
        </p:spPr>
        <p:txBody>
          <a:bodyPr>
            <a:normAutofit fontScale="77500" lnSpcReduction="20000"/>
          </a:bodyPr>
          <a:lstStyle/>
          <a:p>
            <a:r>
              <a:rPr lang="fr-FR" dirty="0"/>
              <a:t>L’évaluation d’un nouveau médicament s’inscrit TOUJOURS dans une stratégie de développement en plusieurs phases</a:t>
            </a:r>
          </a:p>
          <a:p>
            <a:pPr lvl="1"/>
            <a:r>
              <a:rPr lang="fr-FR" dirty="0"/>
              <a:t>Evaluation de la sécurité de l’emploi</a:t>
            </a:r>
          </a:p>
          <a:p>
            <a:pPr lvl="2"/>
            <a:r>
              <a:rPr lang="fr-FR" dirty="0"/>
              <a:t>Phase préclinique : expérimentation in vitro et sur l’animal</a:t>
            </a:r>
          </a:p>
          <a:p>
            <a:pPr lvl="2"/>
            <a:r>
              <a:rPr lang="fr-FR" dirty="0"/>
              <a:t>Phase précoce ou phase I : étude des conditions de tolérance chez l’homme (sain ou maladie) incluant peu de sujets (20 à 50 max)</a:t>
            </a:r>
          </a:p>
          <a:p>
            <a:pPr lvl="1"/>
            <a:r>
              <a:rPr lang="fr-FR" dirty="0"/>
              <a:t>Evaluation de l’efficacité et de la tolérance</a:t>
            </a:r>
          </a:p>
          <a:p>
            <a:pPr lvl="2"/>
            <a:r>
              <a:rPr lang="fr-FR" dirty="0"/>
              <a:t>Phase intermédiaire ou phase II : étude des conditions de l’efficacité et définition des modalités d’administration</a:t>
            </a:r>
          </a:p>
          <a:p>
            <a:pPr lvl="2"/>
            <a:r>
              <a:rPr lang="fr-FR" dirty="0"/>
              <a:t>Phase confirmatoire ou phase III : étude de l’efficacité et de la tolérance dans les indications invoquées</a:t>
            </a:r>
          </a:p>
          <a:p>
            <a:pPr lvl="2"/>
            <a:r>
              <a:rPr lang="fr-FR" dirty="0"/>
              <a:t>Phase tardive ou phase IV (</a:t>
            </a:r>
            <a:r>
              <a:rPr lang="fr-FR" dirty="0" err="1"/>
              <a:t>pharmacoépidémiologie</a:t>
            </a:r>
            <a:r>
              <a:rPr lang="fr-FR" dirty="0"/>
              <a:t>) : étude dans les conditions usuelles de prescription après AMM</a:t>
            </a:r>
          </a:p>
          <a:p>
            <a:pPr lvl="3"/>
            <a:r>
              <a:rPr lang="fr-FR" dirty="0"/>
              <a:t>Surveillance des effets secondaires rares ou des complications survenant à long terme</a:t>
            </a:r>
          </a:p>
          <a:p>
            <a:pPr lvl="3"/>
            <a:r>
              <a:rPr lang="fr-FR" dirty="0"/>
              <a:t>Etude des causes de l’échec du traitement en conditions réelles</a:t>
            </a:r>
          </a:p>
          <a:p>
            <a:pPr lvl="3"/>
            <a:endParaRPr lang="fr-FR" dirty="0"/>
          </a:p>
        </p:txBody>
      </p:sp>
      <p:sp>
        <p:nvSpPr>
          <p:cNvPr id="8" name="Espace réservé du pied de page 7">
            <a:extLst>
              <a:ext uri="{FF2B5EF4-FFF2-40B4-BE49-F238E27FC236}">
                <a16:creationId xmlns:a16="http://schemas.microsoft.com/office/drawing/2014/main" id="{8A32A494-9532-C544-A666-E7AA5F1D2A77}"/>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745206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12648" y="228600"/>
            <a:ext cx="8153400" cy="990600"/>
          </a:xfrm>
        </p:spPr>
        <p:txBody>
          <a:bodyPr vert="horz" wrap="square" lIns="0" tIns="10860" rIns="0" bIns="0" rtlCol="0" anchor="ctr">
            <a:spAutoFit/>
          </a:bodyPr>
          <a:lstStyle/>
          <a:p>
            <a:r>
              <a:rPr lang="fr-FR" dirty="0"/>
              <a:t>Schémas (plans) expérimentaux</a:t>
            </a:r>
          </a:p>
        </p:txBody>
      </p:sp>
      <p:sp>
        <p:nvSpPr>
          <p:cNvPr id="33" name="object 33"/>
          <p:cNvSpPr txBox="1">
            <a:spLocks noGrp="1"/>
          </p:cNvSpPr>
          <p:nvPr>
            <p:ph type="ftr" sz="quarter" idx="11"/>
          </p:nvPr>
        </p:nvSpPr>
        <p:spPr>
          <a:xfrm>
            <a:off x="609600" y="6248206"/>
            <a:ext cx="8156448" cy="365125"/>
          </a:xfrm>
        </p:spPr>
        <p:txBody>
          <a:bodyPr vert="horz" wrap="square" lIns="0" tIns="0" rIns="0" bIns="0" rtlCol="0" anchor="ctr">
            <a:spAutoFit/>
          </a:bodyPr>
          <a:lstStyle/>
          <a:p>
            <a:r>
              <a:rPr lang="fr-FR"/>
              <a:t>PASS / LAS - UFR Médecine - UFR Odontologie – Université Côte d'Azur - Année universitaire 2020-2021</a:t>
            </a:r>
            <a:endParaRPr lang="fr-FR" dirty="0"/>
          </a:p>
        </p:txBody>
      </p:sp>
      <p:sp>
        <p:nvSpPr>
          <p:cNvPr id="36" name="Espace réservé du contenu 35">
            <a:extLst>
              <a:ext uri="{FF2B5EF4-FFF2-40B4-BE49-F238E27FC236}">
                <a16:creationId xmlns:a16="http://schemas.microsoft.com/office/drawing/2014/main" id="{3DA3ED6B-021D-9146-A3C0-9E8DC77CE44D}"/>
              </a:ext>
            </a:extLst>
          </p:cNvPr>
          <p:cNvSpPr>
            <a:spLocks noGrp="1"/>
          </p:cNvSpPr>
          <p:nvPr>
            <p:ph sz="quarter" idx="1"/>
          </p:nvPr>
        </p:nvSpPr>
        <p:spPr>
          <a:xfrm>
            <a:off x="612648" y="1600200"/>
            <a:ext cx="8153400" cy="4495800"/>
          </a:xfrm>
        </p:spPr>
        <p:txBody>
          <a:bodyPr>
            <a:normAutofit fontScale="92500" lnSpcReduction="10000"/>
          </a:bodyPr>
          <a:lstStyle/>
          <a:p>
            <a:r>
              <a:rPr lang="fr-FR" dirty="0"/>
              <a:t>Essais en groupes parallèles</a:t>
            </a:r>
          </a:p>
          <a:p>
            <a:pPr lvl="1"/>
            <a:r>
              <a:rPr lang="fr-FR" dirty="0"/>
              <a:t>Essai comparatif randomisé</a:t>
            </a:r>
          </a:p>
          <a:p>
            <a:pPr lvl="1"/>
            <a:endParaRPr lang="fr-FR" dirty="0"/>
          </a:p>
          <a:p>
            <a:pPr lvl="1"/>
            <a:endParaRPr lang="fr-FR" dirty="0"/>
          </a:p>
          <a:p>
            <a:pPr lvl="1"/>
            <a:endParaRPr lang="fr-FR" dirty="0"/>
          </a:p>
          <a:p>
            <a:pPr lvl="1"/>
            <a:endParaRPr lang="fr-FR" dirty="0"/>
          </a:p>
          <a:p>
            <a:pPr lvl="1"/>
            <a:r>
              <a:rPr lang="fr-FR" dirty="0"/>
              <a:t>Placebo (produit sans principe actif mais qui ressemble en tout autre point au  médicament évalué) utilisé dans les essais évaluant un nouveau  médicament pour corriger l’effet placebo (sujet peut ressentir une  amélioration parce qu’il reçoit un médicament qu’il croit efficace)</a:t>
            </a:r>
          </a:p>
        </p:txBody>
      </p:sp>
      <p:grpSp>
        <p:nvGrpSpPr>
          <p:cNvPr id="6" name="object 6"/>
          <p:cNvGrpSpPr/>
          <p:nvPr/>
        </p:nvGrpSpPr>
        <p:grpSpPr>
          <a:xfrm>
            <a:off x="1283392" y="2832494"/>
            <a:ext cx="816661" cy="816661"/>
            <a:chOff x="1374806" y="3982774"/>
            <a:chExt cx="955040" cy="955040"/>
          </a:xfrm>
        </p:grpSpPr>
        <p:sp>
          <p:nvSpPr>
            <p:cNvPr id="7" name="object 7"/>
            <p:cNvSpPr/>
            <p:nvPr/>
          </p:nvSpPr>
          <p:spPr>
            <a:xfrm>
              <a:off x="1384644" y="3994163"/>
              <a:ext cx="936625" cy="936625"/>
            </a:xfrm>
            <a:custGeom>
              <a:avLst/>
              <a:gdLst/>
              <a:ahLst/>
              <a:cxnLst/>
              <a:rect l="l" t="t" r="r" b="b"/>
              <a:pathLst>
                <a:path w="936625" h="936625">
                  <a:moveTo>
                    <a:pt x="468045" y="0"/>
                  </a:moveTo>
                  <a:lnTo>
                    <a:pt x="420190" y="2416"/>
                  </a:lnTo>
                  <a:lnTo>
                    <a:pt x="373717" y="9508"/>
                  </a:lnTo>
                  <a:lnTo>
                    <a:pt x="328862" y="21042"/>
                  </a:lnTo>
                  <a:lnTo>
                    <a:pt x="285860" y="36781"/>
                  </a:lnTo>
                  <a:lnTo>
                    <a:pt x="244946" y="56490"/>
                  </a:lnTo>
                  <a:lnTo>
                    <a:pt x="206356" y="79934"/>
                  </a:lnTo>
                  <a:lnTo>
                    <a:pt x="170324" y="106878"/>
                  </a:lnTo>
                  <a:lnTo>
                    <a:pt x="137086" y="137086"/>
                  </a:lnTo>
                  <a:lnTo>
                    <a:pt x="106878" y="170324"/>
                  </a:lnTo>
                  <a:lnTo>
                    <a:pt x="79934" y="206356"/>
                  </a:lnTo>
                  <a:lnTo>
                    <a:pt x="56490" y="244946"/>
                  </a:lnTo>
                  <a:lnTo>
                    <a:pt x="36781" y="285860"/>
                  </a:lnTo>
                  <a:lnTo>
                    <a:pt x="21042" y="328862"/>
                  </a:lnTo>
                  <a:lnTo>
                    <a:pt x="9508" y="373717"/>
                  </a:lnTo>
                  <a:lnTo>
                    <a:pt x="2416" y="420190"/>
                  </a:lnTo>
                  <a:lnTo>
                    <a:pt x="0" y="468045"/>
                  </a:lnTo>
                  <a:lnTo>
                    <a:pt x="2416" y="515900"/>
                  </a:lnTo>
                  <a:lnTo>
                    <a:pt x="9508" y="562373"/>
                  </a:lnTo>
                  <a:lnTo>
                    <a:pt x="21042" y="607228"/>
                  </a:lnTo>
                  <a:lnTo>
                    <a:pt x="36781" y="650230"/>
                  </a:lnTo>
                  <a:lnTo>
                    <a:pt x="56490" y="691144"/>
                  </a:lnTo>
                  <a:lnTo>
                    <a:pt x="79934" y="729735"/>
                  </a:lnTo>
                  <a:lnTo>
                    <a:pt x="106878" y="765766"/>
                  </a:lnTo>
                  <a:lnTo>
                    <a:pt x="137086" y="799004"/>
                  </a:lnTo>
                  <a:lnTo>
                    <a:pt x="170324" y="829213"/>
                  </a:lnTo>
                  <a:lnTo>
                    <a:pt x="206356" y="856157"/>
                  </a:lnTo>
                  <a:lnTo>
                    <a:pt x="244946" y="879601"/>
                  </a:lnTo>
                  <a:lnTo>
                    <a:pt x="285860" y="899310"/>
                  </a:lnTo>
                  <a:lnTo>
                    <a:pt x="328862" y="915049"/>
                  </a:lnTo>
                  <a:lnTo>
                    <a:pt x="373717" y="926582"/>
                  </a:lnTo>
                  <a:lnTo>
                    <a:pt x="420190" y="933675"/>
                  </a:lnTo>
                  <a:lnTo>
                    <a:pt x="468045" y="936091"/>
                  </a:lnTo>
                  <a:lnTo>
                    <a:pt x="515903" y="933675"/>
                  </a:lnTo>
                  <a:lnTo>
                    <a:pt x="562377" y="926582"/>
                  </a:lnTo>
                  <a:lnTo>
                    <a:pt x="607234" y="915049"/>
                  </a:lnTo>
                  <a:lnTo>
                    <a:pt x="650238" y="899310"/>
                  </a:lnTo>
                  <a:lnTo>
                    <a:pt x="691153" y="879601"/>
                  </a:lnTo>
                  <a:lnTo>
                    <a:pt x="729744" y="856157"/>
                  </a:lnTo>
                  <a:lnTo>
                    <a:pt x="765777" y="829213"/>
                  </a:lnTo>
                  <a:lnTo>
                    <a:pt x="799015" y="799004"/>
                  </a:lnTo>
                  <a:lnTo>
                    <a:pt x="829224" y="765766"/>
                  </a:lnTo>
                  <a:lnTo>
                    <a:pt x="856169" y="729735"/>
                  </a:lnTo>
                  <a:lnTo>
                    <a:pt x="879613" y="691144"/>
                  </a:lnTo>
                  <a:lnTo>
                    <a:pt x="899322" y="650230"/>
                  </a:lnTo>
                  <a:lnTo>
                    <a:pt x="915061" y="607228"/>
                  </a:lnTo>
                  <a:lnTo>
                    <a:pt x="926595" y="562373"/>
                  </a:lnTo>
                  <a:lnTo>
                    <a:pt x="933687" y="515900"/>
                  </a:lnTo>
                  <a:lnTo>
                    <a:pt x="936104" y="468045"/>
                  </a:lnTo>
                  <a:lnTo>
                    <a:pt x="933687" y="420190"/>
                  </a:lnTo>
                  <a:lnTo>
                    <a:pt x="926595" y="373717"/>
                  </a:lnTo>
                  <a:lnTo>
                    <a:pt x="915061" y="328862"/>
                  </a:lnTo>
                  <a:lnTo>
                    <a:pt x="899322" y="285860"/>
                  </a:lnTo>
                  <a:lnTo>
                    <a:pt x="879613" y="244946"/>
                  </a:lnTo>
                  <a:lnTo>
                    <a:pt x="856169" y="206356"/>
                  </a:lnTo>
                  <a:lnTo>
                    <a:pt x="829224" y="170324"/>
                  </a:lnTo>
                  <a:lnTo>
                    <a:pt x="799015" y="137086"/>
                  </a:lnTo>
                  <a:lnTo>
                    <a:pt x="765777" y="106878"/>
                  </a:lnTo>
                  <a:lnTo>
                    <a:pt x="729744" y="79934"/>
                  </a:lnTo>
                  <a:lnTo>
                    <a:pt x="691153" y="56490"/>
                  </a:lnTo>
                  <a:lnTo>
                    <a:pt x="650238" y="36781"/>
                  </a:lnTo>
                  <a:lnTo>
                    <a:pt x="607234" y="21042"/>
                  </a:lnTo>
                  <a:lnTo>
                    <a:pt x="562377" y="9508"/>
                  </a:lnTo>
                  <a:lnTo>
                    <a:pt x="515903" y="2416"/>
                  </a:lnTo>
                  <a:lnTo>
                    <a:pt x="468045" y="0"/>
                  </a:lnTo>
                  <a:close/>
                </a:path>
              </a:pathLst>
            </a:custGeom>
            <a:solidFill>
              <a:srgbClr val="A4C3DB"/>
            </a:solidFill>
          </p:spPr>
          <p:txBody>
            <a:bodyPr wrap="square" lIns="0" tIns="0" rIns="0" bIns="0" rtlCol="0"/>
            <a:lstStyle/>
            <a:p>
              <a:endParaRPr sz="1349"/>
            </a:p>
          </p:txBody>
        </p:sp>
        <p:sp>
          <p:nvSpPr>
            <p:cNvPr id="8" name="object 8"/>
            <p:cNvSpPr/>
            <p:nvPr/>
          </p:nvSpPr>
          <p:spPr>
            <a:xfrm>
              <a:off x="1384331" y="3992299"/>
              <a:ext cx="935990" cy="935990"/>
            </a:xfrm>
            <a:custGeom>
              <a:avLst/>
              <a:gdLst/>
              <a:ahLst/>
              <a:cxnLst/>
              <a:rect l="l" t="t" r="r" b="b"/>
              <a:pathLst>
                <a:path w="935989" h="935989">
                  <a:moveTo>
                    <a:pt x="0" y="467813"/>
                  </a:moveTo>
                  <a:lnTo>
                    <a:pt x="2415" y="419982"/>
                  </a:lnTo>
                  <a:lnTo>
                    <a:pt x="9504" y="373532"/>
                  </a:lnTo>
                  <a:lnTo>
                    <a:pt x="21031" y="328699"/>
                  </a:lnTo>
                  <a:lnTo>
                    <a:pt x="36763" y="285719"/>
                  </a:lnTo>
                  <a:lnTo>
                    <a:pt x="56462" y="244825"/>
                  </a:lnTo>
                  <a:lnTo>
                    <a:pt x="79895" y="206254"/>
                  </a:lnTo>
                  <a:lnTo>
                    <a:pt x="106825" y="170240"/>
                  </a:lnTo>
                  <a:lnTo>
                    <a:pt x="137019" y="137019"/>
                  </a:lnTo>
                  <a:lnTo>
                    <a:pt x="170240" y="106825"/>
                  </a:lnTo>
                  <a:lnTo>
                    <a:pt x="206254" y="79895"/>
                  </a:lnTo>
                  <a:lnTo>
                    <a:pt x="244825" y="56462"/>
                  </a:lnTo>
                  <a:lnTo>
                    <a:pt x="285719" y="36763"/>
                  </a:lnTo>
                  <a:lnTo>
                    <a:pt x="328699" y="21031"/>
                  </a:lnTo>
                  <a:lnTo>
                    <a:pt x="373532" y="9504"/>
                  </a:lnTo>
                  <a:lnTo>
                    <a:pt x="419982" y="2415"/>
                  </a:lnTo>
                  <a:lnTo>
                    <a:pt x="467813" y="0"/>
                  </a:lnTo>
                  <a:lnTo>
                    <a:pt x="515644" y="2415"/>
                  </a:lnTo>
                  <a:lnTo>
                    <a:pt x="562094" y="9504"/>
                  </a:lnTo>
                  <a:lnTo>
                    <a:pt x="606926" y="21031"/>
                  </a:lnTo>
                  <a:lnTo>
                    <a:pt x="649907" y="36763"/>
                  </a:lnTo>
                  <a:lnTo>
                    <a:pt x="690800" y="56462"/>
                  </a:lnTo>
                  <a:lnTo>
                    <a:pt x="729372" y="79895"/>
                  </a:lnTo>
                  <a:lnTo>
                    <a:pt x="765386" y="106825"/>
                  </a:lnTo>
                  <a:lnTo>
                    <a:pt x="798607" y="137019"/>
                  </a:lnTo>
                  <a:lnTo>
                    <a:pt x="828800" y="170240"/>
                  </a:lnTo>
                  <a:lnTo>
                    <a:pt x="855731" y="206254"/>
                  </a:lnTo>
                  <a:lnTo>
                    <a:pt x="879164" y="244825"/>
                  </a:lnTo>
                  <a:lnTo>
                    <a:pt x="898863" y="285719"/>
                  </a:lnTo>
                  <a:lnTo>
                    <a:pt x="914594" y="328699"/>
                  </a:lnTo>
                  <a:lnTo>
                    <a:pt x="926122" y="373532"/>
                  </a:lnTo>
                  <a:lnTo>
                    <a:pt x="933211" y="419982"/>
                  </a:lnTo>
                  <a:lnTo>
                    <a:pt x="935626" y="467813"/>
                  </a:lnTo>
                  <a:lnTo>
                    <a:pt x="933211" y="515644"/>
                  </a:lnTo>
                  <a:lnTo>
                    <a:pt x="926122" y="562094"/>
                  </a:lnTo>
                  <a:lnTo>
                    <a:pt x="914594" y="606926"/>
                  </a:lnTo>
                  <a:lnTo>
                    <a:pt x="898863" y="649907"/>
                  </a:lnTo>
                  <a:lnTo>
                    <a:pt x="879164" y="690800"/>
                  </a:lnTo>
                  <a:lnTo>
                    <a:pt x="855731" y="729372"/>
                  </a:lnTo>
                  <a:lnTo>
                    <a:pt x="828800" y="765386"/>
                  </a:lnTo>
                  <a:lnTo>
                    <a:pt x="798607" y="798607"/>
                  </a:lnTo>
                  <a:lnTo>
                    <a:pt x="765386" y="828800"/>
                  </a:lnTo>
                  <a:lnTo>
                    <a:pt x="729372" y="855731"/>
                  </a:lnTo>
                  <a:lnTo>
                    <a:pt x="690800" y="879164"/>
                  </a:lnTo>
                  <a:lnTo>
                    <a:pt x="649907" y="898863"/>
                  </a:lnTo>
                  <a:lnTo>
                    <a:pt x="606926" y="914594"/>
                  </a:lnTo>
                  <a:lnTo>
                    <a:pt x="562094" y="926122"/>
                  </a:lnTo>
                  <a:lnTo>
                    <a:pt x="515644" y="933211"/>
                  </a:lnTo>
                  <a:lnTo>
                    <a:pt x="467813" y="935626"/>
                  </a:lnTo>
                  <a:lnTo>
                    <a:pt x="419982" y="933211"/>
                  </a:lnTo>
                  <a:lnTo>
                    <a:pt x="373532" y="926122"/>
                  </a:lnTo>
                  <a:lnTo>
                    <a:pt x="328699" y="914594"/>
                  </a:lnTo>
                  <a:lnTo>
                    <a:pt x="285719" y="898863"/>
                  </a:lnTo>
                  <a:lnTo>
                    <a:pt x="244825" y="879164"/>
                  </a:lnTo>
                  <a:lnTo>
                    <a:pt x="206254" y="855731"/>
                  </a:lnTo>
                  <a:lnTo>
                    <a:pt x="170240" y="828800"/>
                  </a:lnTo>
                  <a:lnTo>
                    <a:pt x="137019" y="798607"/>
                  </a:lnTo>
                  <a:lnTo>
                    <a:pt x="106825" y="765386"/>
                  </a:lnTo>
                  <a:lnTo>
                    <a:pt x="79895" y="729372"/>
                  </a:lnTo>
                  <a:lnTo>
                    <a:pt x="56462" y="690800"/>
                  </a:lnTo>
                  <a:lnTo>
                    <a:pt x="36763" y="649907"/>
                  </a:lnTo>
                  <a:lnTo>
                    <a:pt x="21031" y="606926"/>
                  </a:lnTo>
                  <a:lnTo>
                    <a:pt x="9504" y="562094"/>
                  </a:lnTo>
                  <a:lnTo>
                    <a:pt x="2415" y="515644"/>
                  </a:lnTo>
                  <a:lnTo>
                    <a:pt x="0" y="467813"/>
                  </a:lnTo>
                  <a:close/>
                </a:path>
              </a:pathLst>
            </a:custGeom>
            <a:ln w="19040">
              <a:solidFill>
                <a:srgbClr val="7E97AA"/>
              </a:solidFill>
            </a:ln>
          </p:spPr>
          <p:txBody>
            <a:bodyPr wrap="square" lIns="0" tIns="0" rIns="0" bIns="0" rtlCol="0"/>
            <a:lstStyle/>
            <a:p>
              <a:endParaRPr sz="1349"/>
            </a:p>
          </p:txBody>
        </p:sp>
      </p:grpSp>
      <p:sp>
        <p:nvSpPr>
          <p:cNvPr id="9" name="object 9"/>
          <p:cNvSpPr txBox="1"/>
          <p:nvPr/>
        </p:nvSpPr>
        <p:spPr>
          <a:xfrm>
            <a:off x="1500546" y="3114315"/>
            <a:ext cx="387697" cy="247826"/>
          </a:xfrm>
          <a:prstGeom prst="rect">
            <a:avLst/>
          </a:prstGeom>
        </p:spPr>
        <p:txBody>
          <a:bodyPr vert="horz" wrap="square" lIns="0" tIns="10860" rIns="0" bIns="0" rtlCol="0">
            <a:spAutoFit/>
          </a:bodyPr>
          <a:lstStyle/>
          <a:p>
            <a:pPr marL="10860">
              <a:spcBef>
                <a:spcPts val="86"/>
              </a:spcBef>
            </a:pPr>
            <a:r>
              <a:rPr sz="1539" spc="-115" dirty="0">
                <a:solidFill>
                  <a:srgbClr val="FFFFFF"/>
                </a:solidFill>
                <a:latin typeface="Arial"/>
                <a:cs typeface="Arial"/>
              </a:rPr>
              <a:t>T</a:t>
            </a:r>
            <a:r>
              <a:rPr sz="1539" dirty="0">
                <a:solidFill>
                  <a:srgbClr val="FFFFFF"/>
                </a:solidFill>
                <a:latin typeface="Arial"/>
                <a:cs typeface="Arial"/>
              </a:rPr>
              <a:t>AS</a:t>
            </a:r>
            <a:endParaRPr sz="1539">
              <a:latin typeface="Arial"/>
              <a:cs typeface="Arial"/>
            </a:endParaRPr>
          </a:p>
        </p:txBody>
      </p:sp>
      <p:sp>
        <p:nvSpPr>
          <p:cNvPr id="11" name="object 11"/>
          <p:cNvSpPr/>
          <p:nvPr/>
        </p:nvSpPr>
        <p:spPr>
          <a:xfrm>
            <a:off x="2091726" y="2909272"/>
            <a:ext cx="964355" cy="331769"/>
          </a:xfrm>
          <a:custGeom>
            <a:avLst/>
            <a:gdLst/>
            <a:ahLst/>
            <a:cxnLst/>
            <a:rect l="l" t="t" r="r" b="b"/>
            <a:pathLst>
              <a:path w="1127760" h="387985">
                <a:moveTo>
                  <a:pt x="0" y="387687"/>
                </a:moveTo>
                <a:lnTo>
                  <a:pt x="1127320" y="0"/>
                </a:lnTo>
              </a:path>
            </a:pathLst>
          </a:custGeom>
          <a:ln w="9994">
            <a:solidFill>
              <a:srgbClr val="A4C3DB"/>
            </a:solidFill>
          </a:ln>
        </p:spPr>
        <p:txBody>
          <a:bodyPr wrap="square" lIns="0" tIns="0" rIns="0" bIns="0" rtlCol="0"/>
          <a:lstStyle/>
          <a:p>
            <a:endParaRPr sz="1349"/>
          </a:p>
        </p:txBody>
      </p:sp>
      <p:sp>
        <p:nvSpPr>
          <p:cNvPr id="12" name="object 12"/>
          <p:cNvSpPr/>
          <p:nvPr/>
        </p:nvSpPr>
        <p:spPr>
          <a:xfrm>
            <a:off x="2971077" y="2884318"/>
            <a:ext cx="106176" cy="95849"/>
          </a:xfrm>
          <a:prstGeom prst="rect">
            <a:avLst/>
          </a:prstGeom>
          <a:blipFill>
            <a:blip r:embed="rId2" cstate="print"/>
            <a:stretch>
              <a:fillRect/>
            </a:stretch>
          </a:blipFill>
        </p:spPr>
        <p:txBody>
          <a:bodyPr wrap="square" lIns="0" tIns="0" rIns="0" bIns="0" rtlCol="0"/>
          <a:lstStyle/>
          <a:p>
            <a:endParaRPr sz="1349"/>
          </a:p>
        </p:txBody>
      </p:sp>
      <p:sp>
        <p:nvSpPr>
          <p:cNvPr id="13" name="object 13"/>
          <p:cNvSpPr/>
          <p:nvPr/>
        </p:nvSpPr>
        <p:spPr>
          <a:xfrm>
            <a:off x="2091726" y="3240786"/>
            <a:ext cx="963812" cy="241089"/>
          </a:xfrm>
          <a:custGeom>
            <a:avLst/>
            <a:gdLst/>
            <a:ahLst/>
            <a:cxnLst/>
            <a:rect l="l" t="t" r="r" b="b"/>
            <a:pathLst>
              <a:path w="1127125" h="281939">
                <a:moveTo>
                  <a:pt x="0" y="0"/>
                </a:moveTo>
                <a:lnTo>
                  <a:pt x="1126705" y="281870"/>
                </a:lnTo>
              </a:path>
            </a:pathLst>
          </a:custGeom>
          <a:ln w="9994">
            <a:solidFill>
              <a:srgbClr val="A4C3DB"/>
            </a:solidFill>
          </a:ln>
        </p:spPr>
        <p:txBody>
          <a:bodyPr wrap="square" lIns="0" tIns="0" rIns="0" bIns="0" rtlCol="0"/>
          <a:lstStyle/>
          <a:p>
            <a:endParaRPr sz="1349"/>
          </a:p>
        </p:txBody>
      </p:sp>
      <p:sp>
        <p:nvSpPr>
          <p:cNvPr id="14" name="object 14"/>
          <p:cNvSpPr/>
          <p:nvPr/>
        </p:nvSpPr>
        <p:spPr>
          <a:xfrm>
            <a:off x="2971805" y="3419079"/>
            <a:ext cx="105448" cy="97814"/>
          </a:xfrm>
          <a:prstGeom prst="rect">
            <a:avLst/>
          </a:prstGeom>
          <a:blipFill>
            <a:blip r:embed="rId3" cstate="print"/>
            <a:stretch>
              <a:fillRect/>
            </a:stretch>
          </a:blipFill>
        </p:spPr>
        <p:txBody>
          <a:bodyPr wrap="square" lIns="0" tIns="0" rIns="0" bIns="0" rtlCol="0"/>
          <a:lstStyle/>
          <a:p>
            <a:endParaRPr sz="1349"/>
          </a:p>
        </p:txBody>
      </p:sp>
      <p:sp>
        <p:nvSpPr>
          <p:cNvPr id="15" name="object 15"/>
          <p:cNvSpPr/>
          <p:nvPr/>
        </p:nvSpPr>
        <p:spPr>
          <a:xfrm>
            <a:off x="3077465" y="2719079"/>
            <a:ext cx="2217040" cy="431136"/>
          </a:xfrm>
          <a:custGeom>
            <a:avLst/>
            <a:gdLst/>
            <a:ahLst/>
            <a:cxnLst/>
            <a:rect l="l" t="t" r="r" b="b"/>
            <a:pathLst>
              <a:path w="2592704" h="504189">
                <a:moveTo>
                  <a:pt x="2508275" y="0"/>
                </a:moveTo>
                <a:lnTo>
                  <a:pt x="84010" y="0"/>
                </a:lnTo>
                <a:lnTo>
                  <a:pt x="51311" y="6602"/>
                </a:lnTo>
                <a:lnTo>
                  <a:pt x="24607" y="24607"/>
                </a:lnTo>
                <a:lnTo>
                  <a:pt x="6602" y="51311"/>
                </a:lnTo>
                <a:lnTo>
                  <a:pt x="0" y="84010"/>
                </a:lnTo>
                <a:lnTo>
                  <a:pt x="0" y="420039"/>
                </a:lnTo>
                <a:lnTo>
                  <a:pt x="6602" y="452745"/>
                </a:lnTo>
                <a:lnTo>
                  <a:pt x="24607" y="479453"/>
                </a:lnTo>
                <a:lnTo>
                  <a:pt x="51311" y="497460"/>
                </a:lnTo>
                <a:lnTo>
                  <a:pt x="84010" y="504063"/>
                </a:lnTo>
                <a:lnTo>
                  <a:pt x="2508275" y="504063"/>
                </a:lnTo>
                <a:lnTo>
                  <a:pt x="2540979" y="497460"/>
                </a:lnTo>
                <a:lnTo>
                  <a:pt x="2567682" y="479453"/>
                </a:lnTo>
                <a:lnTo>
                  <a:pt x="2585685" y="452745"/>
                </a:lnTo>
                <a:lnTo>
                  <a:pt x="2592285" y="420039"/>
                </a:lnTo>
                <a:lnTo>
                  <a:pt x="2592285" y="84010"/>
                </a:lnTo>
                <a:lnTo>
                  <a:pt x="2585685" y="51311"/>
                </a:lnTo>
                <a:lnTo>
                  <a:pt x="2567682" y="24607"/>
                </a:lnTo>
                <a:lnTo>
                  <a:pt x="2540979" y="6602"/>
                </a:lnTo>
                <a:lnTo>
                  <a:pt x="2508275" y="0"/>
                </a:lnTo>
                <a:close/>
              </a:path>
            </a:pathLst>
          </a:custGeom>
          <a:solidFill>
            <a:srgbClr val="A4C3DB"/>
          </a:solidFill>
        </p:spPr>
        <p:txBody>
          <a:bodyPr wrap="square" lIns="0" tIns="0" rIns="0" bIns="0" rtlCol="0" anchor="ctr"/>
          <a:lstStyle/>
          <a:p>
            <a:pPr algn="ctr"/>
            <a:r>
              <a:rPr lang="fr-FR" sz="1600" dirty="0"/>
              <a:t>Nouveau Traitement</a:t>
            </a:r>
            <a:endParaRPr sz="1600" dirty="0"/>
          </a:p>
        </p:txBody>
      </p:sp>
      <p:sp>
        <p:nvSpPr>
          <p:cNvPr id="16" name="object 16"/>
          <p:cNvSpPr/>
          <p:nvPr/>
        </p:nvSpPr>
        <p:spPr>
          <a:xfrm>
            <a:off x="3076288" y="2717552"/>
            <a:ext cx="2215954" cy="431136"/>
          </a:xfrm>
          <a:custGeom>
            <a:avLst/>
            <a:gdLst/>
            <a:ahLst/>
            <a:cxnLst/>
            <a:rect l="l" t="t" r="r" b="b"/>
            <a:pathLst>
              <a:path w="2591435" h="504189">
                <a:moveTo>
                  <a:pt x="0" y="83968"/>
                </a:moveTo>
                <a:lnTo>
                  <a:pt x="6598" y="51283"/>
                </a:lnTo>
                <a:lnTo>
                  <a:pt x="24593" y="24593"/>
                </a:lnTo>
                <a:lnTo>
                  <a:pt x="51283" y="6598"/>
                </a:lnTo>
                <a:lnTo>
                  <a:pt x="83968" y="0"/>
                </a:lnTo>
                <a:lnTo>
                  <a:pt x="2506997" y="0"/>
                </a:lnTo>
                <a:lnTo>
                  <a:pt x="2539682" y="6598"/>
                </a:lnTo>
                <a:lnTo>
                  <a:pt x="2566372" y="24593"/>
                </a:lnTo>
                <a:lnTo>
                  <a:pt x="2584367" y="51283"/>
                </a:lnTo>
                <a:lnTo>
                  <a:pt x="2590966" y="83968"/>
                </a:lnTo>
                <a:lnTo>
                  <a:pt x="2590966" y="419830"/>
                </a:lnTo>
                <a:lnTo>
                  <a:pt x="2584367" y="452514"/>
                </a:lnTo>
                <a:lnTo>
                  <a:pt x="2566372" y="479205"/>
                </a:lnTo>
                <a:lnTo>
                  <a:pt x="2539682" y="497200"/>
                </a:lnTo>
                <a:lnTo>
                  <a:pt x="2506997" y="503798"/>
                </a:lnTo>
                <a:lnTo>
                  <a:pt x="83968" y="503798"/>
                </a:lnTo>
                <a:lnTo>
                  <a:pt x="51283" y="497200"/>
                </a:lnTo>
                <a:lnTo>
                  <a:pt x="24593"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17" name="object 17"/>
          <p:cNvSpPr/>
          <p:nvPr/>
        </p:nvSpPr>
        <p:spPr>
          <a:xfrm>
            <a:off x="3077465" y="3273250"/>
            <a:ext cx="2217040" cy="431136"/>
          </a:xfrm>
          <a:custGeom>
            <a:avLst/>
            <a:gdLst/>
            <a:ahLst/>
            <a:cxnLst/>
            <a:rect l="l" t="t" r="r" b="b"/>
            <a:pathLst>
              <a:path w="2592704" h="504189">
                <a:moveTo>
                  <a:pt x="2508275" y="0"/>
                </a:moveTo>
                <a:lnTo>
                  <a:pt x="84010" y="0"/>
                </a:lnTo>
                <a:lnTo>
                  <a:pt x="51311" y="6602"/>
                </a:lnTo>
                <a:lnTo>
                  <a:pt x="24607" y="24607"/>
                </a:lnTo>
                <a:lnTo>
                  <a:pt x="6602" y="51311"/>
                </a:lnTo>
                <a:lnTo>
                  <a:pt x="0" y="84010"/>
                </a:lnTo>
                <a:lnTo>
                  <a:pt x="0" y="420039"/>
                </a:lnTo>
                <a:lnTo>
                  <a:pt x="6602" y="452743"/>
                </a:lnTo>
                <a:lnTo>
                  <a:pt x="24607" y="479447"/>
                </a:lnTo>
                <a:lnTo>
                  <a:pt x="51311" y="497449"/>
                </a:lnTo>
                <a:lnTo>
                  <a:pt x="84010" y="504050"/>
                </a:lnTo>
                <a:lnTo>
                  <a:pt x="2508275" y="504050"/>
                </a:lnTo>
                <a:lnTo>
                  <a:pt x="2540979" y="497449"/>
                </a:lnTo>
                <a:lnTo>
                  <a:pt x="2567682" y="479447"/>
                </a:lnTo>
                <a:lnTo>
                  <a:pt x="2585685" y="452743"/>
                </a:lnTo>
                <a:lnTo>
                  <a:pt x="2592285" y="420039"/>
                </a:lnTo>
                <a:lnTo>
                  <a:pt x="2592285" y="84010"/>
                </a:lnTo>
                <a:lnTo>
                  <a:pt x="2585685" y="51311"/>
                </a:lnTo>
                <a:lnTo>
                  <a:pt x="2567682" y="24607"/>
                </a:lnTo>
                <a:lnTo>
                  <a:pt x="2540979" y="6602"/>
                </a:lnTo>
                <a:lnTo>
                  <a:pt x="2508275" y="0"/>
                </a:lnTo>
                <a:close/>
              </a:path>
            </a:pathLst>
          </a:custGeom>
          <a:solidFill>
            <a:srgbClr val="A4C3DB"/>
          </a:solidFill>
        </p:spPr>
        <p:txBody>
          <a:bodyPr wrap="square" lIns="0" tIns="0" rIns="0" bIns="0" rtlCol="0" anchor="ctr"/>
          <a:lstStyle/>
          <a:p>
            <a:pPr algn="ctr"/>
            <a:r>
              <a:rPr lang="fr-FR" sz="1600" dirty="0"/>
              <a:t>Placebo ou</a:t>
            </a:r>
          </a:p>
          <a:p>
            <a:pPr algn="ctr"/>
            <a:r>
              <a:rPr lang="fr-FR" sz="1600" dirty="0"/>
              <a:t>Traitement de référence</a:t>
            </a:r>
            <a:endParaRPr sz="1600" dirty="0"/>
          </a:p>
        </p:txBody>
      </p:sp>
      <p:sp>
        <p:nvSpPr>
          <p:cNvPr id="18" name="object 18"/>
          <p:cNvSpPr/>
          <p:nvPr/>
        </p:nvSpPr>
        <p:spPr>
          <a:xfrm>
            <a:off x="3076288" y="3271441"/>
            <a:ext cx="2215954" cy="431136"/>
          </a:xfrm>
          <a:custGeom>
            <a:avLst/>
            <a:gdLst/>
            <a:ahLst/>
            <a:cxnLst/>
            <a:rect l="l" t="t" r="r" b="b"/>
            <a:pathLst>
              <a:path w="2591435" h="504189">
                <a:moveTo>
                  <a:pt x="0" y="83968"/>
                </a:moveTo>
                <a:lnTo>
                  <a:pt x="6598" y="51283"/>
                </a:lnTo>
                <a:lnTo>
                  <a:pt x="24593" y="24593"/>
                </a:lnTo>
                <a:lnTo>
                  <a:pt x="51283" y="6598"/>
                </a:lnTo>
                <a:lnTo>
                  <a:pt x="83968" y="0"/>
                </a:lnTo>
                <a:lnTo>
                  <a:pt x="2506997" y="0"/>
                </a:lnTo>
                <a:lnTo>
                  <a:pt x="2539682" y="6598"/>
                </a:lnTo>
                <a:lnTo>
                  <a:pt x="2566372" y="24593"/>
                </a:lnTo>
                <a:lnTo>
                  <a:pt x="2584367" y="51283"/>
                </a:lnTo>
                <a:lnTo>
                  <a:pt x="2590966" y="83968"/>
                </a:lnTo>
                <a:lnTo>
                  <a:pt x="2590966" y="419830"/>
                </a:lnTo>
                <a:lnTo>
                  <a:pt x="2584367" y="452514"/>
                </a:lnTo>
                <a:lnTo>
                  <a:pt x="2566372" y="479205"/>
                </a:lnTo>
                <a:lnTo>
                  <a:pt x="2539682" y="497200"/>
                </a:lnTo>
                <a:lnTo>
                  <a:pt x="2506997" y="503798"/>
                </a:lnTo>
                <a:lnTo>
                  <a:pt x="83968" y="503798"/>
                </a:lnTo>
                <a:lnTo>
                  <a:pt x="51283" y="497200"/>
                </a:lnTo>
                <a:lnTo>
                  <a:pt x="24593"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22" name="object 22"/>
          <p:cNvSpPr/>
          <p:nvPr/>
        </p:nvSpPr>
        <p:spPr>
          <a:xfrm>
            <a:off x="5291714" y="2932794"/>
            <a:ext cx="533219" cy="0"/>
          </a:xfrm>
          <a:custGeom>
            <a:avLst/>
            <a:gdLst/>
            <a:ahLst/>
            <a:cxnLst/>
            <a:rect l="l" t="t" r="r" b="b"/>
            <a:pathLst>
              <a:path w="623570">
                <a:moveTo>
                  <a:pt x="0" y="0"/>
                </a:moveTo>
                <a:lnTo>
                  <a:pt x="622970" y="0"/>
                </a:lnTo>
              </a:path>
            </a:pathLst>
          </a:custGeom>
          <a:ln w="9994">
            <a:solidFill>
              <a:srgbClr val="A4C3DB"/>
            </a:solidFill>
          </a:ln>
        </p:spPr>
        <p:txBody>
          <a:bodyPr wrap="square" lIns="0" tIns="0" rIns="0" bIns="0" rtlCol="0"/>
          <a:lstStyle/>
          <a:p>
            <a:endParaRPr sz="1349"/>
          </a:p>
        </p:txBody>
      </p:sp>
      <p:sp>
        <p:nvSpPr>
          <p:cNvPr id="23" name="object 23"/>
          <p:cNvSpPr/>
          <p:nvPr/>
        </p:nvSpPr>
        <p:spPr>
          <a:xfrm>
            <a:off x="5749435" y="2884020"/>
            <a:ext cx="99117" cy="100822"/>
          </a:xfrm>
          <a:prstGeom prst="rect">
            <a:avLst/>
          </a:prstGeom>
          <a:blipFill>
            <a:blip r:embed="rId4" cstate="print"/>
            <a:stretch>
              <a:fillRect/>
            </a:stretch>
          </a:blipFill>
        </p:spPr>
        <p:txBody>
          <a:bodyPr wrap="square" lIns="0" tIns="0" rIns="0" bIns="0" rtlCol="0"/>
          <a:lstStyle/>
          <a:p>
            <a:endParaRPr sz="1349"/>
          </a:p>
        </p:txBody>
      </p:sp>
      <p:sp>
        <p:nvSpPr>
          <p:cNvPr id="24" name="object 24"/>
          <p:cNvSpPr/>
          <p:nvPr/>
        </p:nvSpPr>
        <p:spPr>
          <a:xfrm>
            <a:off x="5848319" y="2719079"/>
            <a:ext cx="2032422" cy="431136"/>
          </a:xfrm>
          <a:custGeom>
            <a:avLst/>
            <a:gdLst/>
            <a:ahLst/>
            <a:cxnLst/>
            <a:rect l="l" t="t" r="r" b="b"/>
            <a:pathLst>
              <a:path w="2376804" h="504189">
                <a:moveTo>
                  <a:pt x="2292248" y="0"/>
                </a:moveTo>
                <a:lnTo>
                  <a:pt x="84010" y="0"/>
                </a:lnTo>
                <a:lnTo>
                  <a:pt x="51311" y="6602"/>
                </a:lnTo>
                <a:lnTo>
                  <a:pt x="24607" y="24607"/>
                </a:lnTo>
                <a:lnTo>
                  <a:pt x="6602" y="51311"/>
                </a:lnTo>
                <a:lnTo>
                  <a:pt x="0" y="84010"/>
                </a:lnTo>
                <a:lnTo>
                  <a:pt x="0" y="420039"/>
                </a:lnTo>
                <a:lnTo>
                  <a:pt x="6602" y="452745"/>
                </a:lnTo>
                <a:lnTo>
                  <a:pt x="24607" y="479453"/>
                </a:lnTo>
                <a:lnTo>
                  <a:pt x="51311" y="497460"/>
                </a:lnTo>
                <a:lnTo>
                  <a:pt x="84010" y="504063"/>
                </a:lnTo>
                <a:lnTo>
                  <a:pt x="2292248" y="504063"/>
                </a:lnTo>
                <a:lnTo>
                  <a:pt x="2324952" y="497460"/>
                </a:lnTo>
                <a:lnTo>
                  <a:pt x="2351655" y="479453"/>
                </a:lnTo>
                <a:lnTo>
                  <a:pt x="2369658" y="452745"/>
                </a:lnTo>
                <a:lnTo>
                  <a:pt x="2376258" y="420039"/>
                </a:lnTo>
                <a:lnTo>
                  <a:pt x="2376258" y="84010"/>
                </a:lnTo>
                <a:lnTo>
                  <a:pt x="2369658" y="51311"/>
                </a:lnTo>
                <a:lnTo>
                  <a:pt x="2351655" y="24607"/>
                </a:lnTo>
                <a:lnTo>
                  <a:pt x="2324952" y="6602"/>
                </a:lnTo>
                <a:lnTo>
                  <a:pt x="2292248" y="0"/>
                </a:lnTo>
                <a:close/>
              </a:path>
            </a:pathLst>
          </a:custGeom>
          <a:solidFill>
            <a:srgbClr val="EEF3F8"/>
          </a:solidFill>
        </p:spPr>
        <p:txBody>
          <a:bodyPr wrap="square" lIns="0" tIns="0" rIns="0" bIns="0" rtlCol="0" anchor="ctr"/>
          <a:lstStyle/>
          <a:p>
            <a:pPr algn="ctr"/>
            <a:r>
              <a:rPr lang="fr-FR" sz="1600" dirty="0"/>
              <a:t>Critère de jugement</a:t>
            </a:r>
            <a:endParaRPr sz="1600" dirty="0"/>
          </a:p>
        </p:txBody>
      </p:sp>
      <p:sp>
        <p:nvSpPr>
          <p:cNvPr id="25" name="object 25"/>
          <p:cNvSpPr/>
          <p:nvPr/>
        </p:nvSpPr>
        <p:spPr>
          <a:xfrm>
            <a:off x="5845729" y="2717552"/>
            <a:ext cx="2031336" cy="431136"/>
          </a:xfrm>
          <a:custGeom>
            <a:avLst/>
            <a:gdLst/>
            <a:ahLst/>
            <a:cxnLst/>
            <a:rect l="l" t="t" r="r" b="b"/>
            <a:pathLst>
              <a:path w="2375534" h="504189">
                <a:moveTo>
                  <a:pt x="0" y="83968"/>
                </a:moveTo>
                <a:lnTo>
                  <a:pt x="6598" y="51283"/>
                </a:lnTo>
                <a:lnTo>
                  <a:pt x="24593" y="24593"/>
                </a:lnTo>
                <a:lnTo>
                  <a:pt x="51283" y="6598"/>
                </a:lnTo>
                <a:lnTo>
                  <a:pt x="83968" y="0"/>
                </a:lnTo>
                <a:lnTo>
                  <a:pt x="2291085" y="0"/>
                </a:lnTo>
                <a:lnTo>
                  <a:pt x="2323769" y="6598"/>
                </a:lnTo>
                <a:lnTo>
                  <a:pt x="2350458" y="24593"/>
                </a:lnTo>
                <a:lnTo>
                  <a:pt x="2368453" y="51283"/>
                </a:lnTo>
                <a:lnTo>
                  <a:pt x="2375052" y="83968"/>
                </a:lnTo>
                <a:lnTo>
                  <a:pt x="2375052" y="419830"/>
                </a:lnTo>
                <a:lnTo>
                  <a:pt x="2368453" y="452514"/>
                </a:lnTo>
                <a:lnTo>
                  <a:pt x="2350458" y="479205"/>
                </a:lnTo>
                <a:lnTo>
                  <a:pt x="2323769" y="497200"/>
                </a:lnTo>
                <a:lnTo>
                  <a:pt x="2291085" y="503798"/>
                </a:lnTo>
                <a:lnTo>
                  <a:pt x="83968" y="503798"/>
                </a:lnTo>
                <a:lnTo>
                  <a:pt x="51283" y="497200"/>
                </a:lnTo>
                <a:lnTo>
                  <a:pt x="24593"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28" name="object 28"/>
          <p:cNvSpPr/>
          <p:nvPr/>
        </p:nvSpPr>
        <p:spPr>
          <a:xfrm>
            <a:off x="5749435" y="3438551"/>
            <a:ext cx="99117" cy="100822"/>
          </a:xfrm>
          <a:prstGeom prst="rect">
            <a:avLst/>
          </a:prstGeom>
          <a:blipFill>
            <a:blip r:embed="rId4" cstate="print"/>
            <a:stretch>
              <a:fillRect/>
            </a:stretch>
          </a:blipFill>
        </p:spPr>
        <p:txBody>
          <a:bodyPr wrap="square" lIns="0" tIns="0" rIns="0" bIns="0" rtlCol="0"/>
          <a:lstStyle/>
          <a:p>
            <a:endParaRPr sz="1349"/>
          </a:p>
        </p:txBody>
      </p:sp>
      <p:sp>
        <p:nvSpPr>
          <p:cNvPr id="29" name="object 29"/>
          <p:cNvSpPr/>
          <p:nvPr/>
        </p:nvSpPr>
        <p:spPr>
          <a:xfrm>
            <a:off x="5848320" y="3273250"/>
            <a:ext cx="2032422" cy="431136"/>
          </a:xfrm>
          <a:custGeom>
            <a:avLst/>
            <a:gdLst/>
            <a:ahLst/>
            <a:cxnLst/>
            <a:rect l="l" t="t" r="r" b="b"/>
            <a:pathLst>
              <a:path w="2376804" h="504189">
                <a:moveTo>
                  <a:pt x="2292248" y="0"/>
                </a:moveTo>
                <a:lnTo>
                  <a:pt x="84010" y="0"/>
                </a:lnTo>
                <a:lnTo>
                  <a:pt x="51311" y="6602"/>
                </a:lnTo>
                <a:lnTo>
                  <a:pt x="24607" y="24607"/>
                </a:lnTo>
                <a:lnTo>
                  <a:pt x="6602" y="51311"/>
                </a:lnTo>
                <a:lnTo>
                  <a:pt x="0" y="84010"/>
                </a:lnTo>
                <a:lnTo>
                  <a:pt x="0" y="420039"/>
                </a:lnTo>
                <a:lnTo>
                  <a:pt x="6602" y="452743"/>
                </a:lnTo>
                <a:lnTo>
                  <a:pt x="24607" y="479447"/>
                </a:lnTo>
                <a:lnTo>
                  <a:pt x="51311" y="497449"/>
                </a:lnTo>
                <a:lnTo>
                  <a:pt x="84010" y="504050"/>
                </a:lnTo>
                <a:lnTo>
                  <a:pt x="2292248" y="504050"/>
                </a:lnTo>
                <a:lnTo>
                  <a:pt x="2324952" y="497449"/>
                </a:lnTo>
                <a:lnTo>
                  <a:pt x="2351655" y="479447"/>
                </a:lnTo>
                <a:lnTo>
                  <a:pt x="2369658" y="452743"/>
                </a:lnTo>
                <a:lnTo>
                  <a:pt x="2376258" y="420039"/>
                </a:lnTo>
                <a:lnTo>
                  <a:pt x="2376258" y="84010"/>
                </a:lnTo>
                <a:lnTo>
                  <a:pt x="2369658" y="51311"/>
                </a:lnTo>
                <a:lnTo>
                  <a:pt x="2351655" y="24607"/>
                </a:lnTo>
                <a:lnTo>
                  <a:pt x="2324952" y="6602"/>
                </a:lnTo>
                <a:lnTo>
                  <a:pt x="2292248" y="0"/>
                </a:lnTo>
                <a:close/>
              </a:path>
            </a:pathLst>
          </a:custGeom>
          <a:solidFill>
            <a:srgbClr val="EEF3F8"/>
          </a:solidFill>
        </p:spPr>
        <p:txBody>
          <a:bodyPr wrap="square" lIns="0" tIns="0" rIns="0" bIns="0" rtlCol="0" anchor="ctr"/>
          <a:lstStyle/>
          <a:p>
            <a:pPr algn="ctr"/>
            <a:r>
              <a:rPr lang="fr-FR" sz="1600" dirty="0"/>
              <a:t>Critère de jugement</a:t>
            </a:r>
            <a:endParaRPr sz="1600" dirty="0"/>
          </a:p>
        </p:txBody>
      </p:sp>
      <p:sp>
        <p:nvSpPr>
          <p:cNvPr id="30" name="object 30"/>
          <p:cNvSpPr/>
          <p:nvPr/>
        </p:nvSpPr>
        <p:spPr>
          <a:xfrm>
            <a:off x="5845729" y="3271441"/>
            <a:ext cx="2031336" cy="431136"/>
          </a:xfrm>
          <a:custGeom>
            <a:avLst/>
            <a:gdLst/>
            <a:ahLst/>
            <a:cxnLst/>
            <a:rect l="l" t="t" r="r" b="b"/>
            <a:pathLst>
              <a:path w="2375534" h="504189">
                <a:moveTo>
                  <a:pt x="0" y="83968"/>
                </a:moveTo>
                <a:lnTo>
                  <a:pt x="6598" y="51283"/>
                </a:lnTo>
                <a:lnTo>
                  <a:pt x="24593" y="24593"/>
                </a:lnTo>
                <a:lnTo>
                  <a:pt x="51283" y="6598"/>
                </a:lnTo>
                <a:lnTo>
                  <a:pt x="83968" y="0"/>
                </a:lnTo>
                <a:lnTo>
                  <a:pt x="2291085" y="0"/>
                </a:lnTo>
                <a:lnTo>
                  <a:pt x="2323769" y="6598"/>
                </a:lnTo>
                <a:lnTo>
                  <a:pt x="2350458" y="24593"/>
                </a:lnTo>
                <a:lnTo>
                  <a:pt x="2368453" y="51283"/>
                </a:lnTo>
                <a:lnTo>
                  <a:pt x="2375052" y="83968"/>
                </a:lnTo>
                <a:lnTo>
                  <a:pt x="2375052" y="419830"/>
                </a:lnTo>
                <a:lnTo>
                  <a:pt x="2368453" y="452514"/>
                </a:lnTo>
                <a:lnTo>
                  <a:pt x="2350458" y="479205"/>
                </a:lnTo>
                <a:lnTo>
                  <a:pt x="2323769" y="497200"/>
                </a:lnTo>
                <a:lnTo>
                  <a:pt x="2291085" y="503798"/>
                </a:lnTo>
                <a:lnTo>
                  <a:pt x="83968" y="503798"/>
                </a:lnTo>
                <a:lnTo>
                  <a:pt x="51283" y="497200"/>
                </a:lnTo>
                <a:lnTo>
                  <a:pt x="24593"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40" name="Espace réservé du numéro de diapositive 39">
            <a:extLst>
              <a:ext uri="{FF2B5EF4-FFF2-40B4-BE49-F238E27FC236}">
                <a16:creationId xmlns:a16="http://schemas.microsoft.com/office/drawing/2014/main" id="{1B2A5AC6-CC04-5943-AAF0-94B0E60A75BA}"/>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20</a:t>
            </a:fld>
            <a:endParaRPr lang="en-GB"/>
          </a:p>
        </p:txBody>
      </p:sp>
    </p:spTree>
    <p:extLst>
      <p:ext uri="{BB962C8B-B14F-4D97-AF65-F5344CB8AC3E}">
        <p14:creationId xmlns:p14="http://schemas.microsoft.com/office/powerpoint/2010/main" val="1418671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12648" y="228600"/>
            <a:ext cx="8153400" cy="990600"/>
          </a:xfrm>
        </p:spPr>
        <p:txBody>
          <a:bodyPr vert="horz" wrap="square" lIns="0" tIns="10860" rIns="0" bIns="0" rtlCol="0" anchor="ctr">
            <a:spAutoFit/>
          </a:bodyPr>
          <a:lstStyle/>
          <a:p>
            <a:r>
              <a:rPr lang="fr-FR" dirty="0"/>
              <a:t>Schémas (plans) expérimentaux</a:t>
            </a:r>
          </a:p>
        </p:txBody>
      </p:sp>
      <p:sp>
        <p:nvSpPr>
          <p:cNvPr id="33" name="object 33"/>
          <p:cNvSpPr txBox="1">
            <a:spLocks noGrp="1"/>
          </p:cNvSpPr>
          <p:nvPr>
            <p:ph type="ftr" sz="quarter" idx="11"/>
          </p:nvPr>
        </p:nvSpPr>
        <p:spPr>
          <a:xfrm>
            <a:off x="609600" y="6248206"/>
            <a:ext cx="8156448" cy="365125"/>
          </a:xfrm>
        </p:spPr>
        <p:txBody>
          <a:bodyPr vert="horz" wrap="square" lIns="0" tIns="0" rIns="0" bIns="0" rtlCol="0" anchor="ctr">
            <a:spAutoFit/>
          </a:bodyPr>
          <a:lstStyle/>
          <a:p>
            <a:r>
              <a:rPr lang="fr-FR"/>
              <a:t>PASS / LAS - UFR Médecine - UFR Odontologie – Université Côte d'Azur - Année universitaire 2020-2021</a:t>
            </a:r>
            <a:endParaRPr lang="fr-FR" dirty="0"/>
          </a:p>
        </p:txBody>
      </p:sp>
      <p:sp>
        <p:nvSpPr>
          <p:cNvPr id="36" name="Espace réservé du contenu 35">
            <a:extLst>
              <a:ext uri="{FF2B5EF4-FFF2-40B4-BE49-F238E27FC236}">
                <a16:creationId xmlns:a16="http://schemas.microsoft.com/office/drawing/2014/main" id="{3DA3ED6B-021D-9146-A3C0-9E8DC77CE44D}"/>
              </a:ext>
            </a:extLst>
          </p:cNvPr>
          <p:cNvSpPr>
            <a:spLocks noGrp="1"/>
          </p:cNvSpPr>
          <p:nvPr>
            <p:ph sz="quarter" idx="1"/>
          </p:nvPr>
        </p:nvSpPr>
        <p:spPr>
          <a:xfrm>
            <a:off x="612648" y="1600200"/>
            <a:ext cx="8153400" cy="4495800"/>
          </a:xfrm>
        </p:spPr>
        <p:txBody>
          <a:bodyPr>
            <a:normAutofit fontScale="70000" lnSpcReduction="20000"/>
          </a:bodyPr>
          <a:lstStyle/>
          <a:p>
            <a:r>
              <a:rPr lang="fr-FR" dirty="0"/>
              <a:t>Essais en groupes croisés (cross over)</a:t>
            </a:r>
          </a:p>
          <a:p>
            <a:pPr lvl="1"/>
            <a:r>
              <a:rPr lang="fr-FR" dirty="0"/>
              <a:t>Comparaisons intra individuelles</a:t>
            </a:r>
          </a:p>
          <a:p>
            <a:pPr lvl="1"/>
            <a:endParaRPr lang="fr-FR" dirty="0"/>
          </a:p>
          <a:p>
            <a:pPr lvl="1"/>
            <a:endParaRPr lang="fr-FR" dirty="0"/>
          </a:p>
          <a:p>
            <a:pPr lvl="1"/>
            <a:endParaRPr lang="fr-FR" dirty="0"/>
          </a:p>
          <a:p>
            <a:pPr lvl="1"/>
            <a:endParaRPr lang="fr-FR" dirty="0"/>
          </a:p>
          <a:p>
            <a:pPr lvl="1"/>
            <a:endParaRPr lang="fr-FR" dirty="0"/>
          </a:p>
          <a:p>
            <a:pPr lvl="1"/>
            <a:r>
              <a:rPr lang="fr-FR" dirty="0"/>
              <a:t>Chaque personne est son propre témoin et reçoit successivement le traitement à  évaluer, puis le traitement de référence; l’ordre de cette administration étant  déterminé par tirage au sort.</a:t>
            </a:r>
          </a:p>
          <a:p>
            <a:pPr lvl="1"/>
            <a:r>
              <a:rPr lang="fr-FR" dirty="0"/>
              <a:t>La fenêtre thérapeutique est une période sans traitement entre les 2 traitements testés afin d’éliminer complètement l’effet du 1er avant la mise en place du 2éme (période de </a:t>
            </a:r>
            <a:r>
              <a:rPr lang="fr-FR" dirty="0" err="1"/>
              <a:t>wash</a:t>
            </a:r>
            <a:r>
              <a:rPr lang="fr-FR" dirty="0"/>
              <a:t> out)</a:t>
            </a:r>
          </a:p>
          <a:p>
            <a:pPr lvl="1"/>
            <a:r>
              <a:rPr lang="fr-FR" dirty="0"/>
              <a:t>Avantages :</a:t>
            </a:r>
          </a:p>
          <a:p>
            <a:pPr lvl="2"/>
            <a:r>
              <a:rPr lang="fr-FR" dirty="0"/>
              <a:t>Pas de variabilité inter individuelle</a:t>
            </a:r>
          </a:p>
          <a:p>
            <a:pPr lvl="2"/>
            <a:r>
              <a:rPr lang="fr-FR" dirty="0"/>
              <a:t>Moins grand nombre de sujets</a:t>
            </a:r>
          </a:p>
          <a:p>
            <a:pPr lvl="1"/>
            <a:endParaRPr lang="fr-FR" dirty="0"/>
          </a:p>
        </p:txBody>
      </p:sp>
      <p:grpSp>
        <p:nvGrpSpPr>
          <p:cNvPr id="26" name="object 8">
            <a:extLst>
              <a:ext uri="{FF2B5EF4-FFF2-40B4-BE49-F238E27FC236}">
                <a16:creationId xmlns:a16="http://schemas.microsoft.com/office/drawing/2014/main" id="{3D99471D-87BE-DC49-ACA6-7E9E7B1BEF2A}"/>
              </a:ext>
            </a:extLst>
          </p:cNvPr>
          <p:cNvGrpSpPr/>
          <p:nvPr/>
        </p:nvGrpSpPr>
        <p:grpSpPr>
          <a:xfrm>
            <a:off x="4600679" y="2406707"/>
            <a:ext cx="1493773" cy="1001279"/>
            <a:chOff x="5189284" y="3332221"/>
            <a:chExt cx="1746885" cy="1170940"/>
          </a:xfrm>
        </p:grpSpPr>
        <p:sp>
          <p:nvSpPr>
            <p:cNvPr id="27" name="object 9">
              <a:extLst>
                <a:ext uri="{FF2B5EF4-FFF2-40B4-BE49-F238E27FC236}">
                  <a16:creationId xmlns:a16="http://schemas.microsoft.com/office/drawing/2014/main" id="{6E16312F-705B-6E4D-B7F6-ABA8631E7A2F}"/>
                </a:ext>
              </a:extLst>
            </p:cNvPr>
            <p:cNvSpPr/>
            <p:nvPr/>
          </p:nvSpPr>
          <p:spPr>
            <a:xfrm>
              <a:off x="5201067" y="3343273"/>
              <a:ext cx="1728470" cy="1152525"/>
            </a:xfrm>
            <a:custGeom>
              <a:avLst/>
              <a:gdLst/>
              <a:ahLst/>
              <a:cxnLst/>
              <a:rect l="l" t="t" r="r" b="b"/>
              <a:pathLst>
                <a:path w="1728470" h="1152525">
                  <a:moveTo>
                    <a:pt x="1536166" y="0"/>
                  </a:moveTo>
                  <a:lnTo>
                    <a:pt x="192024" y="0"/>
                  </a:lnTo>
                  <a:lnTo>
                    <a:pt x="147992" y="5071"/>
                  </a:lnTo>
                  <a:lnTo>
                    <a:pt x="107574" y="19516"/>
                  </a:lnTo>
                  <a:lnTo>
                    <a:pt x="71920" y="42183"/>
                  </a:lnTo>
                  <a:lnTo>
                    <a:pt x="42183" y="71920"/>
                  </a:lnTo>
                  <a:lnTo>
                    <a:pt x="19516" y="107574"/>
                  </a:lnTo>
                  <a:lnTo>
                    <a:pt x="5071" y="147992"/>
                  </a:lnTo>
                  <a:lnTo>
                    <a:pt x="0" y="192024"/>
                  </a:lnTo>
                  <a:lnTo>
                    <a:pt x="0" y="960107"/>
                  </a:lnTo>
                  <a:lnTo>
                    <a:pt x="5071" y="1004134"/>
                  </a:lnTo>
                  <a:lnTo>
                    <a:pt x="19516" y="1044551"/>
                  </a:lnTo>
                  <a:lnTo>
                    <a:pt x="42183" y="1080205"/>
                  </a:lnTo>
                  <a:lnTo>
                    <a:pt x="71920" y="1109943"/>
                  </a:lnTo>
                  <a:lnTo>
                    <a:pt x="107574" y="1132612"/>
                  </a:lnTo>
                  <a:lnTo>
                    <a:pt x="147992" y="1147059"/>
                  </a:lnTo>
                  <a:lnTo>
                    <a:pt x="192024" y="1152131"/>
                  </a:lnTo>
                  <a:lnTo>
                    <a:pt x="1536166" y="1152131"/>
                  </a:lnTo>
                  <a:lnTo>
                    <a:pt x="1580197" y="1147059"/>
                  </a:lnTo>
                  <a:lnTo>
                    <a:pt x="1620616" y="1132612"/>
                  </a:lnTo>
                  <a:lnTo>
                    <a:pt x="1656270" y="1109943"/>
                  </a:lnTo>
                  <a:lnTo>
                    <a:pt x="1686006" y="1080205"/>
                  </a:lnTo>
                  <a:lnTo>
                    <a:pt x="1708674" y="1044551"/>
                  </a:lnTo>
                  <a:lnTo>
                    <a:pt x="1723119" y="1004134"/>
                  </a:lnTo>
                  <a:lnTo>
                    <a:pt x="1728190" y="960107"/>
                  </a:lnTo>
                  <a:lnTo>
                    <a:pt x="1728190" y="192024"/>
                  </a:lnTo>
                  <a:lnTo>
                    <a:pt x="1723119" y="147992"/>
                  </a:lnTo>
                  <a:lnTo>
                    <a:pt x="1708674" y="107574"/>
                  </a:lnTo>
                  <a:lnTo>
                    <a:pt x="1686006" y="71920"/>
                  </a:lnTo>
                  <a:lnTo>
                    <a:pt x="1656270" y="42183"/>
                  </a:lnTo>
                  <a:lnTo>
                    <a:pt x="1620616" y="19516"/>
                  </a:lnTo>
                  <a:lnTo>
                    <a:pt x="1580197" y="5071"/>
                  </a:lnTo>
                  <a:lnTo>
                    <a:pt x="1536166" y="0"/>
                  </a:lnTo>
                  <a:close/>
                </a:path>
              </a:pathLst>
            </a:custGeom>
            <a:solidFill>
              <a:srgbClr val="EEF3F8"/>
            </a:solidFill>
          </p:spPr>
          <p:txBody>
            <a:bodyPr wrap="square" lIns="0" tIns="0" rIns="0" bIns="0" rtlCol="0"/>
            <a:lstStyle/>
            <a:p>
              <a:endParaRPr sz="1349"/>
            </a:p>
          </p:txBody>
        </p:sp>
        <p:sp>
          <p:nvSpPr>
            <p:cNvPr id="31" name="object 10">
              <a:extLst>
                <a:ext uri="{FF2B5EF4-FFF2-40B4-BE49-F238E27FC236}">
                  <a16:creationId xmlns:a16="http://schemas.microsoft.com/office/drawing/2014/main" id="{BF619B95-B44B-0D43-A385-97154600FF51}"/>
                </a:ext>
              </a:extLst>
            </p:cNvPr>
            <p:cNvSpPr/>
            <p:nvPr/>
          </p:nvSpPr>
          <p:spPr>
            <a:xfrm>
              <a:off x="5198809" y="3341746"/>
              <a:ext cx="1727835" cy="1151890"/>
            </a:xfrm>
            <a:custGeom>
              <a:avLst/>
              <a:gdLst/>
              <a:ahLst/>
              <a:cxnLst/>
              <a:rect l="l" t="t" r="r" b="b"/>
              <a:pathLst>
                <a:path w="1727834" h="1151889">
                  <a:moveTo>
                    <a:pt x="0" y="191927"/>
                  </a:moveTo>
                  <a:lnTo>
                    <a:pt x="5068" y="147920"/>
                  </a:lnTo>
                  <a:lnTo>
                    <a:pt x="19507" y="107522"/>
                  </a:lnTo>
                  <a:lnTo>
                    <a:pt x="42164" y="71886"/>
                  </a:lnTo>
                  <a:lnTo>
                    <a:pt x="71886" y="42164"/>
                  </a:lnTo>
                  <a:lnTo>
                    <a:pt x="107522" y="19507"/>
                  </a:lnTo>
                  <a:lnTo>
                    <a:pt x="147919" y="5068"/>
                  </a:lnTo>
                  <a:lnTo>
                    <a:pt x="191927" y="0"/>
                  </a:lnTo>
                  <a:lnTo>
                    <a:pt x="1535384" y="0"/>
                  </a:lnTo>
                  <a:lnTo>
                    <a:pt x="1579391" y="5068"/>
                  </a:lnTo>
                  <a:lnTo>
                    <a:pt x="1619788" y="19507"/>
                  </a:lnTo>
                  <a:lnTo>
                    <a:pt x="1655424" y="42164"/>
                  </a:lnTo>
                  <a:lnTo>
                    <a:pt x="1685146" y="71886"/>
                  </a:lnTo>
                  <a:lnTo>
                    <a:pt x="1707803" y="107522"/>
                  </a:lnTo>
                  <a:lnTo>
                    <a:pt x="1722241" y="147920"/>
                  </a:lnTo>
                  <a:lnTo>
                    <a:pt x="1727310" y="191927"/>
                  </a:lnTo>
                  <a:lnTo>
                    <a:pt x="1727310" y="959613"/>
                  </a:lnTo>
                  <a:lnTo>
                    <a:pt x="1722241" y="1003620"/>
                  </a:lnTo>
                  <a:lnTo>
                    <a:pt x="1707803" y="1044017"/>
                  </a:lnTo>
                  <a:lnTo>
                    <a:pt x="1685146" y="1079653"/>
                  </a:lnTo>
                  <a:lnTo>
                    <a:pt x="1655424" y="1109376"/>
                  </a:lnTo>
                  <a:lnTo>
                    <a:pt x="1619788" y="1132032"/>
                  </a:lnTo>
                  <a:lnTo>
                    <a:pt x="1579391" y="1146471"/>
                  </a:lnTo>
                  <a:lnTo>
                    <a:pt x="1535384" y="1151540"/>
                  </a:lnTo>
                  <a:lnTo>
                    <a:pt x="191927" y="1151540"/>
                  </a:lnTo>
                  <a:lnTo>
                    <a:pt x="147919" y="1146471"/>
                  </a:lnTo>
                  <a:lnTo>
                    <a:pt x="107522" y="1132032"/>
                  </a:lnTo>
                  <a:lnTo>
                    <a:pt x="71886" y="1109376"/>
                  </a:lnTo>
                  <a:lnTo>
                    <a:pt x="42164" y="1079653"/>
                  </a:lnTo>
                  <a:lnTo>
                    <a:pt x="19507" y="1044017"/>
                  </a:lnTo>
                  <a:lnTo>
                    <a:pt x="5068" y="1003620"/>
                  </a:lnTo>
                  <a:lnTo>
                    <a:pt x="0" y="959613"/>
                  </a:lnTo>
                  <a:lnTo>
                    <a:pt x="0" y="191927"/>
                  </a:lnTo>
                  <a:close/>
                </a:path>
              </a:pathLst>
            </a:custGeom>
            <a:ln w="19040">
              <a:solidFill>
                <a:srgbClr val="7E97AA"/>
              </a:solidFill>
            </a:ln>
          </p:spPr>
          <p:txBody>
            <a:bodyPr wrap="square" lIns="0" tIns="0" rIns="0" bIns="0" rtlCol="0"/>
            <a:lstStyle/>
            <a:p>
              <a:endParaRPr sz="1349"/>
            </a:p>
          </p:txBody>
        </p:sp>
      </p:grpSp>
      <p:sp>
        <p:nvSpPr>
          <p:cNvPr id="32" name="object 11">
            <a:extLst>
              <a:ext uri="{FF2B5EF4-FFF2-40B4-BE49-F238E27FC236}">
                <a16:creationId xmlns:a16="http://schemas.microsoft.com/office/drawing/2014/main" id="{F83EA601-7037-FC49-8ED8-663E25C35012}"/>
              </a:ext>
            </a:extLst>
          </p:cNvPr>
          <p:cNvSpPr txBox="1"/>
          <p:nvPr/>
        </p:nvSpPr>
        <p:spPr>
          <a:xfrm>
            <a:off x="4743320" y="2506940"/>
            <a:ext cx="1218476" cy="801541"/>
          </a:xfrm>
          <a:prstGeom prst="rect">
            <a:avLst/>
          </a:prstGeom>
        </p:spPr>
        <p:txBody>
          <a:bodyPr vert="horz" wrap="square" lIns="0" tIns="6516" rIns="0" bIns="0" rtlCol="0">
            <a:spAutoFit/>
          </a:bodyPr>
          <a:lstStyle/>
          <a:p>
            <a:pPr marL="10860" marR="4344" indent="-543" algn="ctr">
              <a:lnSpc>
                <a:spcPct val="101800"/>
              </a:lnSpc>
              <a:spcBef>
                <a:spcPts val="51"/>
              </a:spcBef>
            </a:pPr>
            <a:r>
              <a:rPr sz="1539" dirty="0">
                <a:solidFill>
                  <a:srgbClr val="558BB8"/>
                </a:solidFill>
                <a:latin typeface="Arial"/>
                <a:cs typeface="Arial"/>
              </a:rPr>
              <a:t>Fenêtre  thérapeutique</a:t>
            </a:r>
            <a:endParaRPr sz="1539" dirty="0">
              <a:latin typeface="Arial"/>
              <a:cs typeface="Arial"/>
            </a:endParaRPr>
          </a:p>
          <a:p>
            <a:pPr algn="ctr">
              <a:spcBef>
                <a:spcPts val="1231"/>
              </a:spcBef>
            </a:pPr>
            <a:r>
              <a:rPr sz="1026" spc="-4" dirty="0">
                <a:solidFill>
                  <a:srgbClr val="558BB8"/>
                </a:solidFill>
                <a:latin typeface="Arial"/>
                <a:cs typeface="Arial"/>
              </a:rPr>
              <a:t>1/2 </a:t>
            </a:r>
            <a:r>
              <a:rPr sz="1026" dirty="0">
                <a:solidFill>
                  <a:srgbClr val="558BB8"/>
                </a:solidFill>
                <a:latin typeface="Arial"/>
                <a:cs typeface="Arial"/>
              </a:rPr>
              <a:t>vie </a:t>
            </a:r>
            <a:r>
              <a:rPr sz="1026" spc="-4" dirty="0">
                <a:solidFill>
                  <a:srgbClr val="558BB8"/>
                </a:solidFill>
                <a:latin typeface="Arial"/>
                <a:cs typeface="Arial"/>
              </a:rPr>
              <a:t>du</a:t>
            </a:r>
            <a:r>
              <a:rPr sz="1026" spc="-81" dirty="0">
                <a:solidFill>
                  <a:srgbClr val="558BB8"/>
                </a:solidFill>
                <a:latin typeface="Arial"/>
                <a:cs typeface="Arial"/>
              </a:rPr>
              <a:t> </a:t>
            </a:r>
            <a:r>
              <a:rPr sz="1026" dirty="0">
                <a:solidFill>
                  <a:srgbClr val="558BB8"/>
                </a:solidFill>
                <a:latin typeface="Arial"/>
                <a:cs typeface="Arial"/>
              </a:rPr>
              <a:t>traitement</a:t>
            </a:r>
            <a:endParaRPr sz="1026" dirty="0">
              <a:latin typeface="Arial"/>
              <a:cs typeface="Arial"/>
            </a:endParaRPr>
          </a:p>
        </p:txBody>
      </p:sp>
      <p:grpSp>
        <p:nvGrpSpPr>
          <p:cNvPr id="34" name="object 13">
            <a:extLst>
              <a:ext uri="{FF2B5EF4-FFF2-40B4-BE49-F238E27FC236}">
                <a16:creationId xmlns:a16="http://schemas.microsoft.com/office/drawing/2014/main" id="{E1078C8A-D53A-AB47-AB98-45825363895D}"/>
              </a:ext>
            </a:extLst>
          </p:cNvPr>
          <p:cNvGrpSpPr/>
          <p:nvPr/>
        </p:nvGrpSpPr>
        <p:grpSpPr>
          <a:xfrm>
            <a:off x="1338892" y="2591337"/>
            <a:ext cx="632044" cy="632044"/>
            <a:chOff x="1374806" y="3548135"/>
            <a:chExt cx="739140" cy="739140"/>
          </a:xfrm>
        </p:grpSpPr>
        <p:sp>
          <p:nvSpPr>
            <p:cNvPr id="35" name="object 14">
              <a:extLst>
                <a:ext uri="{FF2B5EF4-FFF2-40B4-BE49-F238E27FC236}">
                  <a16:creationId xmlns:a16="http://schemas.microsoft.com/office/drawing/2014/main" id="{7D6AFBED-7F1D-E447-B1B5-90DBDE5805DC}"/>
                </a:ext>
              </a:extLst>
            </p:cNvPr>
            <p:cNvSpPr/>
            <p:nvPr/>
          </p:nvSpPr>
          <p:spPr>
            <a:xfrm>
              <a:off x="1384644" y="3559291"/>
              <a:ext cx="720090" cy="720090"/>
            </a:xfrm>
            <a:custGeom>
              <a:avLst/>
              <a:gdLst/>
              <a:ahLst/>
              <a:cxnLst/>
              <a:rect l="l" t="t" r="r" b="b"/>
              <a:pathLst>
                <a:path w="720089" h="720089">
                  <a:moveTo>
                    <a:pt x="360045" y="0"/>
                  </a:moveTo>
                  <a:lnTo>
                    <a:pt x="311187" y="3286"/>
                  </a:lnTo>
                  <a:lnTo>
                    <a:pt x="264327" y="12861"/>
                  </a:lnTo>
                  <a:lnTo>
                    <a:pt x="219895" y="28294"/>
                  </a:lnTo>
                  <a:lnTo>
                    <a:pt x="178319" y="49157"/>
                  </a:lnTo>
                  <a:lnTo>
                    <a:pt x="140028" y="75020"/>
                  </a:lnTo>
                  <a:lnTo>
                    <a:pt x="105451" y="105456"/>
                  </a:lnTo>
                  <a:lnTo>
                    <a:pt x="75017" y="140033"/>
                  </a:lnTo>
                  <a:lnTo>
                    <a:pt x="49154" y="178324"/>
                  </a:lnTo>
                  <a:lnTo>
                    <a:pt x="28292" y="219900"/>
                  </a:lnTo>
                  <a:lnTo>
                    <a:pt x="12860" y="264331"/>
                  </a:lnTo>
                  <a:lnTo>
                    <a:pt x="3286" y="311189"/>
                  </a:lnTo>
                  <a:lnTo>
                    <a:pt x="0" y="360045"/>
                  </a:lnTo>
                  <a:lnTo>
                    <a:pt x="3286" y="408900"/>
                  </a:lnTo>
                  <a:lnTo>
                    <a:pt x="12860" y="455758"/>
                  </a:lnTo>
                  <a:lnTo>
                    <a:pt x="28292" y="500189"/>
                  </a:lnTo>
                  <a:lnTo>
                    <a:pt x="49154" y="541765"/>
                  </a:lnTo>
                  <a:lnTo>
                    <a:pt x="75017" y="580056"/>
                  </a:lnTo>
                  <a:lnTo>
                    <a:pt x="105451" y="614633"/>
                  </a:lnTo>
                  <a:lnTo>
                    <a:pt x="140028" y="645069"/>
                  </a:lnTo>
                  <a:lnTo>
                    <a:pt x="178319" y="670932"/>
                  </a:lnTo>
                  <a:lnTo>
                    <a:pt x="219895" y="691795"/>
                  </a:lnTo>
                  <a:lnTo>
                    <a:pt x="264327" y="707228"/>
                  </a:lnTo>
                  <a:lnTo>
                    <a:pt x="311187" y="716803"/>
                  </a:lnTo>
                  <a:lnTo>
                    <a:pt x="360045" y="720090"/>
                  </a:lnTo>
                  <a:lnTo>
                    <a:pt x="408899" y="716803"/>
                  </a:lnTo>
                  <a:lnTo>
                    <a:pt x="455757" y="707228"/>
                  </a:lnTo>
                  <a:lnTo>
                    <a:pt x="500187" y="691795"/>
                  </a:lnTo>
                  <a:lnTo>
                    <a:pt x="541761" y="670932"/>
                  </a:lnTo>
                  <a:lnTo>
                    <a:pt x="580051" y="645069"/>
                  </a:lnTo>
                  <a:lnTo>
                    <a:pt x="614627" y="614633"/>
                  </a:lnTo>
                  <a:lnTo>
                    <a:pt x="645061" y="580056"/>
                  </a:lnTo>
                  <a:lnTo>
                    <a:pt x="670923" y="541765"/>
                  </a:lnTo>
                  <a:lnTo>
                    <a:pt x="691784" y="500189"/>
                  </a:lnTo>
                  <a:lnTo>
                    <a:pt x="707216" y="455758"/>
                  </a:lnTo>
                  <a:lnTo>
                    <a:pt x="716790" y="408900"/>
                  </a:lnTo>
                  <a:lnTo>
                    <a:pt x="720077" y="360045"/>
                  </a:lnTo>
                  <a:lnTo>
                    <a:pt x="716790" y="311189"/>
                  </a:lnTo>
                  <a:lnTo>
                    <a:pt x="707216" y="264331"/>
                  </a:lnTo>
                  <a:lnTo>
                    <a:pt x="691784" y="219900"/>
                  </a:lnTo>
                  <a:lnTo>
                    <a:pt x="670923" y="178324"/>
                  </a:lnTo>
                  <a:lnTo>
                    <a:pt x="645061" y="140033"/>
                  </a:lnTo>
                  <a:lnTo>
                    <a:pt x="614627" y="105456"/>
                  </a:lnTo>
                  <a:lnTo>
                    <a:pt x="580051" y="75020"/>
                  </a:lnTo>
                  <a:lnTo>
                    <a:pt x="541761" y="49157"/>
                  </a:lnTo>
                  <a:lnTo>
                    <a:pt x="500187" y="28294"/>
                  </a:lnTo>
                  <a:lnTo>
                    <a:pt x="455757" y="12861"/>
                  </a:lnTo>
                  <a:lnTo>
                    <a:pt x="408899" y="3286"/>
                  </a:lnTo>
                  <a:lnTo>
                    <a:pt x="360045" y="0"/>
                  </a:lnTo>
                  <a:close/>
                </a:path>
              </a:pathLst>
            </a:custGeom>
            <a:solidFill>
              <a:srgbClr val="A4C3DB"/>
            </a:solidFill>
          </p:spPr>
          <p:txBody>
            <a:bodyPr wrap="square" lIns="0" tIns="0" rIns="0" bIns="0" rtlCol="0"/>
            <a:lstStyle/>
            <a:p>
              <a:endParaRPr sz="1349"/>
            </a:p>
          </p:txBody>
        </p:sp>
        <p:sp>
          <p:nvSpPr>
            <p:cNvPr id="37" name="object 15">
              <a:extLst>
                <a:ext uri="{FF2B5EF4-FFF2-40B4-BE49-F238E27FC236}">
                  <a16:creationId xmlns:a16="http://schemas.microsoft.com/office/drawing/2014/main" id="{4FE9D732-95F0-4146-AD9D-075C8B1FCA23}"/>
                </a:ext>
              </a:extLst>
            </p:cNvPr>
            <p:cNvSpPr/>
            <p:nvPr/>
          </p:nvSpPr>
          <p:spPr>
            <a:xfrm>
              <a:off x="1384331" y="3557660"/>
              <a:ext cx="720090" cy="720090"/>
            </a:xfrm>
            <a:custGeom>
              <a:avLst/>
              <a:gdLst/>
              <a:ahLst/>
              <a:cxnLst/>
              <a:rect l="l" t="t" r="r" b="b"/>
              <a:pathLst>
                <a:path w="720089" h="720089">
                  <a:moveTo>
                    <a:pt x="0" y="359856"/>
                  </a:moveTo>
                  <a:lnTo>
                    <a:pt x="3285" y="311025"/>
                  </a:lnTo>
                  <a:lnTo>
                    <a:pt x="12854" y="264192"/>
                  </a:lnTo>
                  <a:lnTo>
                    <a:pt x="28279" y="219783"/>
                  </a:lnTo>
                  <a:lnTo>
                    <a:pt x="49130" y="178229"/>
                  </a:lnTo>
                  <a:lnTo>
                    <a:pt x="74980" y="139958"/>
                  </a:lnTo>
                  <a:lnTo>
                    <a:pt x="105399" y="105399"/>
                  </a:lnTo>
                  <a:lnTo>
                    <a:pt x="139958" y="74980"/>
                  </a:lnTo>
                  <a:lnTo>
                    <a:pt x="178230" y="49130"/>
                  </a:lnTo>
                  <a:lnTo>
                    <a:pt x="219784" y="28279"/>
                  </a:lnTo>
                  <a:lnTo>
                    <a:pt x="264192" y="12854"/>
                  </a:lnTo>
                  <a:lnTo>
                    <a:pt x="311026" y="3285"/>
                  </a:lnTo>
                  <a:lnTo>
                    <a:pt x="359856" y="0"/>
                  </a:lnTo>
                  <a:lnTo>
                    <a:pt x="408686" y="3285"/>
                  </a:lnTo>
                  <a:lnTo>
                    <a:pt x="455520" y="12854"/>
                  </a:lnTo>
                  <a:lnTo>
                    <a:pt x="499928" y="28279"/>
                  </a:lnTo>
                  <a:lnTo>
                    <a:pt x="541482" y="49130"/>
                  </a:lnTo>
                  <a:lnTo>
                    <a:pt x="579753" y="74980"/>
                  </a:lnTo>
                  <a:lnTo>
                    <a:pt x="614313" y="105399"/>
                  </a:lnTo>
                  <a:lnTo>
                    <a:pt x="644731" y="139958"/>
                  </a:lnTo>
                  <a:lnTo>
                    <a:pt x="670581" y="178229"/>
                  </a:lnTo>
                  <a:lnTo>
                    <a:pt x="691433" y="219783"/>
                  </a:lnTo>
                  <a:lnTo>
                    <a:pt x="706858" y="264192"/>
                  </a:lnTo>
                  <a:lnTo>
                    <a:pt x="716427" y="311025"/>
                  </a:lnTo>
                  <a:lnTo>
                    <a:pt x="719712" y="359856"/>
                  </a:lnTo>
                  <a:lnTo>
                    <a:pt x="716427" y="408686"/>
                  </a:lnTo>
                  <a:lnTo>
                    <a:pt x="706858" y="455520"/>
                  </a:lnTo>
                  <a:lnTo>
                    <a:pt x="691433" y="499928"/>
                  </a:lnTo>
                  <a:lnTo>
                    <a:pt x="670581" y="541482"/>
                  </a:lnTo>
                  <a:lnTo>
                    <a:pt x="644732" y="579753"/>
                  </a:lnTo>
                  <a:lnTo>
                    <a:pt x="614313" y="614313"/>
                  </a:lnTo>
                  <a:lnTo>
                    <a:pt x="579753" y="644732"/>
                  </a:lnTo>
                  <a:lnTo>
                    <a:pt x="541482" y="670581"/>
                  </a:lnTo>
                  <a:lnTo>
                    <a:pt x="499928" y="691433"/>
                  </a:lnTo>
                  <a:lnTo>
                    <a:pt x="455520" y="706858"/>
                  </a:lnTo>
                  <a:lnTo>
                    <a:pt x="408686" y="716427"/>
                  </a:lnTo>
                  <a:lnTo>
                    <a:pt x="359856" y="719712"/>
                  </a:lnTo>
                  <a:lnTo>
                    <a:pt x="311025" y="716427"/>
                  </a:lnTo>
                  <a:lnTo>
                    <a:pt x="264192" y="706858"/>
                  </a:lnTo>
                  <a:lnTo>
                    <a:pt x="219783" y="691433"/>
                  </a:lnTo>
                  <a:lnTo>
                    <a:pt x="178229" y="670581"/>
                  </a:lnTo>
                  <a:lnTo>
                    <a:pt x="139958" y="644732"/>
                  </a:lnTo>
                  <a:lnTo>
                    <a:pt x="105399" y="614313"/>
                  </a:lnTo>
                  <a:lnTo>
                    <a:pt x="74980" y="579753"/>
                  </a:lnTo>
                  <a:lnTo>
                    <a:pt x="49130" y="541482"/>
                  </a:lnTo>
                  <a:lnTo>
                    <a:pt x="28279" y="499928"/>
                  </a:lnTo>
                  <a:lnTo>
                    <a:pt x="12854" y="455520"/>
                  </a:lnTo>
                  <a:lnTo>
                    <a:pt x="3285" y="408686"/>
                  </a:lnTo>
                  <a:lnTo>
                    <a:pt x="0" y="359856"/>
                  </a:lnTo>
                  <a:close/>
                </a:path>
              </a:pathLst>
            </a:custGeom>
            <a:ln w="19040">
              <a:solidFill>
                <a:srgbClr val="7E97AA"/>
              </a:solidFill>
            </a:ln>
          </p:spPr>
          <p:txBody>
            <a:bodyPr wrap="square" lIns="0" tIns="0" rIns="0" bIns="0" rtlCol="0"/>
            <a:lstStyle/>
            <a:p>
              <a:endParaRPr sz="1349"/>
            </a:p>
          </p:txBody>
        </p:sp>
      </p:grpSp>
      <p:sp>
        <p:nvSpPr>
          <p:cNvPr id="38" name="object 16">
            <a:extLst>
              <a:ext uri="{FF2B5EF4-FFF2-40B4-BE49-F238E27FC236}">
                <a16:creationId xmlns:a16="http://schemas.microsoft.com/office/drawing/2014/main" id="{6A15B613-39D6-E247-809D-9197FE61E617}"/>
              </a:ext>
            </a:extLst>
          </p:cNvPr>
          <p:cNvSpPr txBox="1"/>
          <p:nvPr/>
        </p:nvSpPr>
        <p:spPr>
          <a:xfrm>
            <a:off x="1524779" y="2819703"/>
            <a:ext cx="265524" cy="168830"/>
          </a:xfrm>
          <a:prstGeom prst="rect">
            <a:avLst/>
          </a:prstGeom>
        </p:spPr>
        <p:txBody>
          <a:bodyPr vert="horz" wrap="square" lIns="0" tIns="10860" rIns="0" bIns="0" rtlCol="0">
            <a:spAutoFit/>
          </a:bodyPr>
          <a:lstStyle/>
          <a:p>
            <a:pPr marL="10860">
              <a:spcBef>
                <a:spcPts val="86"/>
              </a:spcBef>
            </a:pPr>
            <a:r>
              <a:rPr sz="1026" spc="-77" dirty="0">
                <a:solidFill>
                  <a:srgbClr val="FFFFFF"/>
                </a:solidFill>
                <a:latin typeface="Arial"/>
                <a:cs typeface="Arial"/>
              </a:rPr>
              <a:t>T</a:t>
            </a:r>
            <a:r>
              <a:rPr sz="1026" dirty="0">
                <a:solidFill>
                  <a:srgbClr val="FFFFFF"/>
                </a:solidFill>
                <a:latin typeface="Arial"/>
                <a:cs typeface="Arial"/>
              </a:rPr>
              <a:t>AS</a:t>
            </a:r>
            <a:endParaRPr sz="1026" dirty="0">
              <a:latin typeface="Arial"/>
              <a:cs typeface="Arial"/>
            </a:endParaRPr>
          </a:p>
        </p:txBody>
      </p:sp>
      <p:sp>
        <p:nvSpPr>
          <p:cNvPr id="40" name="object 18">
            <a:extLst>
              <a:ext uri="{FF2B5EF4-FFF2-40B4-BE49-F238E27FC236}">
                <a16:creationId xmlns:a16="http://schemas.microsoft.com/office/drawing/2014/main" id="{E8DAB11E-FB7B-964C-8EF5-15225B87DFFB}"/>
              </a:ext>
            </a:extLst>
          </p:cNvPr>
          <p:cNvSpPr/>
          <p:nvPr/>
        </p:nvSpPr>
        <p:spPr>
          <a:xfrm>
            <a:off x="1962702" y="2608200"/>
            <a:ext cx="657564" cy="299189"/>
          </a:xfrm>
          <a:custGeom>
            <a:avLst/>
            <a:gdLst/>
            <a:ahLst/>
            <a:cxnLst/>
            <a:rect l="l" t="t" r="r" b="b"/>
            <a:pathLst>
              <a:path w="768985" h="349885">
                <a:moveTo>
                  <a:pt x="0" y="349747"/>
                </a:moveTo>
                <a:lnTo>
                  <a:pt x="768827" y="0"/>
                </a:lnTo>
              </a:path>
            </a:pathLst>
          </a:custGeom>
          <a:ln w="9994">
            <a:solidFill>
              <a:srgbClr val="A4C3DB"/>
            </a:solidFill>
          </a:ln>
        </p:spPr>
        <p:txBody>
          <a:bodyPr wrap="square" lIns="0" tIns="0" rIns="0" bIns="0" rtlCol="0"/>
          <a:lstStyle/>
          <a:p>
            <a:endParaRPr sz="1349"/>
          </a:p>
        </p:txBody>
      </p:sp>
      <p:sp>
        <p:nvSpPr>
          <p:cNvPr id="41" name="object 19">
            <a:extLst>
              <a:ext uri="{FF2B5EF4-FFF2-40B4-BE49-F238E27FC236}">
                <a16:creationId xmlns:a16="http://schemas.microsoft.com/office/drawing/2014/main" id="{A4F31144-0835-344C-AC7E-FE4CCEDF5C08}"/>
              </a:ext>
            </a:extLst>
          </p:cNvPr>
          <p:cNvSpPr/>
          <p:nvPr/>
        </p:nvSpPr>
        <p:spPr>
          <a:xfrm>
            <a:off x="2534586" y="2590580"/>
            <a:ext cx="106079" cy="92927"/>
          </a:xfrm>
          <a:prstGeom prst="rect">
            <a:avLst/>
          </a:prstGeom>
          <a:blipFill>
            <a:blip r:embed="rId2" cstate="print"/>
            <a:stretch>
              <a:fillRect/>
            </a:stretch>
          </a:blipFill>
        </p:spPr>
        <p:txBody>
          <a:bodyPr wrap="square" lIns="0" tIns="0" rIns="0" bIns="0" rtlCol="0"/>
          <a:lstStyle/>
          <a:p>
            <a:endParaRPr sz="1349"/>
          </a:p>
        </p:txBody>
      </p:sp>
      <p:sp>
        <p:nvSpPr>
          <p:cNvPr id="42" name="object 20">
            <a:extLst>
              <a:ext uri="{FF2B5EF4-FFF2-40B4-BE49-F238E27FC236}">
                <a16:creationId xmlns:a16="http://schemas.microsoft.com/office/drawing/2014/main" id="{3BD01684-3085-EE43-B4C9-6EE05127528C}"/>
              </a:ext>
            </a:extLst>
          </p:cNvPr>
          <p:cNvSpPr/>
          <p:nvPr/>
        </p:nvSpPr>
        <p:spPr>
          <a:xfrm>
            <a:off x="1962702" y="2907271"/>
            <a:ext cx="657564" cy="268781"/>
          </a:xfrm>
          <a:custGeom>
            <a:avLst/>
            <a:gdLst/>
            <a:ahLst/>
            <a:cxnLst/>
            <a:rect l="l" t="t" r="r" b="b"/>
            <a:pathLst>
              <a:path w="768985" h="314325">
                <a:moveTo>
                  <a:pt x="0" y="0"/>
                </a:moveTo>
                <a:lnTo>
                  <a:pt x="768439" y="314151"/>
                </a:lnTo>
              </a:path>
            </a:pathLst>
          </a:custGeom>
          <a:ln w="9994">
            <a:solidFill>
              <a:srgbClr val="A4C3DB"/>
            </a:solidFill>
          </a:ln>
        </p:spPr>
        <p:txBody>
          <a:bodyPr wrap="square" lIns="0" tIns="0" rIns="0" bIns="0" rtlCol="0"/>
          <a:lstStyle/>
          <a:p>
            <a:endParaRPr sz="1349"/>
          </a:p>
        </p:txBody>
      </p:sp>
      <p:sp>
        <p:nvSpPr>
          <p:cNvPr id="43" name="object 21">
            <a:extLst>
              <a:ext uri="{FF2B5EF4-FFF2-40B4-BE49-F238E27FC236}">
                <a16:creationId xmlns:a16="http://schemas.microsoft.com/office/drawing/2014/main" id="{DB9EF06F-39D0-DE4B-BA33-C7F9C0689CFE}"/>
              </a:ext>
            </a:extLst>
          </p:cNvPr>
          <p:cNvSpPr/>
          <p:nvPr/>
        </p:nvSpPr>
        <p:spPr>
          <a:xfrm>
            <a:off x="2534424" y="3105489"/>
            <a:ext cx="106242" cy="94220"/>
          </a:xfrm>
          <a:prstGeom prst="rect">
            <a:avLst/>
          </a:prstGeom>
          <a:blipFill>
            <a:blip r:embed="rId3" cstate="print"/>
            <a:stretch>
              <a:fillRect/>
            </a:stretch>
          </a:blipFill>
        </p:spPr>
        <p:txBody>
          <a:bodyPr wrap="square" lIns="0" tIns="0" rIns="0" bIns="0" rtlCol="0"/>
          <a:lstStyle/>
          <a:p>
            <a:endParaRPr sz="1349"/>
          </a:p>
        </p:txBody>
      </p:sp>
      <p:sp>
        <p:nvSpPr>
          <p:cNvPr id="44" name="object 22">
            <a:extLst>
              <a:ext uri="{FF2B5EF4-FFF2-40B4-BE49-F238E27FC236}">
                <a16:creationId xmlns:a16="http://schemas.microsoft.com/office/drawing/2014/main" id="{9ADA9F67-1A9C-1C4C-BAB5-8E77D5E6DBD2}"/>
              </a:ext>
            </a:extLst>
          </p:cNvPr>
          <p:cNvSpPr/>
          <p:nvPr/>
        </p:nvSpPr>
        <p:spPr>
          <a:xfrm>
            <a:off x="2640369" y="2385372"/>
            <a:ext cx="1539385" cy="431136"/>
          </a:xfrm>
          <a:custGeom>
            <a:avLst/>
            <a:gdLst/>
            <a:ahLst/>
            <a:cxnLst/>
            <a:rect l="l" t="t" r="r" b="b"/>
            <a:pathLst>
              <a:path w="1800225" h="504189">
                <a:moveTo>
                  <a:pt x="1716189" y="0"/>
                </a:moveTo>
                <a:lnTo>
                  <a:pt x="84010" y="0"/>
                </a:lnTo>
                <a:lnTo>
                  <a:pt x="51311" y="6602"/>
                </a:lnTo>
                <a:lnTo>
                  <a:pt x="24607" y="24607"/>
                </a:lnTo>
                <a:lnTo>
                  <a:pt x="6602" y="51311"/>
                </a:lnTo>
                <a:lnTo>
                  <a:pt x="0" y="84010"/>
                </a:lnTo>
                <a:lnTo>
                  <a:pt x="0" y="420039"/>
                </a:lnTo>
                <a:lnTo>
                  <a:pt x="6602" y="452743"/>
                </a:lnTo>
                <a:lnTo>
                  <a:pt x="24607" y="479447"/>
                </a:lnTo>
                <a:lnTo>
                  <a:pt x="51311" y="497449"/>
                </a:lnTo>
                <a:lnTo>
                  <a:pt x="84010" y="504050"/>
                </a:lnTo>
                <a:lnTo>
                  <a:pt x="1716189" y="504050"/>
                </a:lnTo>
                <a:lnTo>
                  <a:pt x="1748887" y="497449"/>
                </a:lnTo>
                <a:lnTo>
                  <a:pt x="1775591" y="479447"/>
                </a:lnTo>
                <a:lnTo>
                  <a:pt x="1793596" y="452743"/>
                </a:lnTo>
                <a:lnTo>
                  <a:pt x="1800199" y="420039"/>
                </a:lnTo>
                <a:lnTo>
                  <a:pt x="1800199" y="84010"/>
                </a:lnTo>
                <a:lnTo>
                  <a:pt x="1793596" y="51311"/>
                </a:lnTo>
                <a:lnTo>
                  <a:pt x="1775591" y="24607"/>
                </a:lnTo>
                <a:lnTo>
                  <a:pt x="1748887" y="6602"/>
                </a:lnTo>
                <a:lnTo>
                  <a:pt x="1716189" y="0"/>
                </a:lnTo>
                <a:close/>
              </a:path>
            </a:pathLst>
          </a:custGeom>
          <a:solidFill>
            <a:srgbClr val="A4C3DB"/>
          </a:solidFill>
        </p:spPr>
        <p:txBody>
          <a:bodyPr wrap="square" lIns="0" tIns="0" rIns="0" bIns="0" rtlCol="0"/>
          <a:lstStyle/>
          <a:p>
            <a:pPr algn="ctr"/>
            <a:r>
              <a:rPr lang="fr-FR" sz="1400" dirty="0"/>
              <a:t>Nouveau</a:t>
            </a:r>
          </a:p>
          <a:p>
            <a:pPr algn="ctr"/>
            <a:r>
              <a:rPr lang="fr-FR" sz="1400" dirty="0"/>
              <a:t>Traitement</a:t>
            </a:r>
            <a:endParaRPr sz="1400" dirty="0"/>
          </a:p>
        </p:txBody>
      </p:sp>
      <p:sp>
        <p:nvSpPr>
          <p:cNvPr id="45" name="object 23">
            <a:extLst>
              <a:ext uri="{FF2B5EF4-FFF2-40B4-BE49-F238E27FC236}">
                <a16:creationId xmlns:a16="http://schemas.microsoft.com/office/drawing/2014/main" id="{F344BA4E-3041-B547-9644-919DDBB01E46}"/>
              </a:ext>
            </a:extLst>
          </p:cNvPr>
          <p:cNvSpPr/>
          <p:nvPr/>
        </p:nvSpPr>
        <p:spPr>
          <a:xfrm>
            <a:off x="2639443" y="2384081"/>
            <a:ext cx="1538841" cy="431136"/>
          </a:xfrm>
          <a:custGeom>
            <a:avLst/>
            <a:gdLst/>
            <a:ahLst/>
            <a:cxnLst/>
            <a:rect l="l" t="t" r="r" b="b"/>
            <a:pathLst>
              <a:path w="1799589" h="504189">
                <a:moveTo>
                  <a:pt x="0" y="83968"/>
                </a:moveTo>
                <a:lnTo>
                  <a:pt x="6598" y="51283"/>
                </a:lnTo>
                <a:lnTo>
                  <a:pt x="24593" y="24593"/>
                </a:lnTo>
                <a:lnTo>
                  <a:pt x="51283" y="6598"/>
                </a:lnTo>
                <a:lnTo>
                  <a:pt x="83968" y="0"/>
                </a:lnTo>
                <a:lnTo>
                  <a:pt x="1715313" y="0"/>
                </a:lnTo>
                <a:lnTo>
                  <a:pt x="1747997" y="6598"/>
                </a:lnTo>
                <a:lnTo>
                  <a:pt x="1774688" y="24593"/>
                </a:lnTo>
                <a:lnTo>
                  <a:pt x="1792683" y="51283"/>
                </a:lnTo>
                <a:lnTo>
                  <a:pt x="1799281" y="83968"/>
                </a:lnTo>
                <a:lnTo>
                  <a:pt x="1799281" y="419830"/>
                </a:lnTo>
                <a:lnTo>
                  <a:pt x="1792683" y="452514"/>
                </a:lnTo>
                <a:lnTo>
                  <a:pt x="1774688" y="479205"/>
                </a:lnTo>
                <a:lnTo>
                  <a:pt x="1747997" y="497200"/>
                </a:lnTo>
                <a:lnTo>
                  <a:pt x="1715313" y="503798"/>
                </a:lnTo>
                <a:lnTo>
                  <a:pt x="83968" y="503798"/>
                </a:lnTo>
                <a:lnTo>
                  <a:pt x="51283" y="497200"/>
                </a:lnTo>
                <a:lnTo>
                  <a:pt x="24593"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46" name="object 24">
            <a:extLst>
              <a:ext uri="{FF2B5EF4-FFF2-40B4-BE49-F238E27FC236}">
                <a16:creationId xmlns:a16="http://schemas.microsoft.com/office/drawing/2014/main" id="{AB58B0C3-6580-AA4C-A0C3-5FE632207001}"/>
              </a:ext>
            </a:extLst>
          </p:cNvPr>
          <p:cNvSpPr/>
          <p:nvPr/>
        </p:nvSpPr>
        <p:spPr>
          <a:xfrm>
            <a:off x="2640369" y="2970332"/>
            <a:ext cx="1539385" cy="431136"/>
          </a:xfrm>
          <a:custGeom>
            <a:avLst/>
            <a:gdLst/>
            <a:ahLst/>
            <a:cxnLst/>
            <a:rect l="l" t="t" r="r" b="b"/>
            <a:pathLst>
              <a:path w="1800225" h="504189">
                <a:moveTo>
                  <a:pt x="1716189" y="0"/>
                </a:moveTo>
                <a:lnTo>
                  <a:pt x="84010" y="0"/>
                </a:lnTo>
                <a:lnTo>
                  <a:pt x="51311" y="6602"/>
                </a:lnTo>
                <a:lnTo>
                  <a:pt x="24607" y="24607"/>
                </a:lnTo>
                <a:lnTo>
                  <a:pt x="6602" y="51311"/>
                </a:lnTo>
                <a:lnTo>
                  <a:pt x="0" y="84010"/>
                </a:lnTo>
                <a:lnTo>
                  <a:pt x="0" y="420039"/>
                </a:lnTo>
                <a:lnTo>
                  <a:pt x="6602" y="452743"/>
                </a:lnTo>
                <a:lnTo>
                  <a:pt x="24607" y="479447"/>
                </a:lnTo>
                <a:lnTo>
                  <a:pt x="51311" y="497449"/>
                </a:lnTo>
                <a:lnTo>
                  <a:pt x="84010" y="504050"/>
                </a:lnTo>
                <a:lnTo>
                  <a:pt x="1716189" y="504050"/>
                </a:lnTo>
                <a:lnTo>
                  <a:pt x="1748887" y="497449"/>
                </a:lnTo>
                <a:lnTo>
                  <a:pt x="1775591" y="479447"/>
                </a:lnTo>
                <a:lnTo>
                  <a:pt x="1793596" y="452743"/>
                </a:lnTo>
                <a:lnTo>
                  <a:pt x="1800199" y="420039"/>
                </a:lnTo>
                <a:lnTo>
                  <a:pt x="1800199" y="84010"/>
                </a:lnTo>
                <a:lnTo>
                  <a:pt x="1793596" y="51311"/>
                </a:lnTo>
                <a:lnTo>
                  <a:pt x="1775591" y="24607"/>
                </a:lnTo>
                <a:lnTo>
                  <a:pt x="1748887" y="6602"/>
                </a:lnTo>
                <a:lnTo>
                  <a:pt x="1716189" y="0"/>
                </a:lnTo>
                <a:close/>
              </a:path>
            </a:pathLst>
          </a:custGeom>
          <a:solidFill>
            <a:srgbClr val="A4C3DB"/>
          </a:solidFill>
        </p:spPr>
        <p:txBody>
          <a:bodyPr wrap="square" lIns="0" tIns="0" rIns="0" bIns="0" rtlCol="0"/>
          <a:lstStyle/>
          <a:p>
            <a:pPr algn="ctr"/>
            <a:r>
              <a:rPr lang="fr-FR" sz="1400" dirty="0"/>
              <a:t>Traitement de référence</a:t>
            </a:r>
            <a:endParaRPr sz="1400" dirty="0"/>
          </a:p>
        </p:txBody>
      </p:sp>
      <p:sp>
        <p:nvSpPr>
          <p:cNvPr id="47" name="object 25">
            <a:extLst>
              <a:ext uri="{FF2B5EF4-FFF2-40B4-BE49-F238E27FC236}">
                <a16:creationId xmlns:a16="http://schemas.microsoft.com/office/drawing/2014/main" id="{49186AEC-B683-C345-AF74-DC470FBA2E86}"/>
              </a:ext>
            </a:extLst>
          </p:cNvPr>
          <p:cNvSpPr/>
          <p:nvPr/>
        </p:nvSpPr>
        <p:spPr>
          <a:xfrm>
            <a:off x="2639443" y="2968742"/>
            <a:ext cx="1538841" cy="431136"/>
          </a:xfrm>
          <a:custGeom>
            <a:avLst/>
            <a:gdLst/>
            <a:ahLst/>
            <a:cxnLst/>
            <a:rect l="l" t="t" r="r" b="b"/>
            <a:pathLst>
              <a:path w="1799589" h="504189">
                <a:moveTo>
                  <a:pt x="0" y="83968"/>
                </a:moveTo>
                <a:lnTo>
                  <a:pt x="6598" y="51283"/>
                </a:lnTo>
                <a:lnTo>
                  <a:pt x="24593" y="24593"/>
                </a:lnTo>
                <a:lnTo>
                  <a:pt x="51283" y="6598"/>
                </a:lnTo>
                <a:lnTo>
                  <a:pt x="83968" y="0"/>
                </a:lnTo>
                <a:lnTo>
                  <a:pt x="1715313" y="0"/>
                </a:lnTo>
                <a:lnTo>
                  <a:pt x="1747997" y="6598"/>
                </a:lnTo>
                <a:lnTo>
                  <a:pt x="1774688" y="24593"/>
                </a:lnTo>
                <a:lnTo>
                  <a:pt x="1792683" y="51283"/>
                </a:lnTo>
                <a:lnTo>
                  <a:pt x="1799281" y="83968"/>
                </a:lnTo>
                <a:lnTo>
                  <a:pt x="1799281" y="419830"/>
                </a:lnTo>
                <a:lnTo>
                  <a:pt x="1792683" y="452514"/>
                </a:lnTo>
                <a:lnTo>
                  <a:pt x="1774688" y="479205"/>
                </a:lnTo>
                <a:lnTo>
                  <a:pt x="1747997" y="497200"/>
                </a:lnTo>
                <a:lnTo>
                  <a:pt x="1715313" y="503798"/>
                </a:lnTo>
                <a:lnTo>
                  <a:pt x="83968" y="503798"/>
                </a:lnTo>
                <a:lnTo>
                  <a:pt x="51283" y="497200"/>
                </a:lnTo>
                <a:lnTo>
                  <a:pt x="24593"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50" name="object 28">
            <a:extLst>
              <a:ext uri="{FF2B5EF4-FFF2-40B4-BE49-F238E27FC236}">
                <a16:creationId xmlns:a16="http://schemas.microsoft.com/office/drawing/2014/main" id="{A7B02689-1FFC-EE46-A9D9-3F62A416A48B}"/>
              </a:ext>
            </a:extLst>
          </p:cNvPr>
          <p:cNvSpPr/>
          <p:nvPr/>
        </p:nvSpPr>
        <p:spPr>
          <a:xfrm>
            <a:off x="6519564" y="2970330"/>
            <a:ext cx="1539385" cy="431136"/>
          </a:xfrm>
          <a:custGeom>
            <a:avLst/>
            <a:gdLst/>
            <a:ahLst/>
            <a:cxnLst/>
            <a:rect l="l" t="t" r="r" b="b"/>
            <a:pathLst>
              <a:path w="1800225" h="504189">
                <a:moveTo>
                  <a:pt x="1716189" y="0"/>
                </a:moveTo>
                <a:lnTo>
                  <a:pt x="84010" y="0"/>
                </a:lnTo>
                <a:lnTo>
                  <a:pt x="51311" y="6602"/>
                </a:lnTo>
                <a:lnTo>
                  <a:pt x="24607" y="24607"/>
                </a:lnTo>
                <a:lnTo>
                  <a:pt x="6602" y="51311"/>
                </a:lnTo>
                <a:lnTo>
                  <a:pt x="0" y="84010"/>
                </a:lnTo>
                <a:lnTo>
                  <a:pt x="0" y="420039"/>
                </a:lnTo>
                <a:lnTo>
                  <a:pt x="6602" y="452743"/>
                </a:lnTo>
                <a:lnTo>
                  <a:pt x="24607" y="479447"/>
                </a:lnTo>
                <a:lnTo>
                  <a:pt x="51311" y="497449"/>
                </a:lnTo>
                <a:lnTo>
                  <a:pt x="84010" y="504050"/>
                </a:lnTo>
                <a:lnTo>
                  <a:pt x="1716189" y="504050"/>
                </a:lnTo>
                <a:lnTo>
                  <a:pt x="1748887" y="497449"/>
                </a:lnTo>
                <a:lnTo>
                  <a:pt x="1775591" y="479447"/>
                </a:lnTo>
                <a:lnTo>
                  <a:pt x="1793596" y="452743"/>
                </a:lnTo>
                <a:lnTo>
                  <a:pt x="1800199" y="420039"/>
                </a:lnTo>
                <a:lnTo>
                  <a:pt x="1800199" y="84010"/>
                </a:lnTo>
                <a:lnTo>
                  <a:pt x="1793596" y="51311"/>
                </a:lnTo>
                <a:lnTo>
                  <a:pt x="1775591" y="24607"/>
                </a:lnTo>
                <a:lnTo>
                  <a:pt x="1748887" y="6602"/>
                </a:lnTo>
                <a:lnTo>
                  <a:pt x="1716189" y="0"/>
                </a:lnTo>
                <a:close/>
              </a:path>
            </a:pathLst>
          </a:custGeom>
          <a:solidFill>
            <a:srgbClr val="A4C3DB"/>
          </a:solidFill>
        </p:spPr>
        <p:txBody>
          <a:bodyPr wrap="square" lIns="0" tIns="0" rIns="0" bIns="0" rtlCol="0"/>
          <a:lstStyle/>
          <a:p>
            <a:pPr algn="ctr"/>
            <a:r>
              <a:rPr lang="fr-FR" sz="1400" dirty="0"/>
              <a:t>Nouveau</a:t>
            </a:r>
          </a:p>
          <a:p>
            <a:pPr algn="ctr"/>
            <a:r>
              <a:rPr lang="fr-FR" sz="1400" dirty="0"/>
              <a:t>Traitement</a:t>
            </a:r>
            <a:endParaRPr sz="1400" dirty="0"/>
          </a:p>
        </p:txBody>
      </p:sp>
      <p:sp>
        <p:nvSpPr>
          <p:cNvPr id="51" name="object 29">
            <a:extLst>
              <a:ext uri="{FF2B5EF4-FFF2-40B4-BE49-F238E27FC236}">
                <a16:creationId xmlns:a16="http://schemas.microsoft.com/office/drawing/2014/main" id="{D219981C-A9DC-7E42-9C1E-D63989EBBC4F}"/>
              </a:ext>
            </a:extLst>
          </p:cNvPr>
          <p:cNvSpPr/>
          <p:nvPr/>
        </p:nvSpPr>
        <p:spPr>
          <a:xfrm>
            <a:off x="6516660" y="2968741"/>
            <a:ext cx="1538841" cy="431136"/>
          </a:xfrm>
          <a:custGeom>
            <a:avLst/>
            <a:gdLst/>
            <a:ahLst/>
            <a:cxnLst/>
            <a:rect l="l" t="t" r="r" b="b"/>
            <a:pathLst>
              <a:path w="1799590" h="504189">
                <a:moveTo>
                  <a:pt x="0" y="83968"/>
                </a:moveTo>
                <a:lnTo>
                  <a:pt x="6598" y="51283"/>
                </a:lnTo>
                <a:lnTo>
                  <a:pt x="24594" y="24593"/>
                </a:lnTo>
                <a:lnTo>
                  <a:pt x="51284" y="6598"/>
                </a:lnTo>
                <a:lnTo>
                  <a:pt x="83969" y="0"/>
                </a:lnTo>
                <a:lnTo>
                  <a:pt x="1715314" y="0"/>
                </a:lnTo>
                <a:lnTo>
                  <a:pt x="1747998" y="6598"/>
                </a:lnTo>
                <a:lnTo>
                  <a:pt x="1774688" y="24593"/>
                </a:lnTo>
                <a:lnTo>
                  <a:pt x="1792683" y="51283"/>
                </a:lnTo>
                <a:lnTo>
                  <a:pt x="1799281" y="83968"/>
                </a:lnTo>
                <a:lnTo>
                  <a:pt x="1799281" y="419830"/>
                </a:lnTo>
                <a:lnTo>
                  <a:pt x="1792683" y="452514"/>
                </a:lnTo>
                <a:lnTo>
                  <a:pt x="1774688" y="479205"/>
                </a:lnTo>
                <a:lnTo>
                  <a:pt x="1747998" y="497200"/>
                </a:lnTo>
                <a:lnTo>
                  <a:pt x="1715314" y="503798"/>
                </a:lnTo>
                <a:lnTo>
                  <a:pt x="83969" y="503798"/>
                </a:lnTo>
                <a:lnTo>
                  <a:pt x="51284" y="497200"/>
                </a:lnTo>
                <a:lnTo>
                  <a:pt x="24594"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52" name="object 30">
            <a:extLst>
              <a:ext uri="{FF2B5EF4-FFF2-40B4-BE49-F238E27FC236}">
                <a16:creationId xmlns:a16="http://schemas.microsoft.com/office/drawing/2014/main" id="{4990C63E-9404-4F47-B007-8301CBF7F635}"/>
              </a:ext>
            </a:extLst>
          </p:cNvPr>
          <p:cNvSpPr/>
          <p:nvPr/>
        </p:nvSpPr>
        <p:spPr>
          <a:xfrm>
            <a:off x="6519564" y="2356991"/>
            <a:ext cx="1539385" cy="431136"/>
          </a:xfrm>
          <a:custGeom>
            <a:avLst/>
            <a:gdLst/>
            <a:ahLst/>
            <a:cxnLst/>
            <a:rect l="l" t="t" r="r" b="b"/>
            <a:pathLst>
              <a:path w="1800225" h="504189">
                <a:moveTo>
                  <a:pt x="1716189" y="0"/>
                </a:moveTo>
                <a:lnTo>
                  <a:pt x="84010" y="0"/>
                </a:lnTo>
                <a:lnTo>
                  <a:pt x="51311" y="6602"/>
                </a:lnTo>
                <a:lnTo>
                  <a:pt x="24607" y="24607"/>
                </a:lnTo>
                <a:lnTo>
                  <a:pt x="6602" y="51311"/>
                </a:lnTo>
                <a:lnTo>
                  <a:pt x="0" y="84010"/>
                </a:lnTo>
                <a:lnTo>
                  <a:pt x="0" y="420039"/>
                </a:lnTo>
                <a:lnTo>
                  <a:pt x="6602" y="452743"/>
                </a:lnTo>
                <a:lnTo>
                  <a:pt x="24607" y="479447"/>
                </a:lnTo>
                <a:lnTo>
                  <a:pt x="51311" y="497449"/>
                </a:lnTo>
                <a:lnTo>
                  <a:pt x="84010" y="504050"/>
                </a:lnTo>
                <a:lnTo>
                  <a:pt x="1716189" y="504050"/>
                </a:lnTo>
                <a:lnTo>
                  <a:pt x="1748887" y="497449"/>
                </a:lnTo>
                <a:lnTo>
                  <a:pt x="1775591" y="479447"/>
                </a:lnTo>
                <a:lnTo>
                  <a:pt x="1793596" y="452743"/>
                </a:lnTo>
                <a:lnTo>
                  <a:pt x="1800199" y="420039"/>
                </a:lnTo>
                <a:lnTo>
                  <a:pt x="1800199" y="84010"/>
                </a:lnTo>
                <a:lnTo>
                  <a:pt x="1793596" y="51311"/>
                </a:lnTo>
                <a:lnTo>
                  <a:pt x="1775591" y="24607"/>
                </a:lnTo>
                <a:lnTo>
                  <a:pt x="1748887" y="6602"/>
                </a:lnTo>
                <a:lnTo>
                  <a:pt x="1716189" y="0"/>
                </a:lnTo>
                <a:close/>
              </a:path>
            </a:pathLst>
          </a:custGeom>
          <a:solidFill>
            <a:srgbClr val="A4C3DB"/>
          </a:solidFill>
        </p:spPr>
        <p:txBody>
          <a:bodyPr wrap="square" lIns="0" tIns="0" rIns="0" bIns="0" rtlCol="0"/>
          <a:lstStyle/>
          <a:p>
            <a:pPr algn="ctr"/>
            <a:r>
              <a:rPr lang="fr-FR" sz="1400" dirty="0"/>
              <a:t>Traitement de référence</a:t>
            </a:r>
            <a:endParaRPr sz="1400" dirty="0"/>
          </a:p>
        </p:txBody>
      </p:sp>
      <p:sp>
        <p:nvSpPr>
          <p:cNvPr id="53" name="object 31">
            <a:extLst>
              <a:ext uri="{FF2B5EF4-FFF2-40B4-BE49-F238E27FC236}">
                <a16:creationId xmlns:a16="http://schemas.microsoft.com/office/drawing/2014/main" id="{42113925-0D0C-FD41-BE1D-4F11A3499442}"/>
              </a:ext>
            </a:extLst>
          </p:cNvPr>
          <p:cNvSpPr/>
          <p:nvPr/>
        </p:nvSpPr>
        <p:spPr>
          <a:xfrm>
            <a:off x="6516660" y="2355714"/>
            <a:ext cx="1538841" cy="431136"/>
          </a:xfrm>
          <a:custGeom>
            <a:avLst/>
            <a:gdLst/>
            <a:ahLst/>
            <a:cxnLst/>
            <a:rect l="l" t="t" r="r" b="b"/>
            <a:pathLst>
              <a:path w="1799590" h="504189">
                <a:moveTo>
                  <a:pt x="0" y="83968"/>
                </a:moveTo>
                <a:lnTo>
                  <a:pt x="6598" y="51283"/>
                </a:lnTo>
                <a:lnTo>
                  <a:pt x="24594" y="24593"/>
                </a:lnTo>
                <a:lnTo>
                  <a:pt x="51284" y="6598"/>
                </a:lnTo>
                <a:lnTo>
                  <a:pt x="83969" y="0"/>
                </a:lnTo>
                <a:lnTo>
                  <a:pt x="1715314" y="0"/>
                </a:lnTo>
                <a:lnTo>
                  <a:pt x="1747998" y="6598"/>
                </a:lnTo>
                <a:lnTo>
                  <a:pt x="1774688" y="24593"/>
                </a:lnTo>
                <a:lnTo>
                  <a:pt x="1792683" y="51283"/>
                </a:lnTo>
                <a:lnTo>
                  <a:pt x="1799281" y="83968"/>
                </a:lnTo>
                <a:lnTo>
                  <a:pt x="1799281" y="419830"/>
                </a:lnTo>
                <a:lnTo>
                  <a:pt x="1792683" y="452514"/>
                </a:lnTo>
                <a:lnTo>
                  <a:pt x="1774688" y="479205"/>
                </a:lnTo>
                <a:lnTo>
                  <a:pt x="1747998" y="497200"/>
                </a:lnTo>
                <a:lnTo>
                  <a:pt x="1715314" y="503798"/>
                </a:lnTo>
                <a:lnTo>
                  <a:pt x="83969" y="503798"/>
                </a:lnTo>
                <a:lnTo>
                  <a:pt x="51284" y="497200"/>
                </a:lnTo>
                <a:lnTo>
                  <a:pt x="24594" y="479205"/>
                </a:lnTo>
                <a:lnTo>
                  <a:pt x="6598" y="452514"/>
                </a:lnTo>
                <a:lnTo>
                  <a:pt x="0" y="419830"/>
                </a:lnTo>
                <a:lnTo>
                  <a:pt x="0" y="83968"/>
                </a:lnTo>
                <a:close/>
              </a:path>
            </a:pathLst>
          </a:custGeom>
          <a:ln w="19040">
            <a:solidFill>
              <a:srgbClr val="7E97AA"/>
            </a:solidFill>
          </a:ln>
        </p:spPr>
        <p:txBody>
          <a:bodyPr wrap="square" lIns="0" tIns="0" rIns="0" bIns="0" rtlCol="0"/>
          <a:lstStyle/>
          <a:p>
            <a:endParaRPr sz="1349"/>
          </a:p>
        </p:txBody>
      </p:sp>
      <p:sp>
        <p:nvSpPr>
          <p:cNvPr id="56" name="object 34">
            <a:extLst>
              <a:ext uri="{FF2B5EF4-FFF2-40B4-BE49-F238E27FC236}">
                <a16:creationId xmlns:a16="http://schemas.microsoft.com/office/drawing/2014/main" id="{16809CE1-D36E-B746-BF1A-A3473023C902}"/>
              </a:ext>
            </a:extLst>
          </p:cNvPr>
          <p:cNvSpPr/>
          <p:nvPr/>
        </p:nvSpPr>
        <p:spPr>
          <a:xfrm>
            <a:off x="4511814" y="2551354"/>
            <a:ext cx="99237" cy="100822"/>
          </a:xfrm>
          <a:prstGeom prst="rect">
            <a:avLst/>
          </a:prstGeom>
          <a:blipFill>
            <a:blip r:embed="rId4" cstate="print"/>
            <a:stretch>
              <a:fillRect/>
            </a:stretch>
          </a:blipFill>
        </p:spPr>
        <p:txBody>
          <a:bodyPr wrap="square" lIns="0" tIns="0" rIns="0" bIns="0" rtlCol="0"/>
          <a:lstStyle/>
          <a:p>
            <a:endParaRPr sz="1349"/>
          </a:p>
        </p:txBody>
      </p:sp>
      <p:cxnSp>
        <p:nvCxnSpPr>
          <p:cNvPr id="4" name="Connecteur droit avec flèche 3">
            <a:extLst>
              <a:ext uri="{FF2B5EF4-FFF2-40B4-BE49-F238E27FC236}">
                <a16:creationId xmlns:a16="http://schemas.microsoft.com/office/drawing/2014/main" id="{FD21036B-55B0-D049-98FA-07893C8CA1A2}"/>
              </a:ext>
            </a:extLst>
          </p:cNvPr>
          <p:cNvCxnSpPr>
            <a:endCxn id="56" idx="3"/>
          </p:cNvCxnSpPr>
          <p:nvPr/>
        </p:nvCxnSpPr>
        <p:spPr>
          <a:xfrm flipV="1">
            <a:off x="4178284" y="2601765"/>
            <a:ext cx="432767" cy="643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62" name="Connecteur droit avec flèche 61">
            <a:extLst>
              <a:ext uri="{FF2B5EF4-FFF2-40B4-BE49-F238E27FC236}">
                <a16:creationId xmlns:a16="http://schemas.microsoft.com/office/drawing/2014/main" id="{171FC1C6-7123-1845-9640-F5A05604E6A6}"/>
              </a:ext>
            </a:extLst>
          </p:cNvPr>
          <p:cNvCxnSpPr/>
          <p:nvPr/>
        </p:nvCxnSpPr>
        <p:spPr>
          <a:xfrm flipV="1">
            <a:off x="4179458" y="3169617"/>
            <a:ext cx="432767" cy="643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63" name="Connecteur droit avec flèche 62">
            <a:extLst>
              <a:ext uri="{FF2B5EF4-FFF2-40B4-BE49-F238E27FC236}">
                <a16:creationId xmlns:a16="http://schemas.microsoft.com/office/drawing/2014/main" id="{4C6F4373-20C2-4745-B352-EC23F56A740D}"/>
              </a:ext>
            </a:extLst>
          </p:cNvPr>
          <p:cNvCxnSpPr/>
          <p:nvPr/>
        </p:nvCxnSpPr>
        <p:spPr>
          <a:xfrm flipV="1">
            <a:off x="6107359" y="2568064"/>
            <a:ext cx="432767" cy="643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64" name="Connecteur droit avec flèche 63">
            <a:extLst>
              <a:ext uri="{FF2B5EF4-FFF2-40B4-BE49-F238E27FC236}">
                <a16:creationId xmlns:a16="http://schemas.microsoft.com/office/drawing/2014/main" id="{A199D7CC-9A1C-3740-BA99-7C5159AA4DD4}"/>
              </a:ext>
            </a:extLst>
          </p:cNvPr>
          <p:cNvCxnSpPr/>
          <p:nvPr/>
        </p:nvCxnSpPr>
        <p:spPr>
          <a:xfrm flipV="1">
            <a:off x="6090712" y="3215236"/>
            <a:ext cx="432767" cy="643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72" name="Espace réservé du numéro de diapositive 71">
            <a:extLst>
              <a:ext uri="{FF2B5EF4-FFF2-40B4-BE49-F238E27FC236}">
                <a16:creationId xmlns:a16="http://schemas.microsoft.com/office/drawing/2014/main" id="{549DA0CB-934B-C347-A87C-DEB428CA7CDF}"/>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21</a:t>
            </a:fld>
            <a:endParaRPr lang="en-GB"/>
          </a:p>
        </p:txBody>
      </p:sp>
    </p:spTree>
    <p:extLst>
      <p:ext uri="{BB962C8B-B14F-4D97-AF65-F5344CB8AC3E}">
        <p14:creationId xmlns:p14="http://schemas.microsoft.com/office/powerpoint/2010/main" val="40669124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706EC7-BF16-5146-8E09-1373B0968315}"/>
              </a:ext>
            </a:extLst>
          </p:cNvPr>
          <p:cNvSpPr>
            <a:spLocks noGrp="1"/>
          </p:cNvSpPr>
          <p:nvPr>
            <p:ph type="title"/>
          </p:nvPr>
        </p:nvSpPr>
        <p:spPr/>
        <p:txBody>
          <a:bodyPr/>
          <a:lstStyle/>
          <a:p>
            <a:r>
              <a:rPr lang="fr-FR" dirty="0"/>
              <a:t>Traitements comparés</a:t>
            </a:r>
          </a:p>
        </p:txBody>
      </p:sp>
      <p:sp>
        <p:nvSpPr>
          <p:cNvPr id="3" name="Espace réservé du numéro de diapositive 2">
            <a:extLst>
              <a:ext uri="{FF2B5EF4-FFF2-40B4-BE49-F238E27FC236}">
                <a16:creationId xmlns:a16="http://schemas.microsoft.com/office/drawing/2014/main" id="{BC9F4E4E-2992-A14E-8983-58A47F88957A}"/>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22</a:t>
            </a:fld>
            <a:endParaRPr lang="en-GB"/>
          </a:p>
        </p:txBody>
      </p:sp>
      <p:sp>
        <p:nvSpPr>
          <p:cNvPr id="4" name="Espace réservé du contenu 3">
            <a:extLst>
              <a:ext uri="{FF2B5EF4-FFF2-40B4-BE49-F238E27FC236}">
                <a16:creationId xmlns:a16="http://schemas.microsoft.com/office/drawing/2014/main" id="{BF884B21-7A4E-304E-9D4C-6DFBD0CBDCDC}"/>
              </a:ext>
            </a:extLst>
          </p:cNvPr>
          <p:cNvSpPr>
            <a:spLocks noGrp="1"/>
          </p:cNvSpPr>
          <p:nvPr>
            <p:ph sz="quarter" idx="1"/>
          </p:nvPr>
        </p:nvSpPr>
        <p:spPr/>
        <p:txBody>
          <a:bodyPr>
            <a:normAutofit/>
          </a:bodyPr>
          <a:lstStyle/>
          <a:p>
            <a:r>
              <a:rPr lang="fr-FR" dirty="0"/>
              <a:t>Evaluation de la sécurité d’emploi</a:t>
            </a:r>
          </a:p>
          <a:p>
            <a:pPr lvl="1"/>
            <a:r>
              <a:rPr lang="fr-FR" dirty="0"/>
              <a:t>Phase préclinique</a:t>
            </a:r>
          </a:p>
          <a:p>
            <a:pPr lvl="2"/>
            <a:r>
              <a:rPr lang="fr-FR" dirty="0"/>
              <a:t>Toxicologie (</a:t>
            </a:r>
            <a:r>
              <a:rPr lang="fr-FR" dirty="0" err="1"/>
              <a:t>cancéro</a:t>
            </a:r>
            <a:r>
              <a:rPr lang="fr-FR" dirty="0"/>
              <a:t> / mutations / reproduction)</a:t>
            </a:r>
          </a:p>
          <a:p>
            <a:pPr lvl="2"/>
            <a:r>
              <a:rPr lang="fr-FR" dirty="0"/>
              <a:t>Etude des conditions d’efficacité (pharmacodynamique et pharmacocinétique)</a:t>
            </a:r>
          </a:p>
          <a:p>
            <a:pPr lvl="1"/>
            <a:r>
              <a:rPr lang="fr-FR" dirty="0"/>
              <a:t>Phase précoce, phase I</a:t>
            </a:r>
          </a:p>
          <a:p>
            <a:pPr lvl="2"/>
            <a:r>
              <a:rPr lang="fr-FR" dirty="0"/>
              <a:t>Étude des conditions de tolérance chez l’homme (généralement des volontaires sains)</a:t>
            </a:r>
          </a:p>
          <a:p>
            <a:pPr lvl="3"/>
            <a:r>
              <a:rPr lang="fr-FR" dirty="0"/>
              <a:t>Etude du mécanisme du traitement</a:t>
            </a:r>
          </a:p>
          <a:p>
            <a:pPr lvl="3"/>
            <a:r>
              <a:rPr lang="fr-FR" dirty="0"/>
              <a:t>Tolérance en fonction de la dose</a:t>
            </a:r>
          </a:p>
          <a:p>
            <a:pPr lvl="3"/>
            <a:r>
              <a:rPr lang="fr-FR" dirty="0"/>
              <a:t>Recherche de la dose maximale tolérée</a:t>
            </a:r>
          </a:p>
          <a:p>
            <a:pPr lvl="2"/>
            <a:endParaRPr lang="fr-FR" dirty="0"/>
          </a:p>
          <a:p>
            <a:pPr lvl="2"/>
            <a:endParaRPr lang="fr-FR" dirty="0"/>
          </a:p>
        </p:txBody>
      </p:sp>
      <p:sp>
        <p:nvSpPr>
          <p:cNvPr id="5" name="Espace réservé du pied de page 4">
            <a:extLst>
              <a:ext uri="{FF2B5EF4-FFF2-40B4-BE49-F238E27FC236}">
                <a16:creationId xmlns:a16="http://schemas.microsoft.com/office/drawing/2014/main" id="{D17C72C3-73F6-7A4B-8BAA-C13DBFB6C106}"/>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1434003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706EC7-BF16-5146-8E09-1373B0968315}"/>
              </a:ext>
            </a:extLst>
          </p:cNvPr>
          <p:cNvSpPr>
            <a:spLocks noGrp="1"/>
          </p:cNvSpPr>
          <p:nvPr>
            <p:ph type="title"/>
          </p:nvPr>
        </p:nvSpPr>
        <p:spPr/>
        <p:txBody>
          <a:bodyPr/>
          <a:lstStyle/>
          <a:p>
            <a:r>
              <a:rPr lang="fr-FR" dirty="0"/>
              <a:t>Traitements comparés</a:t>
            </a:r>
          </a:p>
        </p:txBody>
      </p:sp>
      <p:sp>
        <p:nvSpPr>
          <p:cNvPr id="3" name="Espace réservé du numéro de diapositive 2">
            <a:extLst>
              <a:ext uri="{FF2B5EF4-FFF2-40B4-BE49-F238E27FC236}">
                <a16:creationId xmlns:a16="http://schemas.microsoft.com/office/drawing/2014/main" id="{BC9F4E4E-2992-A14E-8983-58A47F88957A}"/>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23</a:t>
            </a:fld>
            <a:endParaRPr lang="en-GB"/>
          </a:p>
        </p:txBody>
      </p:sp>
      <p:sp>
        <p:nvSpPr>
          <p:cNvPr id="4" name="Espace réservé du contenu 3">
            <a:extLst>
              <a:ext uri="{FF2B5EF4-FFF2-40B4-BE49-F238E27FC236}">
                <a16:creationId xmlns:a16="http://schemas.microsoft.com/office/drawing/2014/main" id="{BF884B21-7A4E-304E-9D4C-6DFBD0CBDCDC}"/>
              </a:ext>
            </a:extLst>
          </p:cNvPr>
          <p:cNvSpPr>
            <a:spLocks noGrp="1"/>
          </p:cNvSpPr>
          <p:nvPr>
            <p:ph sz="quarter" idx="1"/>
          </p:nvPr>
        </p:nvSpPr>
        <p:spPr/>
        <p:txBody>
          <a:bodyPr>
            <a:normAutofit/>
          </a:bodyPr>
          <a:lstStyle/>
          <a:p>
            <a:r>
              <a:rPr lang="fr-FR" dirty="0"/>
              <a:t>Evaluation de l’efficacité</a:t>
            </a:r>
          </a:p>
          <a:p>
            <a:pPr lvl="1"/>
            <a:r>
              <a:rPr lang="fr-FR" dirty="0"/>
              <a:t>Phase intermédiaire, phase II</a:t>
            </a:r>
          </a:p>
          <a:p>
            <a:pPr lvl="2"/>
            <a:r>
              <a:rPr lang="fr-FR" dirty="0"/>
              <a:t>Etude des conditions de l’efficacité et définition des modalités d’administration sur une nombre limité de sujets malades, évaluation de la sécurité d’emploi à court terme</a:t>
            </a:r>
          </a:p>
          <a:p>
            <a:pPr lvl="3"/>
            <a:r>
              <a:rPr lang="fr-FR" dirty="0"/>
              <a:t>Choix de la posologie optimale</a:t>
            </a:r>
          </a:p>
          <a:p>
            <a:pPr lvl="3"/>
            <a:r>
              <a:rPr lang="fr-FR" dirty="0"/>
              <a:t>Choix d’un mode d’administration : voie orale, intra musculaire, intra veineux</a:t>
            </a:r>
          </a:p>
          <a:p>
            <a:pPr lvl="3"/>
            <a:r>
              <a:rPr lang="fr-FR" dirty="0"/>
              <a:t>Première estimation de l’efficacité</a:t>
            </a:r>
          </a:p>
          <a:p>
            <a:pPr lvl="3"/>
            <a:r>
              <a:rPr lang="fr-FR" dirty="0"/>
              <a:t>Etude des événements indésirables fréquents</a:t>
            </a:r>
          </a:p>
          <a:p>
            <a:pPr lvl="2"/>
            <a:endParaRPr lang="fr-FR" dirty="0"/>
          </a:p>
          <a:p>
            <a:pPr lvl="2"/>
            <a:endParaRPr lang="fr-FR" dirty="0"/>
          </a:p>
        </p:txBody>
      </p:sp>
      <p:sp>
        <p:nvSpPr>
          <p:cNvPr id="5" name="Espace réservé du pied de page 4">
            <a:extLst>
              <a:ext uri="{FF2B5EF4-FFF2-40B4-BE49-F238E27FC236}">
                <a16:creationId xmlns:a16="http://schemas.microsoft.com/office/drawing/2014/main" id="{650D0B16-A451-5040-9E5C-8A6E35AA163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33673046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706EC7-BF16-5146-8E09-1373B0968315}"/>
              </a:ext>
            </a:extLst>
          </p:cNvPr>
          <p:cNvSpPr>
            <a:spLocks noGrp="1"/>
          </p:cNvSpPr>
          <p:nvPr>
            <p:ph type="title"/>
          </p:nvPr>
        </p:nvSpPr>
        <p:spPr/>
        <p:txBody>
          <a:bodyPr/>
          <a:lstStyle/>
          <a:p>
            <a:r>
              <a:rPr lang="fr-FR" dirty="0"/>
              <a:t>Traitements comparés</a:t>
            </a:r>
          </a:p>
        </p:txBody>
      </p:sp>
      <p:sp>
        <p:nvSpPr>
          <p:cNvPr id="3" name="Espace réservé du numéro de diapositive 2">
            <a:extLst>
              <a:ext uri="{FF2B5EF4-FFF2-40B4-BE49-F238E27FC236}">
                <a16:creationId xmlns:a16="http://schemas.microsoft.com/office/drawing/2014/main" id="{BC9F4E4E-2992-A14E-8983-58A47F88957A}"/>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24</a:t>
            </a:fld>
            <a:endParaRPr lang="en-GB"/>
          </a:p>
        </p:txBody>
      </p:sp>
      <p:sp>
        <p:nvSpPr>
          <p:cNvPr id="4" name="Espace réservé du contenu 3">
            <a:extLst>
              <a:ext uri="{FF2B5EF4-FFF2-40B4-BE49-F238E27FC236}">
                <a16:creationId xmlns:a16="http://schemas.microsoft.com/office/drawing/2014/main" id="{BF884B21-7A4E-304E-9D4C-6DFBD0CBDCDC}"/>
              </a:ext>
            </a:extLst>
          </p:cNvPr>
          <p:cNvSpPr>
            <a:spLocks noGrp="1"/>
          </p:cNvSpPr>
          <p:nvPr>
            <p:ph sz="quarter" idx="1"/>
          </p:nvPr>
        </p:nvSpPr>
        <p:spPr/>
        <p:txBody>
          <a:bodyPr>
            <a:normAutofit lnSpcReduction="10000"/>
          </a:bodyPr>
          <a:lstStyle/>
          <a:p>
            <a:r>
              <a:rPr lang="fr-FR" dirty="0"/>
              <a:t>Evaluation de l’efficacité</a:t>
            </a:r>
          </a:p>
          <a:p>
            <a:pPr lvl="1"/>
            <a:r>
              <a:rPr lang="fr-FR" dirty="0"/>
              <a:t>Phase confirmatoire, phase III</a:t>
            </a:r>
          </a:p>
          <a:p>
            <a:pPr lvl="2"/>
            <a:r>
              <a:rPr lang="fr-FR" dirty="0"/>
              <a:t>Etude de l’efficacité et de la tolérance sur un plus grand nombre de sujets malades à long terme dans les indications invoquées</a:t>
            </a:r>
          </a:p>
          <a:p>
            <a:pPr lvl="2"/>
            <a:r>
              <a:rPr lang="fr-FR" dirty="0"/>
              <a:t>Efficacité comparée entre le nouveau traitement et le traitement de référence ou le placebo (essai clinique contrôlé randomisé)</a:t>
            </a:r>
          </a:p>
          <a:p>
            <a:pPr lvl="3"/>
            <a:r>
              <a:rPr lang="fr-FR" dirty="0"/>
              <a:t>Traitement de référence : définition précise et standardisée des deux traitements comparés</a:t>
            </a:r>
          </a:p>
          <a:p>
            <a:pPr lvl="3"/>
            <a:r>
              <a:rPr lang="fr-FR" dirty="0"/>
              <a:t>Traitement évalué : nom de la molécule, mode d’administration, posologie optimale, horaires de prise, durée du traitement, mode de conservation, etc.</a:t>
            </a:r>
          </a:p>
          <a:p>
            <a:pPr lvl="2"/>
            <a:endParaRPr lang="fr-FR" dirty="0"/>
          </a:p>
          <a:p>
            <a:pPr lvl="2"/>
            <a:endParaRPr lang="fr-FR" dirty="0"/>
          </a:p>
        </p:txBody>
      </p:sp>
      <p:sp>
        <p:nvSpPr>
          <p:cNvPr id="5" name="Espace réservé du pied de page 4">
            <a:extLst>
              <a:ext uri="{FF2B5EF4-FFF2-40B4-BE49-F238E27FC236}">
                <a16:creationId xmlns:a16="http://schemas.microsoft.com/office/drawing/2014/main" id="{ADDC6BAB-2ED2-8A44-9A80-3ED1008690A6}"/>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139496939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9237E3-EE7D-6748-880C-8EDE486FB336}"/>
              </a:ext>
            </a:extLst>
          </p:cNvPr>
          <p:cNvSpPr>
            <a:spLocks noGrp="1"/>
          </p:cNvSpPr>
          <p:nvPr>
            <p:ph type="title"/>
          </p:nvPr>
        </p:nvSpPr>
        <p:spPr/>
        <p:txBody>
          <a:bodyPr/>
          <a:lstStyle/>
          <a:p>
            <a:r>
              <a:rPr lang="fr-FR" dirty="0"/>
              <a:t>Critères de jugement</a:t>
            </a:r>
          </a:p>
        </p:txBody>
      </p:sp>
      <p:sp>
        <p:nvSpPr>
          <p:cNvPr id="3" name="Espace réservé du numéro de diapositive 2">
            <a:extLst>
              <a:ext uri="{FF2B5EF4-FFF2-40B4-BE49-F238E27FC236}">
                <a16:creationId xmlns:a16="http://schemas.microsoft.com/office/drawing/2014/main" id="{3F96F334-E9D6-8744-8B73-2C50083C16F7}"/>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25</a:t>
            </a:fld>
            <a:endParaRPr lang="en-GB"/>
          </a:p>
        </p:txBody>
      </p:sp>
      <p:sp>
        <p:nvSpPr>
          <p:cNvPr id="4" name="Espace réservé du contenu 3">
            <a:extLst>
              <a:ext uri="{FF2B5EF4-FFF2-40B4-BE49-F238E27FC236}">
                <a16:creationId xmlns:a16="http://schemas.microsoft.com/office/drawing/2014/main" id="{4C1F553B-F82D-CF45-8556-4E3B08FC164A}"/>
              </a:ext>
            </a:extLst>
          </p:cNvPr>
          <p:cNvSpPr>
            <a:spLocks noGrp="1"/>
          </p:cNvSpPr>
          <p:nvPr>
            <p:ph sz="quarter" idx="1"/>
          </p:nvPr>
        </p:nvSpPr>
        <p:spPr/>
        <p:txBody>
          <a:bodyPr>
            <a:normAutofit fontScale="85000" lnSpcReduction="20000"/>
          </a:bodyPr>
          <a:lstStyle/>
          <a:p>
            <a:r>
              <a:rPr lang="fr-FR" dirty="0"/>
              <a:t>Critère Principal de Jugement</a:t>
            </a:r>
          </a:p>
          <a:p>
            <a:pPr lvl="1"/>
            <a:r>
              <a:rPr lang="fr-FR" dirty="0"/>
              <a:t>Permet de répondre à la question posée par l'objectif principal</a:t>
            </a:r>
          </a:p>
          <a:p>
            <a:pPr lvl="1"/>
            <a:r>
              <a:rPr lang="fr-FR" dirty="0"/>
              <a:t>Exemple :</a:t>
            </a:r>
          </a:p>
          <a:p>
            <a:pPr lvl="2"/>
            <a:r>
              <a:rPr lang="fr-FR" dirty="0"/>
              <a:t>Question : L'antibiotique A est-il plus efficace que l'antibiotique B dans le traitement des infections urinaires ?</a:t>
            </a:r>
          </a:p>
          <a:p>
            <a:pPr lvl="2"/>
            <a:r>
              <a:rPr lang="fr-FR" dirty="0"/>
              <a:t>Critère principal de jugement : Le TRT A permet-il une résolution plus rapide de la fièvre que le TRT B (critère = délai de résolution de la fièvre)</a:t>
            </a:r>
          </a:p>
          <a:p>
            <a:r>
              <a:rPr lang="fr-FR" dirty="0"/>
              <a:t>Critère secondaire de jugement</a:t>
            </a:r>
          </a:p>
          <a:p>
            <a:pPr lvl="1"/>
            <a:r>
              <a:rPr lang="fr-FR" dirty="0"/>
              <a:t>Permet de répondre à la question posée par l'objectif secondaire</a:t>
            </a:r>
          </a:p>
          <a:p>
            <a:pPr lvl="1"/>
            <a:r>
              <a:rPr lang="fr-FR" dirty="0"/>
              <a:t>Exemple : (pour la même étude)</a:t>
            </a:r>
          </a:p>
          <a:p>
            <a:pPr lvl="2"/>
            <a:r>
              <a:rPr lang="fr-FR" dirty="0"/>
              <a:t>Question : L'antibiotique A est-il mieux toléré que l'antibiotique B ?</a:t>
            </a:r>
          </a:p>
          <a:p>
            <a:pPr lvl="2"/>
            <a:r>
              <a:rPr lang="fr-FR" dirty="0"/>
              <a:t>Critère secondaire de jugement : Le TRT A entraine-t-il plus de diarrhées que le TRT B (critère = fréquence des diarrhées)</a:t>
            </a:r>
          </a:p>
          <a:p>
            <a:endParaRPr lang="fr-FR" dirty="0"/>
          </a:p>
          <a:p>
            <a:endParaRPr lang="fr-FR" dirty="0"/>
          </a:p>
        </p:txBody>
      </p:sp>
      <p:sp>
        <p:nvSpPr>
          <p:cNvPr id="5" name="Espace réservé du pied de page 4">
            <a:extLst>
              <a:ext uri="{FF2B5EF4-FFF2-40B4-BE49-F238E27FC236}">
                <a16:creationId xmlns:a16="http://schemas.microsoft.com/office/drawing/2014/main" id="{CAEC0498-BB13-3242-9EBC-9AC6175D3219}"/>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935441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578068-BCB0-F844-88F5-4A52F5892529}"/>
              </a:ext>
            </a:extLst>
          </p:cNvPr>
          <p:cNvSpPr>
            <a:spLocks noGrp="1"/>
          </p:cNvSpPr>
          <p:nvPr>
            <p:ph type="title"/>
          </p:nvPr>
        </p:nvSpPr>
        <p:spPr/>
        <p:txBody>
          <a:bodyPr/>
          <a:lstStyle/>
          <a:p>
            <a:r>
              <a:rPr lang="fr-FR" dirty="0"/>
              <a:t>Critères de jugement</a:t>
            </a:r>
          </a:p>
        </p:txBody>
      </p:sp>
      <p:sp>
        <p:nvSpPr>
          <p:cNvPr id="3" name="Espace réservé du numéro de diapositive 2">
            <a:extLst>
              <a:ext uri="{FF2B5EF4-FFF2-40B4-BE49-F238E27FC236}">
                <a16:creationId xmlns:a16="http://schemas.microsoft.com/office/drawing/2014/main" id="{AA680BC6-6028-7749-A86F-1BC2A07DCE6F}"/>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26</a:t>
            </a:fld>
            <a:endParaRPr lang="en-GB"/>
          </a:p>
        </p:txBody>
      </p:sp>
      <p:sp>
        <p:nvSpPr>
          <p:cNvPr id="4" name="Espace réservé du contenu 3">
            <a:extLst>
              <a:ext uri="{FF2B5EF4-FFF2-40B4-BE49-F238E27FC236}">
                <a16:creationId xmlns:a16="http://schemas.microsoft.com/office/drawing/2014/main" id="{AE38392A-2558-AE42-836B-12674B6940B2}"/>
              </a:ext>
            </a:extLst>
          </p:cNvPr>
          <p:cNvSpPr>
            <a:spLocks noGrp="1"/>
          </p:cNvSpPr>
          <p:nvPr>
            <p:ph sz="quarter" idx="1"/>
          </p:nvPr>
        </p:nvSpPr>
        <p:spPr/>
        <p:txBody>
          <a:bodyPr>
            <a:normAutofit fontScale="62500" lnSpcReduction="20000"/>
          </a:bodyPr>
          <a:lstStyle/>
          <a:p>
            <a:r>
              <a:rPr lang="fr-FR" dirty="0"/>
              <a:t>Formulation d’un critère de jugement</a:t>
            </a:r>
          </a:p>
          <a:p>
            <a:pPr lvl="1"/>
            <a:r>
              <a:rPr lang="fr-FR" dirty="0"/>
              <a:t>Définition précise du critère</a:t>
            </a:r>
          </a:p>
          <a:p>
            <a:pPr lvl="1"/>
            <a:r>
              <a:rPr lang="fr-FR" dirty="0"/>
              <a:t>Modalités pratiques d’évaluation / mesure du critère</a:t>
            </a:r>
          </a:p>
          <a:p>
            <a:pPr lvl="1"/>
            <a:r>
              <a:rPr lang="fr-FR" dirty="0"/>
              <a:t>Moment et fréquence d’évaluation du critère</a:t>
            </a:r>
          </a:p>
          <a:p>
            <a:r>
              <a:rPr lang="fr-FR" dirty="0"/>
              <a:t>Propriétés d’un critère de jugement</a:t>
            </a:r>
          </a:p>
          <a:p>
            <a:pPr lvl="1"/>
            <a:r>
              <a:rPr lang="fr-FR" dirty="0"/>
              <a:t>Critère cliniquement pertinent</a:t>
            </a:r>
          </a:p>
          <a:p>
            <a:pPr lvl="2"/>
            <a:r>
              <a:rPr lang="fr-FR" dirty="0"/>
              <a:t>Ce qu’il mesure doit avoir une réelle importance pour la santé du malade ou sa prise en charge thérapeutique</a:t>
            </a:r>
          </a:p>
          <a:p>
            <a:pPr lvl="1"/>
            <a:r>
              <a:rPr lang="fr-FR" dirty="0"/>
              <a:t>Critère fiable</a:t>
            </a:r>
          </a:p>
          <a:p>
            <a:pPr lvl="2"/>
            <a:r>
              <a:rPr lang="fr-FR" dirty="0"/>
              <a:t>Il doit évaluer le même état toujours de la même façon, quels que soient l’évaluateur et les conditions de mesure</a:t>
            </a:r>
          </a:p>
          <a:p>
            <a:r>
              <a:rPr lang="fr-FR" dirty="0"/>
              <a:t>Maîtrise des erreurs de mesure du critère ou biais de jugement</a:t>
            </a:r>
          </a:p>
          <a:p>
            <a:pPr lvl="1"/>
            <a:r>
              <a:rPr lang="fr-FR" dirty="0"/>
              <a:t>Calibration des évaluateurs</a:t>
            </a:r>
          </a:p>
          <a:p>
            <a:pPr lvl="2"/>
            <a:r>
              <a:rPr lang="fr-FR" dirty="0"/>
              <a:t>Standardiser les conditions et les procédés de mesure pour réduire la variabilité inter ou intra-examinateur</a:t>
            </a:r>
          </a:p>
          <a:p>
            <a:pPr lvl="1"/>
            <a:r>
              <a:rPr lang="fr-FR" dirty="0"/>
              <a:t>Mesure en double aveugle si possible par plusieurs évaluateurs</a:t>
            </a:r>
          </a:p>
          <a:p>
            <a:pPr lvl="2"/>
            <a:r>
              <a:rPr lang="fr-FR" dirty="0"/>
              <a:t>Mesurer le critère sans connaître le groupe de traitement : mesures réalisées de la même façon dans les différents groupes</a:t>
            </a:r>
          </a:p>
        </p:txBody>
      </p:sp>
      <p:sp>
        <p:nvSpPr>
          <p:cNvPr id="5" name="Espace réservé du pied de page 4">
            <a:extLst>
              <a:ext uri="{FF2B5EF4-FFF2-40B4-BE49-F238E27FC236}">
                <a16:creationId xmlns:a16="http://schemas.microsoft.com/office/drawing/2014/main" id="{7F6EFBD6-415E-3549-99B5-47A53C17BE18}"/>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25976540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526644-36F9-6A4C-95BC-C429957B3FE0}"/>
              </a:ext>
            </a:extLst>
          </p:cNvPr>
          <p:cNvSpPr>
            <a:spLocks noGrp="1"/>
          </p:cNvSpPr>
          <p:nvPr>
            <p:ph type="title"/>
          </p:nvPr>
        </p:nvSpPr>
        <p:spPr/>
        <p:txBody>
          <a:bodyPr/>
          <a:lstStyle/>
          <a:p>
            <a:r>
              <a:rPr lang="fr-FR" dirty="0"/>
              <a:t>Nombre de sujets nécessaires</a:t>
            </a:r>
          </a:p>
        </p:txBody>
      </p:sp>
      <p:sp>
        <p:nvSpPr>
          <p:cNvPr id="3" name="Espace réservé du numéro de diapositive 2">
            <a:extLst>
              <a:ext uri="{FF2B5EF4-FFF2-40B4-BE49-F238E27FC236}">
                <a16:creationId xmlns:a16="http://schemas.microsoft.com/office/drawing/2014/main" id="{6883E6CD-0C03-5B4C-B203-41DB3218F6A3}"/>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27</a:t>
            </a:fld>
            <a:endParaRPr lang="en-GB"/>
          </a:p>
        </p:txBody>
      </p:sp>
      <p:sp>
        <p:nvSpPr>
          <p:cNvPr id="4" name="Espace réservé du contenu 3">
            <a:extLst>
              <a:ext uri="{FF2B5EF4-FFF2-40B4-BE49-F238E27FC236}">
                <a16:creationId xmlns:a16="http://schemas.microsoft.com/office/drawing/2014/main" id="{5F9B0161-D7BB-D14D-A1A7-C764AD30C41D}"/>
              </a:ext>
            </a:extLst>
          </p:cNvPr>
          <p:cNvSpPr>
            <a:spLocks noGrp="1"/>
          </p:cNvSpPr>
          <p:nvPr>
            <p:ph sz="quarter" idx="1"/>
          </p:nvPr>
        </p:nvSpPr>
        <p:spPr/>
        <p:txBody>
          <a:bodyPr/>
          <a:lstStyle/>
          <a:p>
            <a:r>
              <a:rPr lang="fr-FR" dirty="0"/>
              <a:t>Justification du nombre de sujets à randomiser</a:t>
            </a:r>
          </a:p>
          <a:p>
            <a:pPr lvl="1"/>
            <a:r>
              <a:rPr lang="fr-FR" dirty="0"/>
              <a:t>Pour pouvoir mettre en évidence une différence minimale cliniquement intéressante</a:t>
            </a:r>
          </a:p>
          <a:p>
            <a:r>
              <a:rPr lang="fr-FR" dirty="0"/>
              <a:t>Nombre de sujets à inclure doit être déterminé à l’avance</a:t>
            </a:r>
          </a:p>
          <a:p>
            <a:pPr lvl="1"/>
            <a:r>
              <a:rPr lang="fr-FR" dirty="0"/>
              <a:t>Sinon, en cas d’effectif insuffisant dans les groupes comparés, il sera parfois difficile de conclure et donc d’éliminer le fait du hasard de l’échantillonnage</a:t>
            </a:r>
          </a:p>
        </p:txBody>
      </p:sp>
      <p:sp>
        <p:nvSpPr>
          <p:cNvPr id="5" name="Espace réservé du pied de page 4">
            <a:extLst>
              <a:ext uri="{FF2B5EF4-FFF2-40B4-BE49-F238E27FC236}">
                <a16:creationId xmlns:a16="http://schemas.microsoft.com/office/drawing/2014/main" id="{9E880EEE-E933-D44D-88AC-A33228DD33F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571240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3A5928F-EDF1-4D42-A4C2-B897F164F059}"/>
              </a:ext>
            </a:extLst>
          </p:cNvPr>
          <p:cNvSpPr>
            <a:spLocks noGrp="1"/>
          </p:cNvSpPr>
          <p:nvPr>
            <p:ph type="title"/>
          </p:nvPr>
        </p:nvSpPr>
        <p:spPr/>
        <p:txBody>
          <a:bodyPr/>
          <a:lstStyle/>
          <a:p>
            <a:r>
              <a:rPr lang="fr-FR" dirty="0"/>
              <a:t>Nombre de sujets nécessaires</a:t>
            </a:r>
          </a:p>
        </p:txBody>
      </p:sp>
      <p:sp>
        <p:nvSpPr>
          <p:cNvPr id="3" name="Espace réservé du numéro de diapositive 2">
            <a:extLst>
              <a:ext uri="{FF2B5EF4-FFF2-40B4-BE49-F238E27FC236}">
                <a16:creationId xmlns:a16="http://schemas.microsoft.com/office/drawing/2014/main" id="{5D028646-DCE4-314E-B617-7A1C2BC0B353}"/>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28</a:t>
            </a:fld>
            <a:endParaRPr lang="en-GB"/>
          </a:p>
        </p:txBody>
      </p:sp>
      <p:sp>
        <p:nvSpPr>
          <p:cNvPr id="4" name="Espace réservé du contenu 3">
            <a:extLst>
              <a:ext uri="{FF2B5EF4-FFF2-40B4-BE49-F238E27FC236}">
                <a16:creationId xmlns:a16="http://schemas.microsoft.com/office/drawing/2014/main" id="{37E41AAC-8D84-F74A-920F-A34496EC9EE0}"/>
              </a:ext>
            </a:extLst>
          </p:cNvPr>
          <p:cNvSpPr>
            <a:spLocks noGrp="1"/>
          </p:cNvSpPr>
          <p:nvPr>
            <p:ph sz="quarter" idx="1"/>
          </p:nvPr>
        </p:nvSpPr>
        <p:spPr/>
        <p:txBody>
          <a:bodyPr>
            <a:normAutofit lnSpcReduction="10000"/>
          </a:bodyPr>
          <a:lstStyle/>
          <a:p>
            <a:r>
              <a:rPr lang="fr-FR" dirty="0"/>
              <a:t>Taille de l’échantillon de sujets éligibles à randomiser, calculée à partir de formules mathématiques tenant compte de :</a:t>
            </a:r>
          </a:p>
          <a:p>
            <a:pPr lvl="1"/>
            <a:r>
              <a:rPr lang="fr-FR" dirty="0"/>
              <a:t>Risque de première espèce (risque alpha)</a:t>
            </a:r>
          </a:p>
          <a:p>
            <a:pPr lvl="1"/>
            <a:r>
              <a:rPr lang="fr-FR" dirty="0"/>
              <a:t>Risque de deuxième espèce (risque bêta)</a:t>
            </a:r>
          </a:p>
          <a:p>
            <a:pPr lvl="1"/>
            <a:r>
              <a:rPr lang="fr-FR" dirty="0"/>
              <a:t>De l’importance de la différence attendue entre les groupes (taille de l’effet clinique)</a:t>
            </a:r>
          </a:p>
          <a:p>
            <a:pPr lvl="1"/>
            <a:r>
              <a:rPr lang="fr-FR" dirty="0"/>
              <a:t>De la variabilité de la différence attendue entre les groupes</a:t>
            </a:r>
          </a:p>
          <a:p>
            <a:pPr lvl="1"/>
            <a:r>
              <a:rPr lang="fr-FR" dirty="0"/>
              <a:t>De la formulation du test, uni ou bilatérale</a:t>
            </a:r>
          </a:p>
        </p:txBody>
      </p:sp>
      <p:sp>
        <p:nvSpPr>
          <p:cNvPr id="5" name="Espace réservé du pied de page 4">
            <a:extLst>
              <a:ext uri="{FF2B5EF4-FFF2-40B4-BE49-F238E27FC236}">
                <a16:creationId xmlns:a16="http://schemas.microsoft.com/office/drawing/2014/main" id="{73EBEC7D-14B4-D444-A02D-CF98672C61A1}"/>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31590554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95FBC8A-F3CD-CD40-8AE6-4AEDBA876DFD}"/>
              </a:ext>
            </a:extLst>
          </p:cNvPr>
          <p:cNvSpPr>
            <a:spLocks noGrp="1"/>
          </p:cNvSpPr>
          <p:nvPr>
            <p:ph type="title"/>
          </p:nvPr>
        </p:nvSpPr>
        <p:spPr>
          <a:xfrm>
            <a:off x="612648" y="228600"/>
            <a:ext cx="8153400" cy="990600"/>
          </a:xfrm>
        </p:spPr>
        <p:txBody>
          <a:bodyPr/>
          <a:lstStyle/>
          <a:p>
            <a:r>
              <a:rPr lang="fr-FR" dirty="0"/>
              <a:t>Nombre de sujets nécessaires</a:t>
            </a:r>
          </a:p>
        </p:txBody>
      </p:sp>
      <p:sp>
        <p:nvSpPr>
          <p:cNvPr id="46" name="Espace réservé du pied de page 45">
            <a:extLst>
              <a:ext uri="{FF2B5EF4-FFF2-40B4-BE49-F238E27FC236}">
                <a16:creationId xmlns:a16="http://schemas.microsoft.com/office/drawing/2014/main" id="{04E10C19-AB19-6C4B-A711-CDD938D98EE4}"/>
              </a:ext>
            </a:extLst>
          </p:cNvPr>
          <p:cNvSpPr>
            <a:spLocks noGrp="1"/>
          </p:cNvSpPr>
          <p:nvPr>
            <p:ph type="ftr" sz="quarter" idx="11"/>
          </p:nvPr>
        </p:nvSpPr>
        <p:spPr>
          <a:xfrm>
            <a:off x="609600" y="6248206"/>
            <a:ext cx="8156448" cy="365125"/>
          </a:xfrm>
        </p:spPr>
        <p:txBody>
          <a:bodyPr/>
          <a:lstStyle/>
          <a:p>
            <a:r>
              <a:rPr lang="fr-FR"/>
              <a:t>PASS / LAS - UFR Médecine - UFR Odontologie – Université Côte d'Azur - Année universitaire 2020-2021</a:t>
            </a:r>
            <a:endParaRPr lang="en-GB" dirty="0"/>
          </a:p>
        </p:txBody>
      </p:sp>
      <p:sp>
        <p:nvSpPr>
          <p:cNvPr id="3" name="Espace réservé du numéro de diapositive 2">
            <a:extLst>
              <a:ext uri="{FF2B5EF4-FFF2-40B4-BE49-F238E27FC236}">
                <a16:creationId xmlns:a16="http://schemas.microsoft.com/office/drawing/2014/main" id="{7ED05493-FEC5-494D-A927-8C7A95DDF5B3}"/>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29</a:t>
            </a:fld>
            <a:endParaRPr lang="en-GB"/>
          </a:p>
        </p:txBody>
      </p:sp>
      <p:sp>
        <p:nvSpPr>
          <p:cNvPr id="51" name="Espace réservé du contenu 50">
            <a:extLst>
              <a:ext uri="{FF2B5EF4-FFF2-40B4-BE49-F238E27FC236}">
                <a16:creationId xmlns:a16="http://schemas.microsoft.com/office/drawing/2014/main" id="{3C6D08CF-ABE1-E84F-B53F-A87CA4501D82}"/>
              </a:ext>
            </a:extLst>
          </p:cNvPr>
          <p:cNvSpPr>
            <a:spLocks noGrp="1"/>
          </p:cNvSpPr>
          <p:nvPr>
            <p:ph sz="quarter" idx="1"/>
          </p:nvPr>
        </p:nvSpPr>
        <p:spPr/>
        <p:txBody>
          <a:bodyPr>
            <a:normAutofit fontScale="77500" lnSpcReduction="20000"/>
          </a:bodyPr>
          <a:lstStyle/>
          <a:p>
            <a:r>
              <a:rPr lang="fr-FR" dirty="0"/>
              <a:t>Test d’hypothèse</a:t>
            </a:r>
          </a:p>
          <a:p>
            <a:pPr lvl="1"/>
            <a:r>
              <a:rPr lang="fr-FR" dirty="0"/>
              <a:t>Hypothèse nulle, H</a:t>
            </a:r>
            <a:r>
              <a:rPr lang="fr-FR" baseline="-25000" dirty="0"/>
              <a:t>0</a:t>
            </a:r>
          </a:p>
          <a:p>
            <a:pPr lvl="2"/>
            <a:r>
              <a:rPr lang="fr-FR" dirty="0"/>
              <a:t>Pa = Pb : les traitements ont la même efficacité</a:t>
            </a:r>
          </a:p>
          <a:p>
            <a:pPr lvl="1"/>
            <a:r>
              <a:rPr lang="fr-FR" dirty="0"/>
              <a:t>Hypothèses alternatives, H</a:t>
            </a:r>
            <a:r>
              <a:rPr lang="fr-FR" baseline="-25000" dirty="0"/>
              <a:t>1</a:t>
            </a:r>
          </a:p>
          <a:p>
            <a:pPr lvl="2"/>
            <a:r>
              <a:rPr lang="fr-FR" dirty="0"/>
              <a:t>Pa ≠ Pb : les traitements n’ont pas la même efficacité (hypothèse bilatérale)</a:t>
            </a:r>
          </a:p>
          <a:p>
            <a:pPr lvl="2"/>
            <a:r>
              <a:rPr lang="fr-FR" dirty="0"/>
              <a:t>Pa &gt; Pb ou Pa &lt; Pb : l’un des deux traitements est supérieur à l’autre (hypothèse unilatérale)</a:t>
            </a:r>
          </a:p>
          <a:p>
            <a:r>
              <a:rPr lang="fr-FR" dirty="0"/>
              <a:t>Objectifs d’un test d’hypothèse : déterminer si H</a:t>
            </a:r>
            <a:r>
              <a:rPr lang="fr-FR" baseline="-25000" dirty="0"/>
              <a:t>0</a:t>
            </a:r>
            <a:r>
              <a:rPr lang="fr-FR" dirty="0"/>
              <a:t> peut être rejetée ou non</a:t>
            </a:r>
          </a:p>
          <a:p>
            <a:pPr lvl="1"/>
            <a:r>
              <a:rPr lang="fr-FR" dirty="0"/>
              <a:t>Risque de première espèce, </a:t>
            </a:r>
            <a:r>
              <a:rPr lang="fr-FR" dirty="0">
                <a:latin typeface="Symbol" pitchFamily="2" charset="2"/>
              </a:rPr>
              <a:t>a</a:t>
            </a:r>
            <a:r>
              <a:rPr lang="fr-FR" dirty="0"/>
              <a:t> : probabilité de rejeter H</a:t>
            </a:r>
            <a:r>
              <a:rPr lang="fr-FR" baseline="-25000" dirty="0"/>
              <a:t>0</a:t>
            </a:r>
            <a:r>
              <a:rPr lang="fr-FR" dirty="0"/>
              <a:t> alors qu’en réalité elle est vraie, </a:t>
            </a:r>
            <a:r>
              <a:rPr lang="fr-FR" dirty="0" err="1"/>
              <a:t>cad</a:t>
            </a:r>
            <a:r>
              <a:rPr lang="fr-FR" dirty="0"/>
              <a:t> conclure à tort que le traitement est efficace</a:t>
            </a:r>
          </a:p>
          <a:p>
            <a:pPr lvl="1"/>
            <a:r>
              <a:rPr lang="fr-FR" dirty="0"/>
              <a:t>Risque de deuxième espèce, </a:t>
            </a:r>
            <a:r>
              <a:rPr lang="fr-FR" dirty="0">
                <a:latin typeface="Symbol" pitchFamily="2" charset="2"/>
              </a:rPr>
              <a:t>b</a:t>
            </a:r>
            <a:r>
              <a:rPr lang="fr-FR" dirty="0"/>
              <a:t> : probabilité de ne pas rejeter H0 alors qu’en réalité elle est fausse, </a:t>
            </a:r>
            <a:r>
              <a:rPr lang="fr-FR" dirty="0" err="1"/>
              <a:t>cad</a:t>
            </a:r>
            <a:r>
              <a:rPr lang="fr-FR" dirty="0"/>
              <a:t> conclure à tort que le traitement est efficace</a:t>
            </a:r>
          </a:p>
        </p:txBody>
      </p:sp>
    </p:spTree>
    <p:extLst>
      <p:ext uri="{BB962C8B-B14F-4D97-AF65-F5344CB8AC3E}">
        <p14:creationId xmlns:p14="http://schemas.microsoft.com/office/powerpoint/2010/main" val="26903371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95FBC8A-F3CD-CD40-8AE6-4AEDBA876DFD}"/>
              </a:ext>
            </a:extLst>
          </p:cNvPr>
          <p:cNvSpPr>
            <a:spLocks noGrp="1"/>
          </p:cNvSpPr>
          <p:nvPr>
            <p:ph type="title"/>
          </p:nvPr>
        </p:nvSpPr>
        <p:spPr>
          <a:xfrm>
            <a:off x="612648" y="228600"/>
            <a:ext cx="8153400" cy="990600"/>
          </a:xfrm>
        </p:spPr>
        <p:txBody>
          <a:bodyPr/>
          <a:lstStyle/>
          <a:p>
            <a:r>
              <a:rPr lang="fr-FR" dirty="0"/>
              <a:t>Nombre de sujets nécessaires</a:t>
            </a:r>
          </a:p>
        </p:txBody>
      </p:sp>
      <p:sp>
        <p:nvSpPr>
          <p:cNvPr id="46" name="Espace réservé du pied de page 45">
            <a:extLst>
              <a:ext uri="{FF2B5EF4-FFF2-40B4-BE49-F238E27FC236}">
                <a16:creationId xmlns:a16="http://schemas.microsoft.com/office/drawing/2014/main" id="{04E10C19-AB19-6C4B-A711-CDD938D98EE4}"/>
              </a:ext>
            </a:extLst>
          </p:cNvPr>
          <p:cNvSpPr>
            <a:spLocks noGrp="1"/>
          </p:cNvSpPr>
          <p:nvPr>
            <p:ph type="ftr" sz="quarter" idx="11"/>
          </p:nvPr>
        </p:nvSpPr>
        <p:spPr>
          <a:xfrm>
            <a:off x="609600" y="6248206"/>
            <a:ext cx="8156448" cy="365125"/>
          </a:xfrm>
        </p:spPr>
        <p:txBody>
          <a:bodyPr/>
          <a:lstStyle/>
          <a:p>
            <a:r>
              <a:rPr lang="fr-FR"/>
              <a:t>PASS / LAS - UFR Médecine - UFR Odontologie – Université Côte d'Azur - Année universitaire 2020-2021</a:t>
            </a:r>
            <a:endParaRPr lang="en-GB" dirty="0"/>
          </a:p>
        </p:txBody>
      </p:sp>
      <p:sp>
        <p:nvSpPr>
          <p:cNvPr id="3" name="Espace réservé du numéro de diapositive 2">
            <a:extLst>
              <a:ext uri="{FF2B5EF4-FFF2-40B4-BE49-F238E27FC236}">
                <a16:creationId xmlns:a16="http://schemas.microsoft.com/office/drawing/2014/main" id="{7ED05493-FEC5-494D-A927-8C7A95DDF5B3}"/>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30</a:t>
            </a:fld>
            <a:endParaRPr lang="en-GB"/>
          </a:p>
        </p:txBody>
      </p:sp>
      <p:graphicFrame>
        <p:nvGraphicFramePr>
          <p:cNvPr id="47" name="Tableau 47">
            <a:extLst>
              <a:ext uri="{FF2B5EF4-FFF2-40B4-BE49-F238E27FC236}">
                <a16:creationId xmlns:a16="http://schemas.microsoft.com/office/drawing/2014/main" id="{B09085AE-CE78-1541-BEC4-DE96063FFDBC}"/>
              </a:ext>
            </a:extLst>
          </p:cNvPr>
          <p:cNvGraphicFramePr>
            <a:graphicFrameLocks noGrp="1"/>
          </p:cNvGraphicFramePr>
          <p:nvPr>
            <p:extLst>
              <p:ext uri="{D42A27DB-BD31-4B8C-83A1-F6EECF244321}">
                <p14:modId xmlns:p14="http://schemas.microsoft.com/office/powerpoint/2010/main" val="115876804"/>
              </p:ext>
            </p:extLst>
          </p:nvPr>
        </p:nvGraphicFramePr>
        <p:xfrm>
          <a:off x="819332" y="2143759"/>
          <a:ext cx="7573554" cy="3779520"/>
        </p:xfrm>
        <a:graphic>
          <a:graphicData uri="http://schemas.openxmlformats.org/drawingml/2006/table">
            <a:tbl>
              <a:tblPr firstRow="1" firstCol="1" bandRow="1">
                <a:tableStyleId>{5C22544A-7EE6-4342-B048-85BDC9FD1C3A}</a:tableStyleId>
              </a:tblPr>
              <a:tblGrid>
                <a:gridCol w="2103090">
                  <a:extLst>
                    <a:ext uri="{9D8B030D-6E8A-4147-A177-3AD203B41FA5}">
                      <a16:colId xmlns:a16="http://schemas.microsoft.com/office/drawing/2014/main" val="247381435"/>
                    </a:ext>
                  </a:extLst>
                </a:gridCol>
                <a:gridCol w="1823488">
                  <a:extLst>
                    <a:ext uri="{9D8B030D-6E8A-4147-A177-3AD203B41FA5}">
                      <a16:colId xmlns:a16="http://schemas.microsoft.com/office/drawing/2014/main" val="3063278873"/>
                    </a:ext>
                  </a:extLst>
                </a:gridCol>
                <a:gridCol w="1823488">
                  <a:extLst>
                    <a:ext uri="{9D8B030D-6E8A-4147-A177-3AD203B41FA5}">
                      <a16:colId xmlns:a16="http://schemas.microsoft.com/office/drawing/2014/main" val="4056629829"/>
                    </a:ext>
                  </a:extLst>
                </a:gridCol>
                <a:gridCol w="1823488">
                  <a:extLst>
                    <a:ext uri="{9D8B030D-6E8A-4147-A177-3AD203B41FA5}">
                      <a16:colId xmlns:a16="http://schemas.microsoft.com/office/drawing/2014/main" val="3511278325"/>
                    </a:ext>
                  </a:extLst>
                </a:gridCol>
              </a:tblGrid>
              <a:tr h="507366">
                <a:tc>
                  <a:txBody>
                    <a:bodyPr/>
                    <a:lstStyle/>
                    <a:p>
                      <a:pPr algn="ctr"/>
                      <a:endParaRPr lang="fr-FR" sz="2800" dirty="0"/>
                    </a:p>
                  </a:txBody>
                  <a:tcPr/>
                </a:tc>
                <a:tc>
                  <a:txBody>
                    <a:bodyPr/>
                    <a:lstStyle/>
                    <a:p>
                      <a:pPr algn="ctr"/>
                      <a:endParaRPr lang="fr-FR" sz="2800"/>
                    </a:p>
                  </a:txBody>
                  <a:tcPr/>
                </a:tc>
                <a:tc gridSpan="2">
                  <a:txBody>
                    <a:bodyPr/>
                    <a:lstStyle/>
                    <a:p>
                      <a:pPr algn="ctr"/>
                      <a:r>
                        <a:rPr lang="fr-FR" sz="2800" dirty="0"/>
                        <a:t>Réalité concernant H0</a:t>
                      </a:r>
                    </a:p>
                  </a:txBody>
                  <a:tcPr/>
                </a:tc>
                <a:tc hMerge="1">
                  <a:txBody>
                    <a:bodyPr/>
                    <a:lstStyle/>
                    <a:p>
                      <a:endParaRPr lang="fr-FR" dirty="0"/>
                    </a:p>
                  </a:txBody>
                  <a:tcPr/>
                </a:tc>
                <a:extLst>
                  <a:ext uri="{0D108BD9-81ED-4DB2-BD59-A6C34878D82A}">
                    <a16:rowId xmlns:a16="http://schemas.microsoft.com/office/drawing/2014/main" val="1673944015"/>
                  </a:ext>
                </a:extLst>
              </a:tr>
              <a:tr h="507366">
                <a:tc>
                  <a:txBody>
                    <a:bodyPr/>
                    <a:lstStyle/>
                    <a:p>
                      <a:pPr algn="ctr"/>
                      <a:endParaRPr lang="fr-FR" sz="2800" dirty="0"/>
                    </a:p>
                  </a:txBody>
                  <a:tcPr/>
                </a:tc>
                <a:tc>
                  <a:txBody>
                    <a:bodyPr/>
                    <a:lstStyle/>
                    <a:p>
                      <a:pPr algn="ctr"/>
                      <a:endParaRPr lang="fr-FR" sz="2800" dirty="0"/>
                    </a:p>
                  </a:txBody>
                  <a:tcPr/>
                </a:tc>
                <a:tc>
                  <a:txBody>
                    <a:bodyPr/>
                    <a:lstStyle/>
                    <a:p>
                      <a:pPr algn="ctr"/>
                      <a:r>
                        <a:rPr lang="fr-FR" sz="2800" b="1" dirty="0"/>
                        <a:t>VRAIE</a:t>
                      </a:r>
                    </a:p>
                  </a:txBody>
                  <a:tcPr/>
                </a:tc>
                <a:tc>
                  <a:txBody>
                    <a:bodyPr/>
                    <a:lstStyle/>
                    <a:p>
                      <a:pPr algn="ctr"/>
                      <a:r>
                        <a:rPr lang="fr-FR" sz="2800" b="1" dirty="0"/>
                        <a:t>FAUSSE</a:t>
                      </a:r>
                    </a:p>
                  </a:txBody>
                  <a:tcPr/>
                </a:tc>
                <a:extLst>
                  <a:ext uri="{0D108BD9-81ED-4DB2-BD59-A6C34878D82A}">
                    <a16:rowId xmlns:a16="http://schemas.microsoft.com/office/drawing/2014/main" val="1629502149"/>
                  </a:ext>
                </a:extLst>
              </a:tr>
              <a:tr h="1251039">
                <a:tc row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2800" dirty="0"/>
                        <a:t>Décision</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2800" dirty="0"/>
                        <a:t>après</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2800" dirty="0"/>
                        <a:t>le test statistique</a:t>
                      </a:r>
                    </a:p>
                    <a:p>
                      <a:pPr algn="ctr"/>
                      <a:endParaRPr lang="fr-FR" sz="2800" dirty="0"/>
                    </a:p>
                  </a:txBody>
                  <a:tcPr anchor="ctr"/>
                </a:tc>
                <a:tc>
                  <a:txBody>
                    <a:bodyPr/>
                    <a:lstStyle/>
                    <a:p>
                      <a:pPr algn="ctr"/>
                      <a:r>
                        <a:rPr lang="fr-FR" sz="2800" b="1" dirty="0"/>
                        <a:t>Non rejet de H</a:t>
                      </a:r>
                      <a:r>
                        <a:rPr lang="fr-FR" sz="2800" b="1" baseline="-25000" dirty="0"/>
                        <a:t>0</a:t>
                      </a:r>
                    </a:p>
                  </a:txBody>
                  <a:tcPr/>
                </a:tc>
                <a:tc>
                  <a:txBody>
                    <a:bodyPr/>
                    <a:lstStyle/>
                    <a:p>
                      <a:pPr algn="ctr"/>
                      <a:r>
                        <a:rPr lang="fr-FR" sz="2800" dirty="0"/>
                        <a:t>Pas d’erreur</a:t>
                      </a:r>
                    </a:p>
                    <a:p>
                      <a:pPr algn="ctr"/>
                      <a:r>
                        <a:rPr lang="fr-FR" sz="2800" dirty="0"/>
                        <a:t>1 - </a:t>
                      </a:r>
                      <a:r>
                        <a:rPr lang="el-GR" sz="2800" dirty="0">
                          <a:latin typeface="Arial"/>
                          <a:cs typeface="Arial"/>
                        </a:rPr>
                        <a:t>α</a:t>
                      </a:r>
                      <a:endParaRPr lang="fr-FR" sz="2800" dirty="0"/>
                    </a:p>
                  </a:txBody>
                  <a:tcPr/>
                </a:tc>
                <a:tc>
                  <a:txBody>
                    <a:bodyPr/>
                    <a:lstStyle/>
                    <a:p>
                      <a:pPr algn="ctr"/>
                      <a:r>
                        <a:rPr lang="fr-FR" sz="2800" dirty="0"/>
                        <a:t>Défaut de puissance</a:t>
                      </a:r>
                    </a:p>
                    <a:p>
                      <a:pPr algn="ctr"/>
                      <a:r>
                        <a:rPr lang="el-GR" sz="2800" dirty="0">
                          <a:latin typeface="Arial"/>
                          <a:cs typeface="Arial"/>
                        </a:rPr>
                        <a:t>β</a:t>
                      </a:r>
                      <a:endParaRPr lang="fr-FR" sz="2800" dirty="0"/>
                    </a:p>
                  </a:txBody>
                  <a:tcPr/>
                </a:tc>
                <a:extLst>
                  <a:ext uri="{0D108BD9-81ED-4DB2-BD59-A6C34878D82A}">
                    <a16:rowId xmlns:a16="http://schemas.microsoft.com/office/drawing/2014/main" val="276042916"/>
                  </a:ext>
                </a:extLst>
              </a:tr>
              <a:tr h="1251039">
                <a:tc vMerge="1">
                  <a:txBody>
                    <a:bodyPr/>
                    <a:lstStyle/>
                    <a:p>
                      <a:endParaRPr lang="fr-FR" dirty="0"/>
                    </a:p>
                  </a:txBody>
                  <a:tcPr/>
                </a:tc>
                <a:tc>
                  <a:txBody>
                    <a:bodyPr/>
                    <a:lstStyle/>
                    <a:p>
                      <a:pPr algn="ctr"/>
                      <a:r>
                        <a:rPr lang="fr-FR" sz="2800" b="1" dirty="0"/>
                        <a:t>Rejet de H</a:t>
                      </a:r>
                      <a:r>
                        <a:rPr lang="fr-FR" sz="2800" b="1" baseline="-25000" dirty="0"/>
                        <a:t>0</a:t>
                      </a:r>
                      <a:endParaRPr lang="fr-FR" sz="2800" b="1" dirty="0"/>
                    </a:p>
                  </a:txBody>
                  <a:tcPr/>
                </a:tc>
                <a:tc>
                  <a:txBody>
                    <a:bodyPr/>
                    <a:lstStyle/>
                    <a:p>
                      <a:pPr algn="ctr"/>
                      <a:r>
                        <a:rPr lang="fr-FR" sz="2800" b="0" dirty="0"/>
                        <a:t>Rejet de H</a:t>
                      </a:r>
                      <a:r>
                        <a:rPr lang="fr-FR" sz="2800" b="0" baseline="-25000" dirty="0"/>
                        <a:t>0</a:t>
                      </a:r>
                      <a:r>
                        <a:rPr lang="fr-FR" sz="2800" b="0" dirty="0"/>
                        <a:t> à tort</a:t>
                      </a:r>
                    </a:p>
                    <a:p>
                      <a:pPr algn="ctr"/>
                      <a:r>
                        <a:rPr lang="el-GR" sz="2800" dirty="0">
                          <a:latin typeface="Arial"/>
                          <a:cs typeface="Arial"/>
                        </a:rPr>
                        <a:t>α</a:t>
                      </a:r>
                      <a:endParaRPr lang="fr-FR" sz="2800" dirty="0"/>
                    </a:p>
                  </a:txBody>
                  <a:tcPr/>
                </a:tc>
                <a:tc>
                  <a:txBody>
                    <a:bodyPr/>
                    <a:lstStyle/>
                    <a:p>
                      <a:pPr algn="ctr"/>
                      <a:r>
                        <a:rPr lang="fr-FR" sz="2800" dirty="0"/>
                        <a:t>Pas d’erreur</a:t>
                      </a:r>
                    </a:p>
                    <a:p>
                      <a:pPr marL="0" marR="0" lvl="0" indent="0" algn="ctr" defTabSz="914400" rtl="0" eaLnBrk="1" fontAlgn="auto" latinLnBrk="0" hangingPunct="1">
                        <a:lnSpc>
                          <a:spcPct val="100000"/>
                        </a:lnSpc>
                        <a:spcBef>
                          <a:spcPts val="0"/>
                        </a:spcBef>
                        <a:spcAft>
                          <a:spcPts val="0"/>
                        </a:spcAft>
                        <a:buClrTx/>
                        <a:buSzTx/>
                        <a:buFontTx/>
                        <a:buNone/>
                        <a:tabLst/>
                        <a:defRPr/>
                      </a:pPr>
                      <a:r>
                        <a:rPr lang="fr-FR" sz="2800" dirty="0"/>
                        <a:t>1 - </a:t>
                      </a:r>
                      <a:r>
                        <a:rPr lang="el-GR" sz="2800" dirty="0">
                          <a:latin typeface="Arial"/>
                          <a:cs typeface="Arial"/>
                        </a:rPr>
                        <a:t>β</a:t>
                      </a:r>
                      <a:endParaRPr lang="fr-FR" sz="2800" dirty="0"/>
                    </a:p>
                  </a:txBody>
                  <a:tcPr/>
                </a:tc>
                <a:extLst>
                  <a:ext uri="{0D108BD9-81ED-4DB2-BD59-A6C34878D82A}">
                    <a16:rowId xmlns:a16="http://schemas.microsoft.com/office/drawing/2014/main" val="4073924269"/>
                  </a:ext>
                </a:extLst>
              </a:tr>
            </a:tbl>
          </a:graphicData>
        </a:graphic>
      </p:graphicFrame>
      <p:sp>
        <p:nvSpPr>
          <p:cNvPr id="5" name="Espace réservé du contenu 4">
            <a:extLst>
              <a:ext uri="{FF2B5EF4-FFF2-40B4-BE49-F238E27FC236}">
                <a16:creationId xmlns:a16="http://schemas.microsoft.com/office/drawing/2014/main" id="{681D7C47-4825-7146-86CF-0EAFECC50030}"/>
              </a:ext>
            </a:extLst>
          </p:cNvPr>
          <p:cNvSpPr>
            <a:spLocks noGrp="1"/>
          </p:cNvSpPr>
          <p:nvPr>
            <p:ph sz="quarter" idx="1"/>
          </p:nvPr>
        </p:nvSpPr>
        <p:spPr/>
        <p:txBody>
          <a:bodyPr/>
          <a:lstStyle/>
          <a:p>
            <a:endParaRPr lang="fr-FR" dirty="0"/>
          </a:p>
        </p:txBody>
      </p:sp>
    </p:spTree>
    <p:extLst>
      <p:ext uri="{BB962C8B-B14F-4D97-AF65-F5344CB8AC3E}">
        <p14:creationId xmlns:p14="http://schemas.microsoft.com/office/powerpoint/2010/main" val="40735663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ED2538-58BC-AE4D-BB41-FC0C6318C1C0}"/>
              </a:ext>
            </a:extLst>
          </p:cNvPr>
          <p:cNvSpPr>
            <a:spLocks noGrp="1"/>
          </p:cNvSpPr>
          <p:nvPr>
            <p:ph type="title"/>
          </p:nvPr>
        </p:nvSpPr>
        <p:spPr>
          <a:xfrm>
            <a:off x="612648" y="228600"/>
            <a:ext cx="8153400" cy="990600"/>
          </a:xfrm>
        </p:spPr>
        <p:txBody>
          <a:bodyPr/>
          <a:lstStyle/>
          <a:p>
            <a:r>
              <a:rPr lang="fr-FR" dirty="0"/>
              <a:t>Nombre de sujets nécessaire</a:t>
            </a:r>
          </a:p>
        </p:txBody>
      </p:sp>
      <p:sp>
        <p:nvSpPr>
          <p:cNvPr id="3" name="Espace réservé du pied de page 2">
            <a:extLst>
              <a:ext uri="{FF2B5EF4-FFF2-40B4-BE49-F238E27FC236}">
                <a16:creationId xmlns:a16="http://schemas.microsoft.com/office/drawing/2014/main" id="{E66643CC-FDE9-6040-9FB0-E98195ECB5BA}"/>
              </a:ext>
            </a:extLst>
          </p:cNvPr>
          <p:cNvSpPr>
            <a:spLocks noGrp="1"/>
          </p:cNvSpPr>
          <p:nvPr>
            <p:ph type="ftr" sz="quarter" idx="11"/>
          </p:nvPr>
        </p:nvSpPr>
        <p:spPr>
          <a:xfrm>
            <a:off x="609600" y="6248206"/>
            <a:ext cx="8156448" cy="365125"/>
          </a:xfrm>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04A1B0E4-FD82-6346-9DCE-B6D8810DEABC}"/>
              </a:ext>
            </a:extLst>
          </p:cNvPr>
          <p:cNvSpPr>
            <a:spLocks noGrp="1"/>
          </p:cNvSpPr>
          <p:nvPr>
            <p:ph type="sldNum" sz="quarter" idx="12"/>
          </p:nvPr>
        </p:nvSpPr>
        <p:spPr>
          <a:xfrm>
            <a:off x="0" y="1272222"/>
            <a:ext cx="533400" cy="244476"/>
          </a:xfrm>
        </p:spPr>
        <p:txBody>
          <a:bodyPr>
            <a:normAutofit fontScale="85000" lnSpcReduction="20000"/>
          </a:bodyPr>
          <a:lstStyle/>
          <a:p>
            <a:fld id="{7A86C6F3-CE2A-2041-8843-6841550E0C07}" type="slidenum">
              <a:rPr lang="en-GB" smtClean="0"/>
              <a:pPr/>
              <a:t>31</a:t>
            </a:fld>
            <a:endParaRPr lang="en-GB"/>
          </a:p>
        </p:txBody>
      </p:sp>
      <p:sp>
        <p:nvSpPr>
          <p:cNvPr id="18" name="Espace réservé du contenu 17">
            <a:extLst>
              <a:ext uri="{FF2B5EF4-FFF2-40B4-BE49-F238E27FC236}">
                <a16:creationId xmlns:a16="http://schemas.microsoft.com/office/drawing/2014/main" id="{CEAAC302-B197-BD4A-AB7F-7745B2D52975}"/>
              </a:ext>
            </a:extLst>
          </p:cNvPr>
          <p:cNvSpPr>
            <a:spLocks noGrp="1"/>
          </p:cNvSpPr>
          <p:nvPr>
            <p:ph sz="quarter" idx="1"/>
          </p:nvPr>
        </p:nvSpPr>
        <p:spPr/>
        <p:txBody>
          <a:bodyPr/>
          <a:lstStyle/>
          <a:p>
            <a:r>
              <a:rPr lang="fr-FR" dirty="0"/>
              <a:t>Pour une variable quantitative continue</a:t>
            </a:r>
          </a:p>
        </p:txBody>
      </p:sp>
      <p:sp>
        <p:nvSpPr>
          <p:cNvPr id="6" name="object 4">
            <a:extLst>
              <a:ext uri="{FF2B5EF4-FFF2-40B4-BE49-F238E27FC236}">
                <a16:creationId xmlns:a16="http://schemas.microsoft.com/office/drawing/2014/main" id="{862AE6DA-B962-5C4D-982F-A6B093BA7E86}"/>
              </a:ext>
            </a:extLst>
          </p:cNvPr>
          <p:cNvSpPr txBox="1"/>
          <p:nvPr/>
        </p:nvSpPr>
        <p:spPr>
          <a:xfrm>
            <a:off x="2561093" y="2204570"/>
            <a:ext cx="1360197" cy="379400"/>
          </a:xfrm>
          <a:prstGeom prst="rect">
            <a:avLst/>
          </a:prstGeom>
        </p:spPr>
        <p:txBody>
          <a:bodyPr vert="horz" wrap="square" lIns="0" tIns="10860" rIns="0" bIns="0" rtlCol="0">
            <a:spAutoFit/>
          </a:bodyPr>
          <a:lstStyle/>
          <a:p>
            <a:pPr marL="10860">
              <a:spcBef>
                <a:spcPts val="86"/>
              </a:spcBef>
              <a:tabLst>
                <a:tab pos="631496" algn="l"/>
                <a:tab pos="1348783" algn="l"/>
              </a:tabLst>
            </a:pPr>
            <a:r>
              <a:rPr sz="2394" dirty="0">
                <a:latin typeface="Arial"/>
                <a:cs typeface="Arial"/>
              </a:rPr>
              <a:t>n</a:t>
            </a:r>
            <a:r>
              <a:rPr sz="2394" spc="-90" dirty="0">
                <a:latin typeface="Arial"/>
                <a:cs typeface="Arial"/>
              </a:rPr>
              <a:t> </a:t>
            </a:r>
            <a:r>
              <a:rPr sz="2394" dirty="0">
                <a:latin typeface="Arial"/>
                <a:cs typeface="Arial"/>
              </a:rPr>
              <a:t>=	</a:t>
            </a:r>
            <a:r>
              <a:rPr sz="2394" u="heavy" dirty="0">
                <a:uFill>
                  <a:solidFill>
                    <a:srgbClr val="000000"/>
                  </a:solidFill>
                </a:uFill>
                <a:latin typeface="Times New Roman"/>
                <a:cs typeface="Times New Roman"/>
              </a:rPr>
              <a:t> 	</a:t>
            </a:r>
            <a:endParaRPr sz="2394" dirty="0">
              <a:latin typeface="Times New Roman"/>
              <a:cs typeface="Times New Roman"/>
            </a:endParaRPr>
          </a:p>
        </p:txBody>
      </p:sp>
      <p:sp>
        <p:nvSpPr>
          <p:cNvPr id="7" name="object 5">
            <a:extLst>
              <a:ext uri="{FF2B5EF4-FFF2-40B4-BE49-F238E27FC236}">
                <a16:creationId xmlns:a16="http://schemas.microsoft.com/office/drawing/2014/main" id="{FF857359-8118-1F44-8955-C147BFB7D77E}"/>
              </a:ext>
            </a:extLst>
          </p:cNvPr>
          <p:cNvSpPr/>
          <p:nvPr/>
        </p:nvSpPr>
        <p:spPr>
          <a:xfrm>
            <a:off x="3366267" y="2751778"/>
            <a:ext cx="223713" cy="416476"/>
          </a:xfrm>
          <a:custGeom>
            <a:avLst/>
            <a:gdLst/>
            <a:ahLst/>
            <a:cxnLst/>
            <a:rect l="l" t="t" r="r" b="b"/>
            <a:pathLst>
              <a:path w="261619" h="487045">
                <a:moveTo>
                  <a:pt x="161289" y="185559"/>
                </a:moveTo>
                <a:lnTo>
                  <a:pt x="158419" y="185559"/>
                </a:lnTo>
                <a:lnTo>
                  <a:pt x="132280" y="188236"/>
                </a:lnTo>
                <a:lnTo>
                  <a:pt x="84045" y="209648"/>
                </a:lnTo>
                <a:lnTo>
                  <a:pt x="42293" y="251365"/>
                </a:lnTo>
                <a:lnTo>
                  <a:pt x="13570" y="306801"/>
                </a:lnTo>
                <a:lnTo>
                  <a:pt x="0" y="370168"/>
                </a:lnTo>
                <a:lnTo>
                  <a:pt x="361" y="398175"/>
                </a:lnTo>
                <a:lnTo>
                  <a:pt x="15684" y="445465"/>
                </a:lnTo>
                <a:lnTo>
                  <a:pt x="47886" y="476583"/>
                </a:lnTo>
                <a:lnTo>
                  <a:pt x="94386" y="486956"/>
                </a:lnTo>
                <a:lnTo>
                  <a:pt x="122604" y="484281"/>
                </a:lnTo>
                <a:lnTo>
                  <a:pt x="149042" y="476256"/>
                </a:lnTo>
                <a:lnTo>
                  <a:pt x="170707" y="464502"/>
                </a:lnTo>
                <a:lnTo>
                  <a:pt x="107759" y="464502"/>
                </a:lnTo>
                <a:lnTo>
                  <a:pt x="92264" y="461925"/>
                </a:lnTo>
                <a:lnTo>
                  <a:pt x="61594" y="423265"/>
                </a:lnTo>
                <a:lnTo>
                  <a:pt x="55687" y="376051"/>
                </a:lnTo>
                <a:lnTo>
                  <a:pt x="57703" y="347954"/>
                </a:lnTo>
                <a:lnTo>
                  <a:pt x="69487" y="291738"/>
                </a:lnTo>
                <a:lnTo>
                  <a:pt x="86918" y="250342"/>
                </a:lnTo>
                <a:lnTo>
                  <a:pt x="123091" y="211870"/>
                </a:lnTo>
                <a:lnTo>
                  <a:pt x="151815" y="204469"/>
                </a:lnTo>
                <a:lnTo>
                  <a:pt x="246228" y="204469"/>
                </a:lnTo>
                <a:lnTo>
                  <a:pt x="243847" y="198336"/>
                </a:lnTo>
                <a:lnTo>
                  <a:pt x="238216" y="188188"/>
                </a:lnTo>
                <a:lnTo>
                  <a:pt x="172986" y="188188"/>
                </a:lnTo>
                <a:lnTo>
                  <a:pt x="170700" y="187312"/>
                </a:lnTo>
                <a:lnTo>
                  <a:pt x="168414" y="186651"/>
                </a:lnTo>
                <a:lnTo>
                  <a:pt x="163855" y="185775"/>
                </a:lnTo>
                <a:lnTo>
                  <a:pt x="161289" y="185559"/>
                </a:lnTo>
                <a:close/>
              </a:path>
              <a:path w="261619" h="487045">
                <a:moveTo>
                  <a:pt x="246228" y="204469"/>
                </a:moveTo>
                <a:lnTo>
                  <a:pt x="151815" y="204469"/>
                </a:lnTo>
                <a:lnTo>
                  <a:pt x="167681" y="207067"/>
                </a:lnTo>
                <a:lnTo>
                  <a:pt x="180796" y="214861"/>
                </a:lnTo>
                <a:lnTo>
                  <a:pt x="191159" y="227851"/>
                </a:lnTo>
                <a:lnTo>
                  <a:pt x="198767" y="246037"/>
                </a:lnTo>
                <a:lnTo>
                  <a:pt x="203300" y="268502"/>
                </a:lnTo>
                <a:lnTo>
                  <a:pt x="204441" y="294332"/>
                </a:lnTo>
                <a:lnTo>
                  <a:pt x="202185" y="323528"/>
                </a:lnTo>
                <a:lnTo>
                  <a:pt x="190040" y="381639"/>
                </a:lnTo>
                <a:lnTo>
                  <a:pt x="173189" y="422373"/>
                </a:lnTo>
                <a:lnTo>
                  <a:pt x="138050" y="457768"/>
                </a:lnTo>
                <a:lnTo>
                  <a:pt x="107759" y="464502"/>
                </a:lnTo>
                <a:lnTo>
                  <a:pt x="170707" y="464502"/>
                </a:lnTo>
                <a:lnTo>
                  <a:pt x="216778" y="420979"/>
                </a:lnTo>
                <a:lnTo>
                  <a:pt x="246381" y="364071"/>
                </a:lnTo>
                <a:lnTo>
                  <a:pt x="260350" y="301569"/>
                </a:lnTo>
                <a:lnTo>
                  <a:pt x="261441" y="274008"/>
                </a:lnTo>
                <a:lnTo>
                  <a:pt x="259065" y="247648"/>
                </a:lnTo>
                <a:lnTo>
                  <a:pt x="253224" y="222491"/>
                </a:lnTo>
                <a:lnTo>
                  <a:pt x="246228" y="204469"/>
                </a:lnTo>
                <a:close/>
              </a:path>
              <a:path w="261619" h="487045">
                <a:moveTo>
                  <a:pt x="181012" y="0"/>
                </a:moveTo>
                <a:lnTo>
                  <a:pt x="142304" y="10640"/>
                </a:lnTo>
                <a:lnTo>
                  <a:pt x="112654" y="40333"/>
                </a:lnTo>
                <a:lnTo>
                  <a:pt x="102463" y="66725"/>
                </a:lnTo>
                <a:lnTo>
                  <a:pt x="102744" y="91659"/>
                </a:lnTo>
                <a:lnTo>
                  <a:pt x="113686" y="119330"/>
                </a:lnTo>
                <a:lnTo>
                  <a:pt x="135292" y="149737"/>
                </a:lnTo>
                <a:lnTo>
                  <a:pt x="167563" y="182879"/>
                </a:lnTo>
                <a:lnTo>
                  <a:pt x="172986" y="188188"/>
                </a:lnTo>
                <a:lnTo>
                  <a:pt x="238216" y="188188"/>
                </a:lnTo>
                <a:lnTo>
                  <a:pt x="214320" y="152378"/>
                </a:lnTo>
                <a:lnTo>
                  <a:pt x="185110" y="122334"/>
                </a:lnTo>
                <a:lnTo>
                  <a:pt x="173164" y="111582"/>
                </a:lnTo>
                <a:lnTo>
                  <a:pt x="155940" y="94249"/>
                </a:lnTo>
                <a:lnTo>
                  <a:pt x="144484" y="77912"/>
                </a:lnTo>
                <a:lnTo>
                  <a:pt x="138795" y="62574"/>
                </a:lnTo>
                <a:lnTo>
                  <a:pt x="138874" y="48234"/>
                </a:lnTo>
                <a:lnTo>
                  <a:pt x="169851" y="19388"/>
                </a:lnTo>
                <a:lnTo>
                  <a:pt x="177088" y="18910"/>
                </a:lnTo>
                <a:lnTo>
                  <a:pt x="228771" y="18910"/>
                </a:lnTo>
                <a:lnTo>
                  <a:pt x="223100" y="13582"/>
                </a:lnTo>
                <a:lnTo>
                  <a:pt x="210467" y="6037"/>
                </a:lnTo>
                <a:lnTo>
                  <a:pt x="196438" y="1509"/>
                </a:lnTo>
                <a:lnTo>
                  <a:pt x="181012" y="0"/>
                </a:lnTo>
                <a:close/>
              </a:path>
              <a:path w="261619" h="487045">
                <a:moveTo>
                  <a:pt x="228771" y="18910"/>
                </a:moveTo>
                <a:lnTo>
                  <a:pt x="177088" y="18910"/>
                </a:lnTo>
                <a:lnTo>
                  <a:pt x="188609" y="20019"/>
                </a:lnTo>
                <a:lnTo>
                  <a:pt x="199245" y="23348"/>
                </a:lnTo>
                <a:lnTo>
                  <a:pt x="231423" y="57354"/>
                </a:lnTo>
                <a:lnTo>
                  <a:pt x="238378" y="83921"/>
                </a:lnTo>
                <a:lnTo>
                  <a:pt x="254342" y="83921"/>
                </a:lnTo>
                <a:lnTo>
                  <a:pt x="253499" y="66826"/>
                </a:lnTo>
                <a:lnTo>
                  <a:pt x="249884" y="51165"/>
                </a:lnTo>
                <a:lnTo>
                  <a:pt x="243498" y="36937"/>
                </a:lnTo>
                <a:lnTo>
                  <a:pt x="234340" y="24142"/>
                </a:lnTo>
                <a:lnTo>
                  <a:pt x="228771" y="18910"/>
                </a:lnTo>
                <a:close/>
              </a:path>
            </a:pathLst>
          </a:custGeom>
          <a:solidFill>
            <a:srgbClr val="000000"/>
          </a:solidFill>
        </p:spPr>
        <p:txBody>
          <a:bodyPr wrap="square" lIns="0" tIns="0" rIns="0" bIns="0" rtlCol="0"/>
          <a:lstStyle/>
          <a:p>
            <a:endParaRPr sz="1349"/>
          </a:p>
        </p:txBody>
      </p:sp>
      <p:sp>
        <p:nvSpPr>
          <p:cNvPr id="8" name="object 6">
            <a:extLst>
              <a:ext uri="{FF2B5EF4-FFF2-40B4-BE49-F238E27FC236}">
                <a16:creationId xmlns:a16="http://schemas.microsoft.com/office/drawing/2014/main" id="{6CE9F797-59AE-254F-AD81-D254508594B6}"/>
              </a:ext>
            </a:extLst>
          </p:cNvPr>
          <p:cNvSpPr/>
          <p:nvPr/>
        </p:nvSpPr>
        <p:spPr>
          <a:xfrm>
            <a:off x="3222983" y="2139299"/>
            <a:ext cx="557111" cy="399642"/>
          </a:xfrm>
          <a:custGeom>
            <a:avLst/>
            <a:gdLst/>
            <a:ahLst/>
            <a:cxnLst/>
            <a:rect l="l" t="t" r="r" b="b"/>
            <a:pathLst>
              <a:path w="651510" h="467360">
                <a:moveTo>
                  <a:pt x="254431" y="372389"/>
                </a:moveTo>
                <a:lnTo>
                  <a:pt x="243281" y="372389"/>
                </a:lnTo>
                <a:lnTo>
                  <a:pt x="239458" y="379450"/>
                </a:lnTo>
                <a:lnTo>
                  <a:pt x="235318" y="385648"/>
                </a:lnTo>
                <a:lnTo>
                  <a:pt x="196672" y="407454"/>
                </a:lnTo>
                <a:lnTo>
                  <a:pt x="161188" y="408952"/>
                </a:lnTo>
                <a:lnTo>
                  <a:pt x="61341" y="408952"/>
                </a:lnTo>
                <a:lnTo>
                  <a:pt x="73291" y="395325"/>
                </a:lnTo>
                <a:lnTo>
                  <a:pt x="91935" y="372706"/>
                </a:lnTo>
                <a:lnTo>
                  <a:pt x="117271" y="341122"/>
                </a:lnTo>
                <a:lnTo>
                  <a:pt x="149288" y="300545"/>
                </a:lnTo>
                <a:lnTo>
                  <a:pt x="189915" y="241960"/>
                </a:lnTo>
                <a:lnTo>
                  <a:pt x="217474" y="186524"/>
                </a:lnTo>
                <a:lnTo>
                  <a:pt x="230263" y="135204"/>
                </a:lnTo>
                <a:lnTo>
                  <a:pt x="231114" y="118122"/>
                </a:lnTo>
                <a:lnTo>
                  <a:pt x="229158" y="95021"/>
                </a:lnTo>
                <a:lnTo>
                  <a:pt x="213436" y="53555"/>
                </a:lnTo>
                <a:lnTo>
                  <a:pt x="182981" y="19786"/>
                </a:lnTo>
                <a:lnTo>
                  <a:pt x="143789" y="2197"/>
                </a:lnTo>
                <a:lnTo>
                  <a:pt x="121272" y="0"/>
                </a:lnTo>
                <a:lnTo>
                  <a:pt x="100139" y="2044"/>
                </a:lnTo>
                <a:lnTo>
                  <a:pt x="63360" y="18389"/>
                </a:lnTo>
                <a:lnTo>
                  <a:pt x="34391" y="50812"/>
                </a:lnTo>
                <a:lnTo>
                  <a:pt x="16103" y="97701"/>
                </a:lnTo>
                <a:lnTo>
                  <a:pt x="11150" y="126466"/>
                </a:lnTo>
                <a:lnTo>
                  <a:pt x="21666" y="126466"/>
                </a:lnTo>
                <a:lnTo>
                  <a:pt x="27813" y="109016"/>
                </a:lnTo>
                <a:lnTo>
                  <a:pt x="35433" y="93802"/>
                </a:lnTo>
                <a:lnTo>
                  <a:pt x="66789" y="61645"/>
                </a:lnTo>
                <a:lnTo>
                  <a:pt x="106197" y="50825"/>
                </a:lnTo>
                <a:lnTo>
                  <a:pt x="121297" y="52552"/>
                </a:lnTo>
                <a:lnTo>
                  <a:pt x="159981" y="78346"/>
                </a:lnTo>
                <a:lnTo>
                  <a:pt x="181063" y="128193"/>
                </a:lnTo>
                <a:lnTo>
                  <a:pt x="182460" y="148628"/>
                </a:lnTo>
                <a:lnTo>
                  <a:pt x="179908" y="177444"/>
                </a:lnTo>
                <a:lnTo>
                  <a:pt x="159410" y="239433"/>
                </a:lnTo>
                <a:lnTo>
                  <a:pt x="117259" y="308927"/>
                </a:lnTo>
                <a:lnTo>
                  <a:pt x="85610" y="350164"/>
                </a:lnTo>
                <a:lnTo>
                  <a:pt x="46520" y="396303"/>
                </a:lnTo>
                <a:lnTo>
                  <a:pt x="0" y="447332"/>
                </a:lnTo>
                <a:lnTo>
                  <a:pt x="0" y="459778"/>
                </a:lnTo>
                <a:lnTo>
                  <a:pt x="227431" y="459778"/>
                </a:lnTo>
                <a:lnTo>
                  <a:pt x="254431" y="372389"/>
                </a:lnTo>
                <a:close/>
              </a:path>
              <a:path w="651510" h="467360">
                <a:moveTo>
                  <a:pt x="651294" y="131203"/>
                </a:moveTo>
                <a:lnTo>
                  <a:pt x="638365" y="131203"/>
                </a:lnTo>
                <a:lnTo>
                  <a:pt x="636498" y="137223"/>
                </a:lnTo>
                <a:lnTo>
                  <a:pt x="631405" y="141681"/>
                </a:lnTo>
                <a:lnTo>
                  <a:pt x="587209" y="148932"/>
                </a:lnTo>
                <a:lnTo>
                  <a:pt x="574332" y="148780"/>
                </a:lnTo>
                <a:lnTo>
                  <a:pt x="559689" y="148336"/>
                </a:lnTo>
                <a:lnTo>
                  <a:pt x="543267" y="147599"/>
                </a:lnTo>
                <a:lnTo>
                  <a:pt x="526415" y="146672"/>
                </a:lnTo>
                <a:lnTo>
                  <a:pt x="526415" y="260997"/>
                </a:lnTo>
                <a:lnTo>
                  <a:pt x="518464" y="329920"/>
                </a:lnTo>
                <a:lnTo>
                  <a:pt x="502196" y="381254"/>
                </a:lnTo>
                <a:lnTo>
                  <a:pt x="478586" y="417741"/>
                </a:lnTo>
                <a:lnTo>
                  <a:pt x="429209" y="444969"/>
                </a:lnTo>
                <a:lnTo>
                  <a:pt x="408978" y="446786"/>
                </a:lnTo>
                <a:lnTo>
                  <a:pt x="388581" y="443966"/>
                </a:lnTo>
                <a:lnTo>
                  <a:pt x="357619" y="421474"/>
                </a:lnTo>
                <a:lnTo>
                  <a:pt x="340220" y="377634"/>
                </a:lnTo>
                <a:lnTo>
                  <a:pt x="337527" y="350126"/>
                </a:lnTo>
                <a:lnTo>
                  <a:pt x="338988" y="319278"/>
                </a:lnTo>
                <a:lnTo>
                  <a:pt x="351929" y="257378"/>
                </a:lnTo>
                <a:lnTo>
                  <a:pt x="372694" y="211886"/>
                </a:lnTo>
                <a:lnTo>
                  <a:pt x="401281" y="180047"/>
                </a:lnTo>
                <a:lnTo>
                  <a:pt x="454583" y="161937"/>
                </a:lnTo>
                <a:lnTo>
                  <a:pt x="475475" y="164782"/>
                </a:lnTo>
                <a:lnTo>
                  <a:pt x="506857" y="187617"/>
                </a:lnTo>
                <a:lnTo>
                  <a:pt x="524014" y="232346"/>
                </a:lnTo>
                <a:lnTo>
                  <a:pt x="526415" y="260997"/>
                </a:lnTo>
                <a:lnTo>
                  <a:pt x="526415" y="146672"/>
                </a:lnTo>
                <a:lnTo>
                  <a:pt x="492899" y="144792"/>
                </a:lnTo>
                <a:lnTo>
                  <a:pt x="481291" y="144348"/>
                </a:lnTo>
                <a:lnTo>
                  <a:pt x="472655" y="144208"/>
                </a:lnTo>
                <a:lnTo>
                  <a:pt x="438302" y="147040"/>
                </a:lnTo>
                <a:lnTo>
                  <a:pt x="376504" y="169760"/>
                </a:lnTo>
                <a:lnTo>
                  <a:pt x="325094" y="214172"/>
                </a:lnTo>
                <a:lnTo>
                  <a:pt x="290817" y="274193"/>
                </a:lnTo>
                <a:lnTo>
                  <a:pt x="276110" y="342341"/>
                </a:lnTo>
                <a:lnTo>
                  <a:pt x="277507" y="372033"/>
                </a:lnTo>
                <a:lnTo>
                  <a:pt x="297713" y="422440"/>
                </a:lnTo>
                <a:lnTo>
                  <a:pt x="337705" y="455764"/>
                </a:lnTo>
                <a:lnTo>
                  <a:pt x="394004" y="466877"/>
                </a:lnTo>
                <a:lnTo>
                  <a:pt x="427202" y="464096"/>
                </a:lnTo>
                <a:lnTo>
                  <a:pt x="477100" y="446786"/>
                </a:lnTo>
                <a:lnTo>
                  <a:pt x="514184" y="422503"/>
                </a:lnTo>
                <a:lnTo>
                  <a:pt x="556742" y="371678"/>
                </a:lnTo>
                <a:lnTo>
                  <a:pt x="580948" y="307949"/>
                </a:lnTo>
                <a:lnTo>
                  <a:pt x="585355" y="268757"/>
                </a:lnTo>
                <a:lnTo>
                  <a:pt x="584085" y="251307"/>
                </a:lnTo>
                <a:lnTo>
                  <a:pt x="566381" y="207505"/>
                </a:lnTo>
                <a:lnTo>
                  <a:pt x="542874" y="185445"/>
                </a:lnTo>
                <a:lnTo>
                  <a:pt x="569341" y="188861"/>
                </a:lnTo>
                <a:lnTo>
                  <a:pt x="580466" y="190017"/>
                </a:lnTo>
                <a:lnTo>
                  <a:pt x="585292" y="190309"/>
                </a:lnTo>
                <a:lnTo>
                  <a:pt x="589089" y="190309"/>
                </a:lnTo>
                <a:lnTo>
                  <a:pt x="629958" y="177546"/>
                </a:lnTo>
                <a:lnTo>
                  <a:pt x="646938" y="146685"/>
                </a:lnTo>
                <a:lnTo>
                  <a:pt x="651294" y="131203"/>
                </a:lnTo>
                <a:close/>
              </a:path>
            </a:pathLst>
          </a:custGeom>
          <a:solidFill>
            <a:srgbClr val="000000"/>
          </a:solidFill>
        </p:spPr>
        <p:txBody>
          <a:bodyPr wrap="square" lIns="0" tIns="0" rIns="0" bIns="0" rtlCol="0"/>
          <a:lstStyle/>
          <a:p>
            <a:endParaRPr sz="1349"/>
          </a:p>
        </p:txBody>
      </p:sp>
      <p:sp>
        <p:nvSpPr>
          <p:cNvPr id="9" name="object 7">
            <a:extLst>
              <a:ext uri="{FF2B5EF4-FFF2-40B4-BE49-F238E27FC236}">
                <a16:creationId xmlns:a16="http://schemas.microsoft.com/office/drawing/2014/main" id="{17795638-F4C5-E849-B787-8D4657FB8EC5}"/>
              </a:ext>
            </a:extLst>
          </p:cNvPr>
          <p:cNvSpPr/>
          <p:nvPr/>
        </p:nvSpPr>
        <p:spPr>
          <a:xfrm>
            <a:off x="3652927" y="2657785"/>
            <a:ext cx="84945" cy="153623"/>
          </a:xfrm>
          <a:prstGeom prst="rect">
            <a:avLst/>
          </a:prstGeom>
          <a:blipFill>
            <a:blip r:embed="rId3" cstate="print"/>
            <a:stretch>
              <a:fillRect/>
            </a:stretch>
          </a:blipFill>
        </p:spPr>
        <p:txBody>
          <a:bodyPr wrap="square" lIns="0" tIns="0" rIns="0" bIns="0" rtlCol="0"/>
          <a:lstStyle/>
          <a:p>
            <a:endParaRPr sz="1349"/>
          </a:p>
        </p:txBody>
      </p:sp>
      <p:sp>
        <p:nvSpPr>
          <p:cNvPr id="10" name="object 8">
            <a:extLst>
              <a:ext uri="{FF2B5EF4-FFF2-40B4-BE49-F238E27FC236}">
                <a16:creationId xmlns:a16="http://schemas.microsoft.com/office/drawing/2014/main" id="{8486CFAF-FB1F-944A-9C37-2694E9C3A192}"/>
              </a:ext>
            </a:extLst>
          </p:cNvPr>
          <p:cNvSpPr/>
          <p:nvPr/>
        </p:nvSpPr>
        <p:spPr>
          <a:xfrm>
            <a:off x="3798551" y="2028126"/>
            <a:ext cx="84945" cy="153623"/>
          </a:xfrm>
          <a:prstGeom prst="rect">
            <a:avLst/>
          </a:prstGeom>
          <a:blipFill>
            <a:blip r:embed="rId4" cstate="print"/>
            <a:stretch>
              <a:fillRect/>
            </a:stretch>
          </a:blipFill>
        </p:spPr>
        <p:txBody>
          <a:bodyPr wrap="square" lIns="0" tIns="0" rIns="0" bIns="0" rtlCol="0"/>
          <a:lstStyle/>
          <a:p>
            <a:endParaRPr sz="1349"/>
          </a:p>
        </p:txBody>
      </p:sp>
      <p:sp>
        <p:nvSpPr>
          <p:cNvPr id="11" name="object 10">
            <a:extLst>
              <a:ext uri="{FF2B5EF4-FFF2-40B4-BE49-F238E27FC236}">
                <a16:creationId xmlns:a16="http://schemas.microsoft.com/office/drawing/2014/main" id="{FBD28104-FDFB-F949-BE3A-01579C372C2C}"/>
              </a:ext>
            </a:extLst>
          </p:cNvPr>
          <p:cNvSpPr txBox="1"/>
          <p:nvPr/>
        </p:nvSpPr>
        <p:spPr>
          <a:xfrm>
            <a:off x="1510554" y="4536143"/>
            <a:ext cx="6684242" cy="1219140"/>
          </a:xfrm>
          <a:prstGeom prst="rect">
            <a:avLst/>
          </a:prstGeom>
        </p:spPr>
        <p:txBody>
          <a:bodyPr vert="horz" wrap="square" lIns="0" tIns="158011" rIns="0" bIns="0" rtlCol="0">
            <a:spAutoFit/>
          </a:bodyPr>
          <a:lstStyle/>
          <a:p>
            <a:pPr marL="389323">
              <a:spcBef>
                <a:spcPts val="1244"/>
              </a:spcBef>
            </a:pPr>
            <a:r>
              <a:rPr sz="2052" dirty="0">
                <a:latin typeface="Arial"/>
                <a:cs typeface="Arial"/>
              </a:rPr>
              <a:t>c.a.d </a:t>
            </a:r>
            <a:r>
              <a:rPr sz="2052" spc="-4" dirty="0">
                <a:latin typeface="Arial"/>
                <a:cs typeface="Arial"/>
              </a:rPr>
              <a:t>quand la différence entre les </a:t>
            </a:r>
            <a:r>
              <a:rPr sz="2052" dirty="0">
                <a:latin typeface="Arial"/>
                <a:cs typeface="Arial"/>
              </a:rPr>
              <a:t>traitements</a:t>
            </a:r>
            <a:r>
              <a:rPr sz="2052" spc="-56" dirty="0">
                <a:latin typeface="Arial"/>
                <a:cs typeface="Arial"/>
              </a:rPr>
              <a:t> </a:t>
            </a:r>
            <a:r>
              <a:rPr sz="2052" spc="-4" dirty="0">
                <a:latin typeface="Arial"/>
                <a:cs typeface="Arial"/>
              </a:rPr>
              <a:t>diminue</a:t>
            </a:r>
            <a:endParaRPr sz="2052">
              <a:latin typeface="Arial"/>
              <a:cs typeface="Arial"/>
            </a:endParaRPr>
          </a:p>
          <a:p>
            <a:pPr marL="54299">
              <a:lnSpc>
                <a:spcPts val="2326"/>
              </a:lnSpc>
              <a:spcBef>
                <a:spcPts val="1163"/>
              </a:spcBef>
              <a:tabLst>
                <a:tab pos="2545530" algn="l"/>
                <a:tab pos="3414855" algn="l"/>
              </a:tabLst>
            </a:pPr>
            <a:r>
              <a:rPr sz="2052" dirty="0">
                <a:latin typeface="Wingdings"/>
                <a:cs typeface="Wingdings"/>
              </a:rPr>
              <a:t></a:t>
            </a:r>
            <a:r>
              <a:rPr sz="2052" spc="-1487" dirty="0">
                <a:latin typeface="Wingdings"/>
                <a:cs typeface="Wingdings"/>
              </a:rPr>
              <a:t> </a:t>
            </a:r>
            <a:r>
              <a:rPr sz="2052" dirty="0">
                <a:latin typeface="Arial"/>
                <a:cs typeface="Arial"/>
              </a:rPr>
              <a:t>n </a:t>
            </a:r>
            <a:r>
              <a:rPr sz="2052" spc="-4" dirty="0">
                <a:latin typeface="Arial"/>
                <a:cs typeface="Arial"/>
              </a:rPr>
              <a:t>par groupe</a:t>
            </a:r>
            <a:r>
              <a:rPr sz="2052" dirty="0">
                <a:latin typeface="Arial"/>
                <a:cs typeface="Arial"/>
              </a:rPr>
              <a:t> </a:t>
            </a:r>
            <a:r>
              <a:rPr sz="2052" dirty="0">
                <a:latin typeface="Wingdings"/>
                <a:cs typeface="Wingdings"/>
              </a:rPr>
              <a:t>	</a:t>
            </a:r>
            <a:r>
              <a:rPr sz="2052" spc="-4" dirty="0">
                <a:latin typeface="Arial"/>
                <a:cs typeface="Arial"/>
              </a:rPr>
              <a:t>quand	</a:t>
            </a:r>
            <a:r>
              <a:rPr sz="2052" dirty="0">
                <a:latin typeface="Arial"/>
                <a:cs typeface="Arial"/>
              </a:rPr>
              <a:t>variance </a:t>
            </a:r>
            <a:r>
              <a:rPr sz="2052" dirty="0">
                <a:latin typeface="Symbol"/>
                <a:cs typeface="Symbol"/>
              </a:rPr>
              <a:t>σ</a:t>
            </a:r>
            <a:r>
              <a:rPr sz="2052" baseline="24305" dirty="0">
                <a:latin typeface="Arial"/>
                <a:cs typeface="Arial"/>
              </a:rPr>
              <a:t>2</a:t>
            </a:r>
            <a:r>
              <a:rPr sz="2052" spc="269" baseline="24305" dirty="0">
                <a:latin typeface="Arial"/>
                <a:cs typeface="Arial"/>
              </a:rPr>
              <a:t> </a:t>
            </a:r>
            <a:r>
              <a:rPr sz="2052" dirty="0">
                <a:latin typeface="Wingdings"/>
                <a:cs typeface="Wingdings"/>
              </a:rPr>
              <a:t></a:t>
            </a:r>
            <a:endParaRPr sz="2052">
              <a:latin typeface="Wingdings"/>
              <a:cs typeface="Wingdings"/>
            </a:endParaRPr>
          </a:p>
          <a:p>
            <a:pPr marL="331766">
              <a:lnSpc>
                <a:spcPts val="2326"/>
              </a:lnSpc>
            </a:pPr>
            <a:r>
              <a:rPr sz="2052" dirty="0">
                <a:latin typeface="Arial"/>
                <a:cs typeface="Arial"/>
              </a:rPr>
              <a:t>c.a.d </a:t>
            </a:r>
            <a:r>
              <a:rPr sz="2052" spc="-4" dirty="0">
                <a:latin typeface="Arial"/>
                <a:cs typeface="Arial"/>
              </a:rPr>
              <a:t>quand il </a:t>
            </a:r>
            <a:r>
              <a:rPr sz="2052" dirty="0">
                <a:latin typeface="Arial"/>
                <a:cs typeface="Arial"/>
              </a:rPr>
              <a:t>y a </a:t>
            </a:r>
            <a:r>
              <a:rPr sz="2052" spc="-4" dirty="0">
                <a:latin typeface="Arial"/>
                <a:cs typeface="Arial"/>
              </a:rPr>
              <a:t>augmentation de la </a:t>
            </a:r>
            <a:r>
              <a:rPr sz="2052" dirty="0">
                <a:latin typeface="Arial"/>
                <a:cs typeface="Arial"/>
              </a:rPr>
              <a:t>variabilité</a:t>
            </a:r>
            <a:r>
              <a:rPr sz="2052" spc="-38" dirty="0">
                <a:latin typeface="Arial"/>
                <a:cs typeface="Arial"/>
              </a:rPr>
              <a:t> </a:t>
            </a:r>
            <a:r>
              <a:rPr sz="2052" spc="-4" dirty="0">
                <a:latin typeface="Arial"/>
                <a:cs typeface="Arial"/>
              </a:rPr>
              <a:t>du</a:t>
            </a:r>
            <a:endParaRPr sz="2052">
              <a:latin typeface="Arial"/>
              <a:cs typeface="Arial"/>
            </a:endParaRPr>
          </a:p>
        </p:txBody>
      </p:sp>
      <p:sp>
        <p:nvSpPr>
          <p:cNvPr id="12" name="object 11">
            <a:extLst>
              <a:ext uri="{FF2B5EF4-FFF2-40B4-BE49-F238E27FC236}">
                <a16:creationId xmlns:a16="http://schemas.microsoft.com/office/drawing/2014/main" id="{C9AA0BF8-3F62-3A47-A540-1C54D6C0C743}"/>
              </a:ext>
            </a:extLst>
          </p:cNvPr>
          <p:cNvSpPr txBox="1"/>
          <p:nvPr/>
        </p:nvSpPr>
        <p:spPr>
          <a:xfrm>
            <a:off x="1831571" y="5736952"/>
            <a:ext cx="2252334" cy="326758"/>
          </a:xfrm>
          <a:prstGeom prst="rect">
            <a:avLst/>
          </a:prstGeom>
        </p:spPr>
        <p:txBody>
          <a:bodyPr vert="horz" wrap="square" lIns="0" tIns="10860" rIns="0" bIns="0" rtlCol="0">
            <a:spAutoFit/>
          </a:bodyPr>
          <a:lstStyle/>
          <a:p>
            <a:pPr marL="10860">
              <a:spcBef>
                <a:spcPts val="86"/>
              </a:spcBef>
            </a:pPr>
            <a:r>
              <a:rPr sz="2052" dirty="0">
                <a:latin typeface="Arial"/>
                <a:cs typeface="Arial"/>
              </a:rPr>
              <a:t>critère </a:t>
            </a:r>
            <a:r>
              <a:rPr sz="2052" spc="-4" dirty="0">
                <a:latin typeface="Arial"/>
                <a:cs typeface="Arial"/>
              </a:rPr>
              <a:t>de</a:t>
            </a:r>
            <a:r>
              <a:rPr sz="2052" spc="-81" dirty="0">
                <a:latin typeface="Arial"/>
                <a:cs typeface="Arial"/>
              </a:rPr>
              <a:t> </a:t>
            </a:r>
            <a:r>
              <a:rPr sz="2052" spc="-4" dirty="0">
                <a:latin typeface="Arial"/>
                <a:cs typeface="Arial"/>
              </a:rPr>
              <a:t>jugement</a:t>
            </a:r>
            <a:endParaRPr sz="2052">
              <a:latin typeface="Arial"/>
              <a:cs typeface="Arial"/>
            </a:endParaRPr>
          </a:p>
        </p:txBody>
      </p:sp>
      <p:sp>
        <p:nvSpPr>
          <p:cNvPr id="13" name="object 12">
            <a:extLst>
              <a:ext uri="{FF2B5EF4-FFF2-40B4-BE49-F238E27FC236}">
                <a16:creationId xmlns:a16="http://schemas.microsoft.com/office/drawing/2014/main" id="{3040F3B9-80EF-E04A-AACF-C06F5D43C08E}"/>
              </a:ext>
            </a:extLst>
          </p:cNvPr>
          <p:cNvSpPr txBox="1"/>
          <p:nvPr/>
        </p:nvSpPr>
        <p:spPr>
          <a:xfrm>
            <a:off x="1525488" y="3049611"/>
            <a:ext cx="2154053" cy="1542975"/>
          </a:xfrm>
          <a:prstGeom prst="rect">
            <a:avLst/>
          </a:prstGeom>
        </p:spPr>
        <p:txBody>
          <a:bodyPr vert="horz" wrap="square" lIns="0" tIns="221540" rIns="0" bIns="0" rtlCol="0">
            <a:spAutoFit/>
          </a:bodyPr>
          <a:lstStyle/>
          <a:p>
            <a:pPr marL="63530">
              <a:spcBef>
                <a:spcPts val="1423"/>
              </a:spcBef>
            </a:pPr>
            <a:r>
              <a:rPr sz="2052" dirty="0">
                <a:latin typeface="Wingdings"/>
                <a:cs typeface="Wingdings"/>
              </a:rPr>
              <a:t></a:t>
            </a:r>
            <a:r>
              <a:rPr sz="2052" spc="-1556" dirty="0">
                <a:latin typeface="Wingdings"/>
                <a:cs typeface="Wingdings"/>
              </a:rPr>
              <a:t> </a:t>
            </a:r>
            <a:r>
              <a:rPr sz="2052" dirty="0">
                <a:latin typeface="Arial"/>
                <a:cs typeface="Arial"/>
              </a:rPr>
              <a:t>n </a:t>
            </a:r>
            <a:r>
              <a:rPr sz="2052" spc="-4" dirty="0">
                <a:latin typeface="Arial"/>
                <a:cs typeface="Arial"/>
              </a:rPr>
              <a:t>par groupe </a:t>
            </a:r>
            <a:r>
              <a:rPr sz="2052" dirty="0">
                <a:latin typeface="Wingdings"/>
                <a:cs typeface="Wingdings"/>
              </a:rPr>
              <a:t></a:t>
            </a:r>
          </a:p>
          <a:p>
            <a:pPr marL="55928">
              <a:spcBef>
                <a:spcPts val="1432"/>
              </a:spcBef>
            </a:pPr>
            <a:r>
              <a:rPr sz="2052" dirty="0">
                <a:latin typeface="Wingdings"/>
                <a:cs typeface="Wingdings"/>
              </a:rPr>
              <a:t></a:t>
            </a:r>
            <a:r>
              <a:rPr sz="2052" spc="-1556" dirty="0">
                <a:latin typeface="Wingdings"/>
                <a:cs typeface="Wingdings"/>
              </a:rPr>
              <a:t> </a:t>
            </a:r>
            <a:r>
              <a:rPr sz="2052" dirty="0">
                <a:latin typeface="Arial"/>
                <a:cs typeface="Arial"/>
              </a:rPr>
              <a:t>n </a:t>
            </a:r>
            <a:r>
              <a:rPr sz="2052" spc="-4" dirty="0">
                <a:latin typeface="Arial"/>
                <a:cs typeface="Arial"/>
              </a:rPr>
              <a:t>par groupe </a:t>
            </a:r>
            <a:r>
              <a:rPr sz="2052" dirty="0">
                <a:latin typeface="Wingdings"/>
                <a:cs typeface="Wingdings"/>
              </a:rPr>
              <a:t></a:t>
            </a:r>
          </a:p>
          <a:p>
            <a:pPr marL="36923">
              <a:spcBef>
                <a:spcPts val="1548"/>
              </a:spcBef>
            </a:pPr>
            <a:r>
              <a:rPr sz="2052" dirty="0">
                <a:latin typeface="Wingdings"/>
                <a:cs typeface="Wingdings"/>
              </a:rPr>
              <a:t></a:t>
            </a:r>
            <a:r>
              <a:rPr sz="2052" spc="-1556" dirty="0">
                <a:latin typeface="Wingdings"/>
                <a:cs typeface="Wingdings"/>
              </a:rPr>
              <a:t> </a:t>
            </a:r>
            <a:r>
              <a:rPr sz="2052" dirty="0">
                <a:latin typeface="Arial"/>
                <a:cs typeface="Arial"/>
              </a:rPr>
              <a:t>n </a:t>
            </a:r>
            <a:r>
              <a:rPr sz="2052" spc="-4" dirty="0">
                <a:latin typeface="Arial"/>
                <a:cs typeface="Arial"/>
              </a:rPr>
              <a:t>par groupe </a:t>
            </a:r>
            <a:r>
              <a:rPr sz="2052" dirty="0">
                <a:latin typeface="Wingdings"/>
                <a:cs typeface="Wingdings"/>
              </a:rPr>
              <a:t></a:t>
            </a:r>
          </a:p>
        </p:txBody>
      </p:sp>
      <p:sp>
        <p:nvSpPr>
          <p:cNvPr id="14" name="object 13">
            <a:extLst>
              <a:ext uri="{FF2B5EF4-FFF2-40B4-BE49-F238E27FC236}">
                <a16:creationId xmlns:a16="http://schemas.microsoft.com/office/drawing/2014/main" id="{B7C5A8C4-1AB3-C140-9240-BD34B89617F1}"/>
              </a:ext>
            </a:extLst>
          </p:cNvPr>
          <p:cNvSpPr txBox="1"/>
          <p:nvPr/>
        </p:nvSpPr>
        <p:spPr>
          <a:xfrm>
            <a:off x="4000551" y="3145402"/>
            <a:ext cx="4215254" cy="1460805"/>
          </a:xfrm>
          <a:prstGeom prst="rect">
            <a:avLst/>
          </a:prstGeom>
        </p:spPr>
        <p:txBody>
          <a:bodyPr vert="horz" wrap="square" lIns="0" tIns="3258" rIns="0" bIns="0" rtlCol="0">
            <a:spAutoFit/>
          </a:bodyPr>
          <a:lstStyle/>
          <a:p>
            <a:pPr marL="54299" marR="36923" indent="26063">
              <a:lnSpc>
                <a:spcPct val="160500"/>
              </a:lnSpc>
              <a:spcBef>
                <a:spcPts val="26"/>
              </a:spcBef>
              <a:tabLst>
                <a:tab pos="1733762" algn="l"/>
                <a:tab pos="2523268" algn="l"/>
                <a:tab pos="2863178" algn="l"/>
                <a:tab pos="3392591" algn="l"/>
                <a:tab pos="3731960" algn="l"/>
              </a:tabLst>
            </a:pPr>
            <a:r>
              <a:rPr sz="2052" spc="-4" dirty="0">
                <a:latin typeface="Arial"/>
                <a:cs typeface="Arial"/>
              </a:rPr>
              <a:t>quand </a:t>
            </a:r>
            <a:r>
              <a:rPr sz="2052" spc="4" dirty="0">
                <a:latin typeface="Arial"/>
                <a:cs typeface="Arial"/>
              </a:rPr>
              <a:t>z</a:t>
            </a:r>
            <a:r>
              <a:rPr sz="2373" spc="6" baseline="-10510" dirty="0">
                <a:latin typeface="Arial"/>
                <a:cs typeface="Arial"/>
              </a:rPr>
              <a:t>1-</a:t>
            </a:r>
            <a:r>
              <a:rPr sz="2373" spc="-83" baseline="-10510" dirty="0">
                <a:latin typeface="Arial"/>
                <a:cs typeface="Arial"/>
              </a:rPr>
              <a:t> </a:t>
            </a:r>
            <a:r>
              <a:rPr sz="2373" spc="6" baseline="-10510" dirty="0">
                <a:latin typeface="Symbol"/>
                <a:cs typeface="Symbol"/>
              </a:rPr>
              <a:t>α</a:t>
            </a:r>
            <a:r>
              <a:rPr sz="2373" spc="6" baseline="-10510" dirty="0">
                <a:latin typeface="Arial"/>
                <a:cs typeface="Arial"/>
              </a:rPr>
              <a:t>/2	</a:t>
            </a:r>
            <a:r>
              <a:rPr sz="2052" dirty="0">
                <a:latin typeface="Wingdings"/>
                <a:cs typeface="Wingdings"/>
              </a:rPr>
              <a:t></a:t>
            </a:r>
            <a:r>
              <a:rPr sz="2052" spc="-915" dirty="0">
                <a:latin typeface="Wingdings"/>
                <a:cs typeface="Wingdings"/>
              </a:rPr>
              <a:t> </a:t>
            </a:r>
            <a:r>
              <a:rPr sz="2052" dirty="0">
                <a:latin typeface="Arial"/>
                <a:cs typeface="Arial"/>
              </a:rPr>
              <a:t>c.a.d	</a:t>
            </a:r>
            <a:r>
              <a:rPr sz="2052" spc="-4" dirty="0">
                <a:latin typeface="Arial"/>
                <a:cs typeface="Arial"/>
              </a:rPr>
              <a:t>quand	</a:t>
            </a:r>
            <a:r>
              <a:rPr sz="2052" dirty="0">
                <a:latin typeface="Symbol"/>
                <a:cs typeface="Symbol"/>
              </a:rPr>
              <a:t>α</a:t>
            </a:r>
            <a:r>
              <a:rPr sz="2052" spc="-30" dirty="0">
                <a:latin typeface="Symbol"/>
                <a:cs typeface="Symbol"/>
              </a:rPr>
              <a:t> </a:t>
            </a:r>
            <a:r>
              <a:rPr sz="2052" dirty="0">
                <a:latin typeface="Wingdings"/>
                <a:cs typeface="Wingdings"/>
              </a:rPr>
              <a:t> </a:t>
            </a:r>
            <a:r>
              <a:rPr sz="2052" spc="-4" dirty="0">
                <a:latin typeface="Arial"/>
                <a:cs typeface="Arial"/>
              </a:rPr>
              <a:t>quand </a:t>
            </a:r>
            <a:r>
              <a:rPr sz="2052" dirty="0">
                <a:latin typeface="Arial"/>
                <a:cs typeface="Arial"/>
              </a:rPr>
              <a:t>z</a:t>
            </a:r>
            <a:r>
              <a:rPr sz="2052" baseline="-17361" dirty="0">
                <a:latin typeface="Arial"/>
                <a:cs typeface="Arial"/>
              </a:rPr>
              <a:t>1 - </a:t>
            </a:r>
            <a:r>
              <a:rPr sz="2373" spc="6" baseline="-16516" dirty="0">
                <a:latin typeface="Symbol"/>
                <a:cs typeface="Symbol"/>
              </a:rPr>
              <a:t>β</a:t>
            </a:r>
            <a:r>
              <a:rPr sz="2373" baseline="-16516" dirty="0">
                <a:latin typeface="Symbol"/>
                <a:cs typeface="Symbol"/>
              </a:rPr>
              <a:t> </a:t>
            </a:r>
            <a:r>
              <a:rPr sz="2052" dirty="0">
                <a:latin typeface="Wingdings"/>
                <a:cs typeface="Wingdings"/>
              </a:rPr>
              <a:t></a:t>
            </a:r>
            <a:r>
              <a:rPr sz="2052" spc="-911" dirty="0">
                <a:latin typeface="Wingdings"/>
                <a:cs typeface="Wingdings"/>
              </a:rPr>
              <a:t> </a:t>
            </a:r>
            <a:r>
              <a:rPr sz="2052" dirty="0">
                <a:latin typeface="Arial"/>
                <a:cs typeface="Arial"/>
              </a:rPr>
              <a:t>c.a.d	</a:t>
            </a:r>
            <a:r>
              <a:rPr sz="2052" spc="-4" dirty="0">
                <a:latin typeface="Arial"/>
                <a:cs typeface="Arial"/>
              </a:rPr>
              <a:t>quand	</a:t>
            </a:r>
            <a:r>
              <a:rPr sz="2052" dirty="0">
                <a:latin typeface="Symbol"/>
                <a:cs typeface="Symbol"/>
              </a:rPr>
              <a:t>β </a:t>
            </a:r>
            <a:r>
              <a:rPr sz="2052" dirty="0">
                <a:latin typeface="Wingdings"/>
                <a:cs typeface="Wingdings"/>
              </a:rPr>
              <a:t> </a:t>
            </a:r>
            <a:r>
              <a:rPr sz="2052" spc="-4" dirty="0">
                <a:latin typeface="Arial"/>
                <a:cs typeface="Arial"/>
              </a:rPr>
              <a:t>quand </a:t>
            </a:r>
            <a:r>
              <a:rPr sz="2052" dirty="0">
                <a:latin typeface="Symbol"/>
                <a:cs typeface="Symbol"/>
              </a:rPr>
              <a:t>δ</a:t>
            </a:r>
            <a:r>
              <a:rPr sz="2052" spc="56" dirty="0">
                <a:latin typeface="Symbol"/>
                <a:cs typeface="Symbol"/>
              </a:rPr>
              <a:t> </a:t>
            </a:r>
            <a:r>
              <a:rPr sz="2052" dirty="0">
                <a:latin typeface="Wingdings"/>
                <a:cs typeface="Wingdings"/>
              </a:rPr>
              <a:t></a:t>
            </a:r>
            <a:endParaRPr sz="2052">
              <a:latin typeface="Wingdings"/>
              <a:cs typeface="Wingdings"/>
            </a:endParaRPr>
          </a:p>
        </p:txBody>
      </p:sp>
      <p:sp>
        <p:nvSpPr>
          <p:cNvPr id="19" name="Rectangle 18">
            <a:extLst>
              <a:ext uri="{FF2B5EF4-FFF2-40B4-BE49-F238E27FC236}">
                <a16:creationId xmlns:a16="http://schemas.microsoft.com/office/drawing/2014/main" id="{B7759B91-6FC6-3846-B721-1B0340011835}"/>
              </a:ext>
            </a:extLst>
          </p:cNvPr>
          <p:cNvSpPr/>
          <p:nvPr/>
        </p:nvSpPr>
        <p:spPr>
          <a:xfrm>
            <a:off x="3861608" y="2267761"/>
            <a:ext cx="2209579" cy="502702"/>
          </a:xfrm>
          <a:prstGeom prst="rect">
            <a:avLst/>
          </a:prstGeom>
        </p:spPr>
        <p:txBody>
          <a:bodyPr wrap="none">
            <a:spAutoFit/>
          </a:bodyPr>
          <a:lstStyle/>
          <a:p>
            <a:pPr marL="32579">
              <a:spcBef>
                <a:spcPts val="1744"/>
              </a:spcBef>
            </a:pPr>
            <a:r>
              <a:rPr lang="fr-FR" sz="4000" spc="6" baseline="13888" dirty="0">
                <a:latin typeface="Arial"/>
                <a:cs typeface="Arial"/>
              </a:rPr>
              <a:t>(z</a:t>
            </a:r>
            <a:r>
              <a:rPr lang="fr-FR" spc="4" dirty="0">
                <a:latin typeface="Arial"/>
                <a:cs typeface="Arial"/>
              </a:rPr>
              <a:t>1-</a:t>
            </a:r>
            <a:r>
              <a:rPr lang="el-GR" spc="4" dirty="0">
                <a:latin typeface="Symbol"/>
                <a:cs typeface="Symbol"/>
              </a:rPr>
              <a:t>α</a:t>
            </a:r>
            <a:r>
              <a:rPr lang="el-GR" spc="4" dirty="0">
                <a:latin typeface="Arial"/>
                <a:cs typeface="Arial"/>
              </a:rPr>
              <a:t>/2 </a:t>
            </a:r>
            <a:r>
              <a:rPr lang="el-GR" sz="4000" baseline="13888" dirty="0">
                <a:latin typeface="Arial"/>
                <a:cs typeface="Arial"/>
              </a:rPr>
              <a:t>+ </a:t>
            </a:r>
            <a:r>
              <a:rPr lang="fr-FR" sz="4000" baseline="13888" dirty="0">
                <a:latin typeface="Arial"/>
                <a:cs typeface="Arial"/>
              </a:rPr>
              <a:t>z</a:t>
            </a:r>
            <a:r>
              <a:rPr lang="fr-FR" dirty="0">
                <a:latin typeface="Arial"/>
                <a:cs typeface="Arial"/>
              </a:rPr>
              <a:t>1-</a:t>
            </a:r>
            <a:r>
              <a:rPr lang="fr-FR" spc="-34" dirty="0">
                <a:latin typeface="Arial"/>
                <a:cs typeface="Arial"/>
              </a:rPr>
              <a:t> </a:t>
            </a:r>
            <a:r>
              <a:rPr lang="el-GR" spc="4" dirty="0">
                <a:latin typeface="Symbol"/>
                <a:cs typeface="Symbol"/>
              </a:rPr>
              <a:t>β</a:t>
            </a:r>
            <a:r>
              <a:rPr lang="el-GR" sz="4000" spc="6" baseline="13888" dirty="0">
                <a:latin typeface="Arial"/>
                <a:cs typeface="Arial"/>
              </a:rPr>
              <a:t>)</a:t>
            </a:r>
            <a:r>
              <a:rPr lang="el-GR" sz="2800" spc="6" baseline="46546" dirty="0">
                <a:latin typeface="Arial"/>
                <a:cs typeface="Arial"/>
              </a:rPr>
              <a:t>2</a:t>
            </a:r>
            <a:endParaRPr lang="el-GR" sz="2800" baseline="46546" dirty="0">
              <a:latin typeface="Arial"/>
              <a:cs typeface="Arial"/>
            </a:endParaRPr>
          </a:p>
        </p:txBody>
      </p:sp>
    </p:spTree>
    <p:extLst>
      <p:ext uri="{BB962C8B-B14F-4D97-AF65-F5344CB8AC3E}">
        <p14:creationId xmlns:p14="http://schemas.microsoft.com/office/powerpoint/2010/main" val="41233907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texte 6">
            <a:extLst>
              <a:ext uri="{FF2B5EF4-FFF2-40B4-BE49-F238E27FC236}">
                <a16:creationId xmlns:a16="http://schemas.microsoft.com/office/drawing/2014/main" id="{5F9F39AB-ABDF-B54E-94BA-0D758329D1D2}"/>
              </a:ext>
            </a:extLst>
          </p:cNvPr>
          <p:cNvSpPr>
            <a:spLocks noGrp="1"/>
          </p:cNvSpPr>
          <p:nvPr>
            <p:ph type="body" idx="1"/>
          </p:nvPr>
        </p:nvSpPr>
        <p:spPr>
          <a:xfrm>
            <a:off x="1371600" y="2743200"/>
            <a:ext cx="7123113" cy="1926771"/>
          </a:xfrm>
        </p:spPr>
        <p:txBody>
          <a:bodyPr>
            <a:normAutofit fontScale="92500" lnSpcReduction="20000"/>
          </a:bodyPr>
          <a:lstStyle/>
          <a:p>
            <a:r>
              <a:rPr lang="fr-FR" sz="2400" dirty="0"/>
              <a:t>Caractéristiques des sujets éligibles</a:t>
            </a:r>
          </a:p>
          <a:p>
            <a:r>
              <a:rPr lang="fr-FR" sz="2400" dirty="0"/>
              <a:t>Perdus de vue</a:t>
            </a:r>
          </a:p>
          <a:p>
            <a:r>
              <a:rPr lang="fr-FR" sz="2400" dirty="0"/>
              <a:t>Déviation des sujets</a:t>
            </a:r>
          </a:p>
          <a:p>
            <a:r>
              <a:rPr lang="fr-FR" sz="2400" dirty="0"/>
              <a:t>Types d’analyse (ITT et PP)</a:t>
            </a:r>
          </a:p>
          <a:p>
            <a:r>
              <a:rPr lang="fr-FR" sz="2400" dirty="0"/>
              <a:t>Quantifier l’effet d’un traitement</a:t>
            </a:r>
          </a:p>
        </p:txBody>
      </p:sp>
      <p:sp>
        <p:nvSpPr>
          <p:cNvPr id="6" name="Titre 5">
            <a:extLst>
              <a:ext uri="{FF2B5EF4-FFF2-40B4-BE49-F238E27FC236}">
                <a16:creationId xmlns:a16="http://schemas.microsoft.com/office/drawing/2014/main" id="{C6D157C6-6EAB-344A-9CDE-BF6608756F3F}"/>
              </a:ext>
            </a:extLst>
          </p:cNvPr>
          <p:cNvSpPr>
            <a:spLocks noGrp="1"/>
          </p:cNvSpPr>
          <p:nvPr>
            <p:ph type="title"/>
          </p:nvPr>
        </p:nvSpPr>
        <p:spPr>
          <a:xfrm>
            <a:off x="1371600" y="1600200"/>
            <a:ext cx="7620000" cy="990600"/>
          </a:xfrm>
        </p:spPr>
        <p:txBody>
          <a:bodyPr>
            <a:normAutofit/>
          </a:bodyPr>
          <a:lstStyle/>
          <a:p>
            <a:r>
              <a:rPr lang="fr-FR" dirty="0"/>
              <a:t>Analyse des résultats</a:t>
            </a:r>
          </a:p>
        </p:txBody>
      </p:sp>
      <p:sp>
        <p:nvSpPr>
          <p:cNvPr id="4" name="Espace réservé du numéro de diapositive 3">
            <a:extLst>
              <a:ext uri="{FF2B5EF4-FFF2-40B4-BE49-F238E27FC236}">
                <a16:creationId xmlns:a16="http://schemas.microsoft.com/office/drawing/2014/main" id="{C2B83C99-4921-7541-BD24-1BC2123088AB}"/>
              </a:ext>
            </a:extLst>
          </p:cNvPr>
          <p:cNvSpPr>
            <a:spLocks noGrp="1"/>
          </p:cNvSpPr>
          <p:nvPr>
            <p:ph type="sldNum" sz="quarter" idx="11"/>
          </p:nvPr>
        </p:nvSpPr>
        <p:spPr>
          <a:xfrm>
            <a:off x="0" y="1752600"/>
            <a:ext cx="1295400" cy="701676"/>
          </a:xfrm>
        </p:spPr>
        <p:txBody>
          <a:bodyPr>
            <a:normAutofit/>
          </a:bodyPr>
          <a:lstStyle/>
          <a:p>
            <a:fld id="{7A86C6F3-CE2A-2041-8843-6841550E0C07}" type="slidenum">
              <a:rPr lang="en-GB" smtClean="0"/>
              <a:pPr/>
              <a:t>32</a:t>
            </a:fld>
            <a:endParaRPr lang="en-GB"/>
          </a:p>
        </p:txBody>
      </p:sp>
      <p:sp>
        <p:nvSpPr>
          <p:cNvPr id="3" name="Espace réservé du pied de page 2">
            <a:extLst>
              <a:ext uri="{FF2B5EF4-FFF2-40B4-BE49-F238E27FC236}">
                <a16:creationId xmlns:a16="http://schemas.microsoft.com/office/drawing/2014/main" id="{CFAEE20F-D6A3-794B-A46E-EA331EA4B524}"/>
              </a:ext>
            </a:extLst>
          </p:cNvPr>
          <p:cNvSpPr>
            <a:spLocks noGrp="1"/>
          </p:cNvSpPr>
          <p:nvPr>
            <p:ph type="ftr" sz="quarter" idx="12"/>
          </p:nvPr>
        </p:nvSpPr>
        <p:spPr>
          <a:xfrm>
            <a:off x="609600" y="6248206"/>
            <a:ext cx="8156448" cy="365125"/>
          </a:xfrm>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85656958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AA85112A-547C-9746-AE5E-636A427CDA8E}"/>
              </a:ext>
            </a:extLst>
          </p:cNvPr>
          <p:cNvSpPr>
            <a:spLocks noGrp="1"/>
          </p:cNvSpPr>
          <p:nvPr>
            <p:ph type="title"/>
          </p:nvPr>
        </p:nvSpPr>
        <p:spPr/>
        <p:txBody>
          <a:bodyPr/>
          <a:lstStyle/>
          <a:p>
            <a:r>
              <a:rPr lang="fr-FR" dirty="0"/>
              <a:t>Caractéristique des sujets éligibles</a:t>
            </a:r>
          </a:p>
        </p:txBody>
      </p:sp>
      <p:sp>
        <p:nvSpPr>
          <p:cNvPr id="5" name="Espace réservé du pied de page 4">
            <a:extLst>
              <a:ext uri="{FF2B5EF4-FFF2-40B4-BE49-F238E27FC236}">
                <a16:creationId xmlns:a16="http://schemas.microsoft.com/office/drawing/2014/main" id="{D91FBFA6-13E9-F644-AD89-81427D581B54}"/>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10EFA442-E326-7043-9998-50B59FD6515E}"/>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33</a:t>
            </a:fld>
            <a:endParaRPr lang="en-GB"/>
          </a:p>
        </p:txBody>
      </p:sp>
      <p:sp>
        <p:nvSpPr>
          <p:cNvPr id="7" name="Espace réservé du contenu 6">
            <a:extLst>
              <a:ext uri="{FF2B5EF4-FFF2-40B4-BE49-F238E27FC236}">
                <a16:creationId xmlns:a16="http://schemas.microsoft.com/office/drawing/2014/main" id="{9E756BE5-4E61-D240-959D-A16F5D8E692E}"/>
              </a:ext>
            </a:extLst>
          </p:cNvPr>
          <p:cNvSpPr>
            <a:spLocks noGrp="1"/>
          </p:cNvSpPr>
          <p:nvPr>
            <p:ph sz="quarter" idx="1"/>
          </p:nvPr>
        </p:nvSpPr>
        <p:spPr/>
        <p:txBody>
          <a:bodyPr>
            <a:normAutofit fontScale="92500" lnSpcReduction="10000"/>
          </a:bodyPr>
          <a:lstStyle/>
          <a:p>
            <a:r>
              <a:rPr lang="fr-FR" dirty="0"/>
              <a:t>Les questions à se poser avant l'analyse des résultats:</a:t>
            </a:r>
          </a:p>
          <a:p>
            <a:pPr lvl="1"/>
            <a:r>
              <a:rPr lang="fr-FR" dirty="0"/>
              <a:t>Les participants répondent-ils tous aux critères d'éligibilité ?</a:t>
            </a:r>
          </a:p>
          <a:p>
            <a:pPr lvl="1"/>
            <a:r>
              <a:rPr lang="fr-FR" dirty="0"/>
              <a:t>Y </a:t>
            </a:r>
            <a:r>
              <a:rPr lang="fr-FR" dirty="0" err="1"/>
              <a:t>a-t-il</a:t>
            </a:r>
            <a:r>
              <a:rPr lang="fr-FR" dirty="0"/>
              <a:t> des perdus de vue ?</a:t>
            </a:r>
          </a:p>
          <a:p>
            <a:pPr lvl="1"/>
            <a:r>
              <a:rPr lang="fr-FR" dirty="0"/>
              <a:t>Y </a:t>
            </a:r>
            <a:r>
              <a:rPr lang="fr-FR" dirty="0" err="1"/>
              <a:t>a-t-il</a:t>
            </a:r>
            <a:r>
              <a:rPr lang="fr-FR" dirty="0"/>
              <a:t> des déviations par rapport au protocole ?</a:t>
            </a:r>
          </a:p>
          <a:p>
            <a:pPr lvl="1"/>
            <a:r>
              <a:rPr lang="fr-FR" dirty="0"/>
              <a:t>La randomisation a-t-elle équilibré les groupes comparés ?</a:t>
            </a:r>
          </a:p>
          <a:p>
            <a:pPr lvl="1"/>
            <a:r>
              <a:rPr lang="fr-FR" dirty="0"/>
              <a:t>=&gt; Ceci afin d'anticiper les conséquences potentielles sur les résultats de l'étude</a:t>
            </a:r>
          </a:p>
          <a:p>
            <a:r>
              <a:rPr lang="fr-FR" dirty="0"/>
              <a:t>Puis réaliser une analyse statistique sur le critère de jugement principal =&gt; Rejet ou non de H0</a:t>
            </a:r>
          </a:p>
          <a:p>
            <a:pPr lvl="1"/>
            <a:r>
              <a:rPr lang="fr-FR" dirty="0"/>
              <a:t>=&gt; Evaluer l'existence d'une différence d'effet entre les TRT et la quantifier</a:t>
            </a:r>
          </a:p>
          <a:p>
            <a:endParaRPr lang="fr-FR" dirty="0"/>
          </a:p>
          <a:p>
            <a:endParaRPr lang="fr-FR" dirty="0"/>
          </a:p>
        </p:txBody>
      </p:sp>
    </p:spTree>
    <p:extLst>
      <p:ext uri="{BB962C8B-B14F-4D97-AF65-F5344CB8AC3E}">
        <p14:creationId xmlns:p14="http://schemas.microsoft.com/office/powerpoint/2010/main" val="18464044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CEFFA5-993C-484C-A9A8-A2C91A0AC98F}"/>
              </a:ext>
            </a:extLst>
          </p:cNvPr>
          <p:cNvSpPr>
            <a:spLocks noGrp="1"/>
          </p:cNvSpPr>
          <p:nvPr>
            <p:ph type="title"/>
          </p:nvPr>
        </p:nvSpPr>
        <p:spPr/>
        <p:txBody>
          <a:bodyPr/>
          <a:lstStyle/>
          <a:p>
            <a:r>
              <a:rPr lang="fr-FR" dirty="0"/>
              <a:t>Perdus de vue</a:t>
            </a:r>
          </a:p>
        </p:txBody>
      </p:sp>
      <p:sp>
        <p:nvSpPr>
          <p:cNvPr id="3" name="Espace réservé du pied de page 2">
            <a:extLst>
              <a:ext uri="{FF2B5EF4-FFF2-40B4-BE49-F238E27FC236}">
                <a16:creationId xmlns:a16="http://schemas.microsoft.com/office/drawing/2014/main" id="{34E2DFBB-FEB3-C34A-A20C-BF5047859E4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D154D9EF-D9E3-334A-A302-87BFA9C885EE}"/>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34</a:t>
            </a:fld>
            <a:endParaRPr lang="en-GB"/>
          </a:p>
        </p:txBody>
      </p:sp>
      <p:sp>
        <p:nvSpPr>
          <p:cNvPr id="5" name="Espace réservé du contenu 4">
            <a:extLst>
              <a:ext uri="{FF2B5EF4-FFF2-40B4-BE49-F238E27FC236}">
                <a16:creationId xmlns:a16="http://schemas.microsoft.com/office/drawing/2014/main" id="{9590C41F-E7A0-904A-8997-D11D5A9ADBF0}"/>
              </a:ext>
            </a:extLst>
          </p:cNvPr>
          <p:cNvSpPr>
            <a:spLocks noGrp="1"/>
          </p:cNvSpPr>
          <p:nvPr>
            <p:ph sz="quarter" idx="1"/>
          </p:nvPr>
        </p:nvSpPr>
        <p:spPr/>
        <p:txBody>
          <a:bodyPr/>
          <a:lstStyle/>
          <a:p>
            <a:r>
              <a:rPr lang="fr-FR" dirty="0"/>
              <a:t>Abandon des patients en cours de suivi</a:t>
            </a:r>
          </a:p>
          <a:p>
            <a:r>
              <a:rPr lang="fr-FR" dirty="0"/>
              <a:t>Absence des patients à certaines visites de suivi</a:t>
            </a:r>
          </a:p>
          <a:p>
            <a:pPr lvl="1"/>
            <a:r>
              <a:rPr lang="fr-FR" dirty="0"/>
              <a:t>Nombre et raisons de l’abandon identiques dans les deux traitements</a:t>
            </a:r>
          </a:p>
          <a:p>
            <a:pPr lvl="2"/>
            <a:r>
              <a:rPr lang="fr-FR" dirty="0"/>
              <a:t>Perte de puissance pour la comparaison des deux groupes : comparaison possible</a:t>
            </a:r>
          </a:p>
          <a:p>
            <a:pPr lvl="1"/>
            <a:r>
              <a:rPr lang="fr-FR" dirty="0"/>
              <a:t>Nombre et raisons de l’abandon différents dans les deux traitements</a:t>
            </a:r>
          </a:p>
          <a:p>
            <a:pPr lvl="2"/>
            <a:r>
              <a:rPr lang="fr-FR" dirty="0"/>
              <a:t>Biais de sélection : sous ou </a:t>
            </a:r>
            <a:r>
              <a:rPr lang="fr-FR" dirty="0" err="1"/>
              <a:t>sur-estimation</a:t>
            </a:r>
            <a:r>
              <a:rPr lang="fr-FR" dirty="0"/>
              <a:t> de l’effet du traitement évalué</a:t>
            </a:r>
          </a:p>
          <a:p>
            <a:endParaRPr lang="fr-FR" dirty="0"/>
          </a:p>
          <a:p>
            <a:endParaRPr lang="fr-FR" dirty="0"/>
          </a:p>
        </p:txBody>
      </p:sp>
    </p:spTree>
    <p:extLst>
      <p:ext uri="{BB962C8B-B14F-4D97-AF65-F5344CB8AC3E}">
        <p14:creationId xmlns:p14="http://schemas.microsoft.com/office/powerpoint/2010/main" val="35327330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CEFFA5-993C-484C-A9A8-A2C91A0AC98F}"/>
              </a:ext>
            </a:extLst>
          </p:cNvPr>
          <p:cNvSpPr>
            <a:spLocks noGrp="1"/>
          </p:cNvSpPr>
          <p:nvPr>
            <p:ph type="title"/>
          </p:nvPr>
        </p:nvSpPr>
        <p:spPr/>
        <p:txBody>
          <a:bodyPr/>
          <a:lstStyle/>
          <a:p>
            <a:r>
              <a:rPr lang="fr-FR" dirty="0"/>
              <a:t>Déviation des sujets par protocole</a:t>
            </a:r>
          </a:p>
        </p:txBody>
      </p:sp>
      <p:sp>
        <p:nvSpPr>
          <p:cNvPr id="3" name="Espace réservé du pied de page 2">
            <a:extLst>
              <a:ext uri="{FF2B5EF4-FFF2-40B4-BE49-F238E27FC236}">
                <a16:creationId xmlns:a16="http://schemas.microsoft.com/office/drawing/2014/main" id="{34E2DFBB-FEB3-C34A-A20C-BF5047859E4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D154D9EF-D9E3-334A-A302-87BFA9C885EE}"/>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35</a:t>
            </a:fld>
            <a:endParaRPr lang="en-GB"/>
          </a:p>
        </p:txBody>
      </p:sp>
      <p:sp>
        <p:nvSpPr>
          <p:cNvPr id="5" name="Espace réservé du contenu 4">
            <a:extLst>
              <a:ext uri="{FF2B5EF4-FFF2-40B4-BE49-F238E27FC236}">
                <a16:creationId xmlns:a16="http://schemas.microsoft.com/office/drawing/2014/main" id="{9590C41F-E7A0-904A-8997-D11D5A9ADBF0}"/>
              </a:ext>
            </a:extLst>
          </p:cNvPr>
          <p:cNvSpPr>
            <a:spLocks noGrp="1"/>
          </p:cNvSpPr>
          <p:nvPr>
            <p:ph sz="quarter" idx="1"/>
          </p:nvPr>
        </p:nvSpPr>
        <p:spPr/>
        <p:txBody>
          <a:bodyPr/>
          <a:lstStyle/>
          <a:p>
            <a:r>
              <a:rPr lang="fr-FR" dirty="0"/>
              <a:t>Informations sur le devenir des participants</a:t>
            </a:r>
          </a:p>
          <a:p>
            <a:pPr lvl="1"/>
            <a:r>
              <a:rPr lang="fr-FR" dirty="0"/>
              <a:t>Les sujets de chaque groupe ont-ils pris le bon traitement</a:t>
            </a:r>
          </a:p>
          <a:p>
            <a:pPr lvl="1"/>
            <a:r>
              <a:rPr lang="fr-FR" dirty="0"/>
              <a:t>Les sujets ont-ils pris des traitements interdits</a:t>
            </a:r>
          </a:p>
          <a:p>
            <a:r>
              <a:rPr lang="fr-FR" dirty="0"/>
              <a:t>Décrire toutes les déviations, leurs chronologies, leurs raisons</a:t>
            </a:r>
          </a:p>
          <a:p>
            <a:r>
              <a:rPr lang="fr-FR" dirty="0"/>
              <a:t>Cela entraîne-t-il des conséquences sur l’interprétation des résultats de l’essai ?</a:t>
            </a:r>
          </a:p>
        </p:txBody>
      </p:sp>
    </p:spTree>
    <p:extLst>
      <p:ext uri="{BB962C8B-B14F-4D97-AF65-F5344CB8AC3E}">
        <p14:creationId xmlns:p14="http://schemas.microsoft.com/office/powerpoint/2010/main" val="3760861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CEFFA5-993C-484C-A9A8-A2C91A0AC98F}"/>
              </a:ext>
            </a:extLst>
          </p:cNvPr>
          <p:cNvSpPr>
            <a:spLocks noGrp="1"/>
          </p:cNvSpPr>
          <p:nvPr>
            <p:ph type="title"/>
          </p:nvPr>
        </p:nvSpPr>
        <p:spPr/>
        <p:txBody>
          <a:bodyPr/>
          <a:lstStyle/>
          <a:p>
            <a:r>
              <a:rPr lang="fr-FR" dirty="0"/>
              <a:t>Analyse du critère de jugement</a:t>
            </a:r>
          </a:p>
        </p:txBody>
      </p:sp>
      <p:sp>
        <p:nvSpPr>
          <p:cNvPr id="3" name="Espace réservé du pied de page 2">
            <a:extLst>
              <a:ext uri="{FF2B5EF4-FFF2-40B4-BE49-F238E27FC236}">
                <a16:creationId xmlns:a16="http://schemas.microsoft.com/office/drawing/2014/main" id="{34E2DFBB-FEB3-C34A-A20C-BF5047859E4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D154D9EF-D9E3-334A-A302-87BFA9C885EE}"/>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36</a:t>
            </a:fld>
            <a:endParaRPr lang="en-GB"/>
          </a:p>
        </p:txBody>
      </p:sp>
      <p:sp>
        <p:nvSpPr>
          <p:cNvPr id="5" name="Espace réservé du contenu 4">
            <a:extLst>
              <a:ext uri="{FF2B5EF4-FFF2-40B4-BE49-F238E27FC236}">
                <a16:creationId xmlns:a16="http://schemas.microsoft.com/office/drawing/2014/main" id="{9590C41F-E7A0-904A-8997-D11D5A9ADBF0}"/>
              </a:ext>
            </a:extLst>
          </p:cNvPr>
          <p:cNvSpPr>
            <a:spLocks noGrp="1"/>
          </p:cNvSpPr>
          <p:nvPr>
            <p:ph sz="quarter" idx="1"/>
          </p:nvPr>
        </p:nvSpPr>
        <p:spPr/>
        <p:txBody>
          <a:bodyPr/>
          <a:lstStyle/>
          <a:p>
            <a:r>
              <a:rPr lang="fr-FR" dirty="0"/>
              <a:t>Analyse en intention de traiter (ITT)</a:t>
            </a:r>
          </a:p>
          <a:p>
            <a:pPr lvl="1"/>
            <a:r>
              <a:rPr lang="fr-FR" dirty="0"/>
              <a:t>Aucune exclusion de participant ou d’événement possible</a:t>
            </a:r>
          </a:p>
          <a:p>
            <a:pPr lvl="1"/>
            <a:r>
              <a:rPr lang="fr-FR" dirty="0"/>
              <a:t>Vise à maintenir la comparabilité initiale des groupes assurée par la randomisation</a:t>
            </a:r>
          </a:p>
          <a:p>
            <a:pPr lvl="1"/>
            <a:r>
              <a:rPr lang="fr-FR" dirty="0"/>
              <a:t>Evalue le traitement en pratique courante (≠ de l’efficacité théorique de la molécule)</a:t>
            </a:r>
          </a:p>
        </p:txBody>
      </p:sp>
    </p:spTree>
    <p:extLst>
      <p:ext uri="{BB962C8B-B14F-4D97-AF65-F5344CB8AC3E}">
        <p14:creationId xmlns:p14="http://schemas.microsoft.com/office/powerpoint/2010/main" val="1167420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CEFFA5-993C-484C-A9A8-A2C91A0AC98F}"/>
              </a:ext>
            </a:extLst>
          </p:cNvPr>
          <p:cNvSpPr>
            <a:spLocks noGrp="1"/>
          </p:cNvSpPr>
          <p:nvPr>
            <p:ph type="title"/>
          </p:nvPr>
        </p:nvSpPr>
        <p:spPr/>
        <p:txBody>
          <a:bodyPr/>
          <a:lstStyle/>
          <a:p>
            <a:r>
              <a:rPr lang="fr-FR" dirty="0"/>
              <a:t>Analyse du critère de jugement</a:t>
            </a:r>
          </a:p>
        </p:txBody>
      </p:sp>
      <p:sp>
        <p:nvSpPr>
          <p:cNvPr id="3" name="Espace réservé du pied de page 2">
            <a:extLst>
              <a:ext uri="{FF2B5EF4-FFF2-40B4-BE49-F238E27FC236}">
                <a16:creationId xmlns:a16="http://schemas.microsoft.com/office/drawing/2014/main" id="{34E2DFBB-FEB3-C34A-A20C-BF5047859E4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D154D9EF-D9E3-334A-A302-87BFA9C885EE}"/>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37</a:t>
            </a:fld>
            <a:endParaRPr lang="en-GB"/>
          </a:p>
        </p:txBody>
      </p:sp>
      <p:sp>
        <p:nvSpPr>
          <p:cNvPr id="5" name="Espace réservé du contenu 4">
            <a:extLst>
              <a:ext uri="{FF2B5EF4-FFF2-40B4-BE49-F238E27FC236}">
                <a16:creationId xmlns:a16="http://schemas.microsoft.com/office/drawing/2014/main" id="{9590C41F-E7A0-904A-8997-D11D5A9ADBF0}"/>
              </a:ext>
            </a:extLst>
          </p:cNvPr>
          <p:cNvSpPr>
            <a:spLocks noGrp="1"/>
          </p:cNvSpPr>
          <p:nvPr>
            <p:ph sz="quarter" idx="1"/>
          </p:nvPr>
        </p:nvSpPr>
        <p:spPr/>
        <p:txBody>
          <a:bodyPr>
            <a:normAutofit lnSpcReduction="10000"/>
          </a:bodyPr>
          <a:lstStyle/>
          <a:p>
            <a:r>
              <a:rPr lang="fr-FR" dirty="0"/>
              <a:t>Analyse per </a:t>
            </a:r>
            <a:r>
              <a:rPr lang="fr-FR" dirty="0" err="1"/>
              <a:t>protocol</a:t>
            </a:r>
            <a:r>
              <a:rPr lang="fr-FR" dirty="0"/>
              <a:t> (PP)</a:t>
            </a:r>
          </a:p>
          <a:p>
            <a:pPr lvl="1"/>
            <a:r>
              <a:rPr lang="fr-FR" dirty="0"/>
              <a:t>N’inclut que les patients ayant suivi le traitement dans les règles de l’art</a:t>
            </a:r>
          </a:p>
          <a:p>
            <a:pPr lvl="2"/>
            <a:r>
              <a:rPr lang="fr-FR" dirty="0"/>
              <a:t>Exclusion des modifications de posologie</a:t>
            </a:r>
          </a:p>
          <a:p>
            <a:pPr lvl="2"/>
            <a:r>
              <a:rPr lang="fr-FR" dirty="0"/>
              <a:t>Exclusion des non-</a:t>
            </a:r>
            <a:r>
              <a:rPr lang="fr-FR" dirty="0" err="1"/>
              <a:t>observants</a:t>
            </a:r>
            <a:endParaRPr lang="fr-FR" dirty="0"/>
          </a:p>
          <a:p>
            <a:pPr lvl="2"/>
            <a:r>
              <a:rPr lang="fr-FR" dirty="0"/>
              <a:t>Exclusion des arrêts de traitement pour événement indésirable ou autres motifs</a:t>
            </a:r>
          </a:p>
          <a:p>
            <a:pPr lvl="2"/>
            <a:r>
              <a:rPr lang="fr-FR" dirty="0"/>
              <a:t>Explore plutôt l’efficacité théorique : le traitement est-il efficace chez les patients qui le tolèrent ?</a:t>
            </a:r>
          </a:p>
          <a:p>
            <a:pPr lvl="2"/>
            <a:r>
              <a:rPr lang="fr-FR" dirty="0"/>
              <a:t>En faisant ce type d’analyse, introduction d’un biais de sélection car la comparabilité initiale des groupes n’est plus assurée en fin d’étude (biais d’attrition)</a:t>
            </a:r>
          </a:p>
        </p:txBody>
      </p:sp>
    </p:spTree>
    <p:extLst>
      <p:ext uri="{BB962C8B-B14F-4D97-AF65-F5344CB8AC3E}">
        <p14:creationId xmlns:p14="http://schemas.microsoft.com/office/powerpoint/2010/main" val="33998702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349C6E-C0D4-4D46-9D3F-A6CBD75E2EEB}"/>
              </a:ext>
            </a:extLst>
          </p:cNvPr>
          <p:cNvSpPr>
            <a:spLocks noGrp="1"/>
          </p:cNvSpPr>
          <p:nvPr>
            <p:ph type="title"/>
          </p:nvPr>
        </p:nvSpPr>
        <p:spPr/>
        <p:txBody>
          <a:bodyPr/>
          <a:lstStyle/>
          <a:p>
            <a:r>
              <a:rPr lang="fr-FR" dirty="0"/>
              <a:t>Différence statistique / v-clinique</a:t>
            </a:r>
          </a:p>
        </p:txBody>
      </p:sp>
      <p:sp>
        <p:nvSpPr>
          <p:cNvPr id="3" name="Espace réservé du pied de page 2">
            <a:extLst>
              <a:ext uri="{FF2B5EF4-FFF2-40B4-BE49-F238E27FC236}">
                <a16:creationId xmlns:a16="http://schemas.microsoft.com/office/drawing/2014/main" id="{DF9339A9-C37F-FB4A-BC2B-B816581B699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F3AD713A-4FF1-3244-AB02-2FAEB7A9D266}"/>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38</a:t>
            </a:fld>
            <a:endParaRPr lang="en-GB"/>
          </a:p>
        </p:txBody>
      </p:sp>
      <p:sp>
        <p:nvSpPr>
          <p:cNvPr id="5" name="Espace réservé du contenu 4">
            <a:extLst>
              <a:ext uri="{FF2B5EF4-FFF2-40B4-BE49-F238E27FC236}">
                <a16:creationId xmlns:a16="http://schemas.microsoft.com/office/drawing/2014/main" id="{A6C32398-4500-3A44-B8A4-1BFA31AEDFA4}"/>
              </a:ext>
            </a:extLst>
          </p:cNvPr>
          <p:cNvSpPr>
            <a:spLocks noGrp="1"/>
          </p:cNvSpPr>
          <p:nvPr>
            <p:ph sz="quarter" idx="1"/>
          </p:nvPr>
        </p:nvSpPr>
        <p:spPr/>
        <p:txBody>
          <a:bodyPr/>
          <a:lstStyle/>
          <a:p>
            <a:r>
              <a:rPr lang="fr-FR" dirty="0"/>
              <a:t>Différence cliniquement pertinente</a:t>
            </a:r>
          </a:p>
          <a:p>
            <a:pPr lvl="1"/>
            <a:r>
              <a:rPr lang="fr-FR" dirty="0"/>
              <a:t>Un nouveau traitement prescrit dans la phase aiguë de l’infarctus du myocarde diminue la mortalité de 5% par rapport au traitement de référence</a:t>
            </a:r>
          </a:p>
          <a:p>
            <a:r>
              <a:rPr lang="fr-FR" dirty="0"/>
              <a:t>Différence non pertinente</a:t>
            </a:r>
          </a:p>
          <a:p>
            <a:pPr lvl="1"/>
            <a:r>
              <a:rPr lang="fr-FR" dirty="0"/>
              <a:t>Un nouvel antalgique prescrit après une extraction dentaire diminue la durée de la douleur post-opératoire de 1h sur 3 jours</a:t>
            </a:r>
          </a:p>
        </p:txBody>
      </p:sp>
    </p:spTree>
    <p:extLst>
      <p:ext uri="{BB962C8B-B14F-4D97-AF65-F5344CB8AC3E}">
        <p14:creationId xmlns:p14="http://schemas.microsoft.com/office/powerpoint/2010/main" val="8636322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Quantifier l’effet d’un traitement</a:t>
            </a:r>
          </a:p>
        </p:txBody>
      </p:sp>
      <p:sp>
        <p:nvSpPr>
          <p:cNvPr id="5" name="Espace réservé du contenu 4"/>
          <p:cNvSpPr>
            <a:spLocks noGrp="1"/>
          </p:cNvSpPr>
          <p:nvPr>
            <p:ph sz="quarter" idx="1"/>
          </p:nvPr>
        </p:nvSpPr>
        <p:spPr/>
        <p:txBody>
          <a:bodyPr>
            <a:normAutofit fontScale="92500" lnSpcReduction="20000"/>
          </a:bodyPr>
          <a:lstStyle/>
          <a:p>
            <a:r>
              <a:rPr lang="fr-FR" dirty="0"/>
              <a:t>Question pour le clinicien et pour la santé publique : quelle est la signification clinique de l’effet produit par un traitement ?</a:t>
            </a:r>
          </a:p>
          <a:p>
            <a:r>
              <a:rPr lang="fr-FR" dirty="0"/>
              <a:t>En effet, quand un traitement a été scientifiquement validé il est important d’avoir une quantification de son efficacité,</a:t>
            </a:r>
          </a:p>
          <a:p>
            <a:pPr lvl="1"/>
            <a:r>
              <a:rPr lang="fr-FR" dirty="0"/>
              <a:t>absolue, en termes de pourcentages de guérison (ou de rémission, d’amélioration) obtenue</a:t>
            </a:r>
          </a:p>
          <a:p>
            <a:pPr lvl="1"/>
            <a:r>
              <a:rPr lang="fr-FR" dirty="0"/>
              <a:t>relative par rapport à d’autres traitements du même type ou d’un autre type.</a:t>
            </a:r>
          </a:p>
          <a:p>
            <a:r>
              <a:rPr lang="fr-FR" dirty="0"/>
              <a:t>Différents index existent : le plus connu est le NNT (</a:t>
            </a:r>
            <a:r>
              <a:rPr lang="fr-FR" i="1" dirty="0" err="1"/>
              <a:t>number</a:t>
            </a:r>
            <a:r>
              <a:rPr lang="fr-FR" i="1" dirty="0"/>
              <a:t> </a:t>
            </a:r>
            <a:r>
              <a:rPr lang="fr-FR" i="1" dirty="0" err="1"/>
              <a:t>neaded</a:t>
            </a:r>
            <a:r>
              <a:rPr lang="fr-FR" i="1" dirty="0"/>
              <a:t> to </a:t>
            </a:r>
            <a:r>
              <a:rPr lang="fr-FR" i="1" dirty="0" err="1"/>
              <a:t>treat</a:t>
            </a:r>
            <a:r>
              <a:rPr lang="fr-FR" dirty="0"/>
              <a:t>)</a:t>
            </a:r>
          </a:p>
        </p:txBody>
      </p:sp>
      <p:sp>
        <p:nvSpPr>
          <p:cNvPr id="6" name="Espace réservé du pied de page 5"/>
          <p:cNvSpPr>
            <a:spLocks noGrp="1"/>
          </p:cNvSpPr>
          <p:nvPr>
            <p:ph type="ftr" sz="quarter" idx="11"/>
          </p:nvPr>
        </p:nvSpPr>
        <p:spPr/>
        <p:txBody>
          <a:bodyPr/>
          <a:lstStyle/>
          <a:p>
            <a:r>
              <a:rPr lang="fr-FR"/>
              <a:t>UE4 - PACES - UFR Médecine, UFR Odontologie – Université Nice-Sophia Antipolis - Année universitaire 2013-2014</a:t>
            </a:r>
            <a:endParaRPr lang="en-GB" dirty="0"/>
          </a:p>
        </p:txBody>
      </p:sp>
    </p:spTree>
    <p:extLst>
      <p:ext uri="{BB962C8B-B14F-4D97-AF65-F5344CB8AC3E}">
        <p14:creationId xmlns:p14="http://schemas.microsoft.com/office/powerpoint/2010/main" val="16259934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Quantifier l’effet d’un traitement</a:t>
            </a:r>
          </a:p>
        </p:txBody>
      </p:sp>
      <p:sp>
        <p:nvSpPr>
          <p:cNvPr id="5" name="Espace réservé du contenu 4"/>
          <p:cNvSpPr>
            <a:spLocks noGrp="1"/>
          </p:cNvSpPr>
          <p:nvPr>
            <p:ph sz="quarter" idx="1"/>
          </p:nvPr>
        </p:nvSpPr>
        <p:spPr/>
        <p:txBody>
          <a:bodyPr/>
          <a:lstStyle/>
          <a:p>
            <a:r>
              <a:rPr lang="fr-FR" dirty="0"/>
              <a:t>Les indices d’efficacité pour critères binaires quantifient l’efficacité d’un traitement à partir des modifications observées dans la fréquence de survenue d’un événement clinique utilisé comme critère de jugement.</a:t>
            </a:r>
          </a:p>
          <a:p>
            <a:r>
              <a:rPr lang="fr-FR" dirty="0"/>
              <a:t>Si, par exemple, le critère est le décès, ces indices quantifient la réduction de la mortalité (c’est-à-dire la réduction de la fréquence des décès) provoquée par le traitement.</a:t>
            </a:r>
          </a:p>
        </p:txBody>
      </p:sp>
      <p:sp>
        <p:nvSpPr>
          <p:cNvPr id="6" name="Espace réservé du pied de page 5"/>
          <p:cNvSpPr>
            <a:spLocks noGrp="1"/>
          </p:cNvSpPr>
          <p:nvPr>
            <p:ph type="ftr" sz="quarter" idx="11"/>
          </p:nvPr>
        </p:nvSpPr>
        <p:spPr/>
        <p:txBody>
          <a:bodyPr/>
          <a:lstStyle/>
          <a:p>
            <a:r>
              <a:rPr lang="fr-FR"/>
              <a:t>UE4 - PACES - UFR Médecine, UFR Odontologie – Université Nice-Sophia Antipolis - Année universitaire 2013-2014</a:t>
            </a:r>
            <a:endParaRPr lang="en-GB" dirty="0"/>
          </a:p>
        </p:txBody>
      </p:sp>
    </p:spTree>
    <p:extLst>
      <p:ext uri="{BB962C8B-B14F-4D97-AF65-F5344CB8AC3E}">
        <p14:creationId xmlns:p14="http://schemas.microsoft.com/office/powerpoint/2010/main" val="13766808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Quantifier l’effet d’un traitement</a:t>
            </a:r>
          </a:p>
        </p:txBody>
      </p:sp>
      <p:sp>
        <p:nvSpPr>
          <p:cNvPr id="5" name="Espace réservé du contenu 4"/>
          <p:cNvSpPr>
            <a:spLocks noGrp="1"/>
          </p:cNvSpPr>
          <p:nvPr>
            <p:ph sz="quarter" idx="1"/>
          </p:nvPr>
        </p:nvSpPr>
        <p:spPr/>
        <p:txBody>
          <a:bodyPr>
            <a:normAutofit/>
          </a:bodyPr>
          <a:lstStyle/>
          <a:p>
            <a:r>
              <a:rPr lang="fr-FR" dirty="0"/>
              <a:t>Les indices sont calculés à partir de la fréquence de survenue (risque) du critère de jugement dans les deux groupes expérimental et contrôle.</a:t>
            </a:r>
          </a:p>
          <a:p>
            <a:r>
              <a:rPr lang="fr-FR" dirty="0"/>
              <a:t>Le terme risque est synonyme de fréquence, il est dérivé du domaine de l’épidémiologie. </a:t>
            </a:r>
          </a:p>
          <a:p>
            <a:r>
              <a:rPr lang="fr-FR" dirty="0"/>
              <a:t>Dans un essai, le risque correspond à l’incidence du critère de jugement. Ces risques sont calculés à partir des effectifs et du nombre d’événements observés dans chacun des deux groupes.</a:t>
            </a:r>
          </a:p>
        </p:txBody>
      </p:sp>
      <p:sp>
        <p:nvSpPr>
          <p:cNvPr id="6" name="Espace réservé du pied de page 5"/>
          <p:cNvSpPr>
            <a:spLocks noGrp="1"/>
          </p:cNvSpPr>
          <p:nvPr>
            <p:ph type="ftr" sz="quarter" idx="11"/>
          </p:nvPr>
        </p:nvSpPr>
        <p:spPr/>
        <p:txBody>
          <a:bodyPr/>
          <a:lstStyle/>
          <a:p>
            <a:r>
              <a:rPr lang="fr-FR"/>
              <a:t>UE4 - PACES - UFR Médecine, UFR Odontologie – Université Nice-Sophia Antipolis - Année universitaire 2013-2014</a:t>
            </a:r>
            <a:endParaRPr lang="en-GB" dirty="0"/>
          </a:p>
        </p:txBody>
      </p:sp>
    </p:spTree>
    <p:extLst>
      <p:ext uri="{BB962C8B-B14F-4D97-AF65-F5344CB8AC3E}">
        <p14:creationId xmlns:p14="http://schemas.microsoft.com/office/powerpoint/2010/main" val="162150883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Quantifier l’effet d’un traitement</a:t>
            </a:r>
          </a:p>
        </p:txBody>
      </p:sp>
      <p:graphicFrame>
        <p:nvGraphicFramePr>
          <p:cNvPr id="6" name="Espace réservé du contenu 5"/>
          <p:cNvGraphicFramePr>
            <a:graphicFrameLocks noGrp="1"/>
          </p:cNvGraphicFramePr>
          <p:nvPr>
            <p:ph sz="quarter" idx="1"/>
          </p:nvPr>
        </p:nvGraphicFramePr>
        <p:xfrm>
          <a:off x="573429" y="1806538"/>
          <a:ext cx="7997141" cy="1112520"/>
        </p:xfrm>
        <a:graphic>
          <a:graphicData uri="http://schemas.openxmlformats.org/drawingml/2006/table">
            <a:tbl>
              <a:tblPr firstRow="1" bandRow="1">
                <a:tableStyleId>{5C22544A-7EE6-4342-B048-85BDC9FD1C3A}</a:tableStyleId>
              </a:tblPr>
              <a:tblGrid>
                <a:gridCol w="2080599">
                  <a:extLst>
                    <a:ext uri="{9D8B030D-6E8A-4147-A177-3AD203B41FA5}">
                      <a16:colId xmlns:a16="http://schemas.microsoft.com/office/drawing/2014/main" val="20000"/>
                    </a:ext>
                  </a:extLst>
                </a:gridCol>
                <a:gridCol w="2080599">
                  <a:extLst>
                    <a:ext uri="{9D8B030D-6E8A-4147-A177-3AD203B41FA5}">
                      <a16:colId xmlns:a16="http://schemas.microsoft.com/office/drawing/2014/main" val="20001"/>
                    </a:ext>
                  </a:extLst>
                </a:gridCol>
                <a:gridCol w="2363000">
                  <a:extLst>
                    <a:ext uri="{9D8B030D-6E8A-4147-A177-3AD203B41FA5}">
                      <a16:colId xmlns:a16="http://schemas.microsoft.com/office/drawing/2014/main" val="20002"/>
                    </a:ext>
                  </a:extLst>
                </a:gridCol>
                <a:gridCol w="1472943">
                  <a:extLst>
                    <a:ext uri="{9D8B030D-6E8A-4147-A177-3AD203B41FA5}">
                      <a16:colId xmlns:a16="http://schemas.microsoft.com/office/drawing/2014/main" val="20003"/>
                    </a:ext>
                  </a:extLst>
                </a:gridCol>
              </a:tblGrid>
              <a:tr h="370840">
                <a:tc>
                  <a:txBody>
                    <a:bodyPr/>
                    <a:lstStyle/>
                    <a:p>
                      <a:pPr algn="ctr"/>
                      <a:r>
                        <a:rPr lang="fr-FR" dirty="0"/>
                        <a:t>Groupe</a:t>
                      </a:r>
                    </a:p>
                  </a:txBody>
                  <a:tcPr/>
                </a:tc>
                <a:tc>
                  <a:txBody>
                    <a:bodyPr/>
                    <a:lstStyle/>
                    <a:p>
                      <a:pPr algn="ctr"/>
                      <a:r>
                        <a:rPr lang="fr-FR" dirty="0"/>
                        <a:t>Effectif</a:t>
                      </a:r>
                    </a:p>
                  </a:txBody>
                  <a:tcPr/>
                </a:tc>
                <a:tc>
                  <a:txBody>
                    <a:bodyPr/>
                    <a:lstStyle/>
                    <a:p>
                      <a:pPr algn="ctr"/>
                      <a:r>
                        <a:rPr lang="fr-FR" dirty="0"/>
                        <a:t>Evénements</a:t>
                      </a:r>
                    </a:p>
                  </a:txBody>
                  <a:tcPr/>
                </a:tc>
                <a:tc>
                  <a:txBody>
                    <a:bodyPr/>
                    <a:lstStyle/>
                    <a:p>
                      <a:pPr algn="ctr"/>
                      <a:r>
                        <a:rPr lang="fr-FR" dirty="0"/>
                        <a:t>Risque</a:t>
                      </a:r>
                    </a:p>
                  </a:txBody>
                  <a:tcPr/>
                </a:tc>
                <a:extLst>
                  <a:ext uri="{0D108BD9-81ED-4DB2-BD59-A6C34878D82A}">
                    <a16:rowId xmlns:a16="http://schemas.microsoft.com/office/drawing/2014/main" val="10000"/>
                  </a:ext>
                </a:extLst>
              </a:tr>
              <a:tr h="370840">
                <a:tc>
                  <a:txBody>
                    <a:bodyPr/>
                    <a:lstStyle/>
                    <a:p>
                      <a:r>
                        <a:rPr lang="fr-FR" dirty="0"/>
                        <a:t>Traitement étudié</a:t>
                      </a:r>
                    </a:p>
                  </a:txBody>
                  <a:tcPr/>
                </a:tc>
                <a:tc>
                  <a:txBody>
                    <a:bodyPr/>
                    <a:lstStyle/>
                    <a:p>
                      <a:pPr algn="ctr"/>
                      <a:r>
                        <a:rPr lang="fr-FR" dirty="0"/>
                        <a:t>n</a:t>
                      </a:r>
                      <a:r>
                        <a:rPr lang="fr-FR" baseline="-25000" dirty="0"/>
                        <a:t>1</a:t>
                      </a:r>
                    </a:p>
                  </a:txBody>
                  <a:tcPr/>
                </a:tc>
                <a:tc>
                  <a:txBody>
                    <a:bodyPr/>
                    <a:lstStyle/>
                    <a:p>
                      <a:pPr algn="ctr"/>
                      <a:r>
                        <a:rPr lang="fr-FR" dirty="0"/>
                        <a:t>x</a:t>
                      </a:r>
                      <a:r>
                        <a:rPr lang="fr-FR" baseline="-25000" dirty="0"/>
                        <a:t>1</a:t>
                      </a:r>
                    </a:p>
                  </a:txBody>
                  <a:tcPr/>
                </a:tc>
                <a:tc>
                  <a:txBody>
                    <a:bodyPr/>
                    <a:lstStyle/>
                    <a:p>
                      <a:pPr algn="ctr"/>
                      <a:r>
                        <a:rPr lang="fr-FR" dirty="0"/>
                        <a:t>r</a:t>
                      </a:r>
                      <a:r>
                        <a:rPr lang="fr-FR" baseline="-25000" dirty="0"/>
                        <a:t>1</a:t>
                      </a:r>
                      <a:r>
                        <a:rPr lang="fr-FR" dirty="0"/>
                        <a:t> = x</a:t>
                      </a:r>
                      <a:r>
                        <a:rPr lang="fr-FR" baseline="-25000" dirty="0"/>
                        <a:t>1</a:t>
                      </a:r>
                      <a:r>
                        <a:rPr lang="fr-FR" dirty="0"/>
                        <a:t> / n</a:t>
                      </a:r>
                      <a:r>
                        <a:rPr lang="fr-FR" baseline="-25000" dirty="0"/>
                        <a:t>1</a:t>
                      </a:r>
                    </a:p>
                  </a:txBody>
                  <a:tcPr/>
                </a:tc>
                <a:extLst>
                  <a:ext uri="{0D108BD9-81ED-4DB2-BD59-A6C34878D82A}">
                    <a16:rowId xmlns:a16="http://schemas.microsoft.com/office/drawing/2014/main" val="10001"/>
                  </a:ext>
                </a:extLst>
              </a:tr>
              <a:tr h="370840">
                <a:tc>
                  <a:txBody>
                    <a:bodyPr/>
                    <a:lstStyle/>
                    <a:p>
                      <a:r>
                        <a:rPr lang="fr-FR" dirty="0"/>
                        <a:t>Traitement contrôle</a:t>
                      </a:r>
                    </a:p>
                  </a:txBody>
                  <a:tcPr/>
                </a:tc>
                <a:tc>
                  <a:txBody>
                    <a:bodyPr/>
                    <a:lstStyle/>
                    <a:p>
                      <a:pPr algn="ctr"/>
                      <a:r>
                        <a:rPr lang="fr-FR" dirty="0"/>
                        <a:t>n</a:t>
                      </a:r>
                      <a:r>
                        <a:rPr lang="fr-FR" baseline="-25000" dirty="0"/>
                        <a:t>0</a:t>
                      </a:r>
                    </a:p>
                  </a:txBody>
                  <a:tcPr/>
                </a:tc>
                <a:tc>
                  <a:txBody>
                    <a:bodyPr/>
                    <a:lstStyle/>
                    <a:p>
                      <a:pPr algn="ctr"/>
                      <a:r>
                        <a:rPr lang="fr-FR" dirty="0"/>
                        <a:t>x</a:t>
                      </a:r>
                      <a:r>
                        <a:rPr lang="fr-FR" baseline="-25000" dirty="0"/>
                        <a:t>0</a:t>
                      </a:r>
                    </a:p>
                  </a:txBody>
                  <a:tcPr/>
                </a:tc>
                <a:tc>
                  <a:txBody>
                    <a:bodyPr/>
                    <a:lstStyle/>
                    <a:p>
                      <a:pPr algn="ctr"/>
                      <a:r>
                        <a:rPr lang="fr-FR" dirty="0"/>
                        <a:t>r</a:t>
                      </a:r>
                      <a:r>
                        <a:rPr lang="fr-FR" baseline="-25000" dirty="0"/>
                        <a:t>0</a:t>
                      </a:r>
                      <a:r>
                        <a:rPr lang="fr-FR" dirty="0"/>
                        <a:t> = x</a:t>
                      </a:r>
                      <a:r>
                        <a:rPr lang="fr-FR" baseline="-25000" dirty="0"/>
                        <a:t>0</a:t>
                      </a:r>
                      <a:r>
                        <a:rPr lang="fr-FR" dirty="0"/>
                        <a:t> / n</a:t>
                      </a:r>
                      <a:r>
                        <a:rPr lang="fr-FR" baseline="-25000" dirty="0"/>
                        <a:t>0</a:t>
                      </a:r>
                    </a:p>
                  </a:txBody>
                  <a:tcPr/>
                </a:tc>
                <a:extLst>
                  <a:ext uri="{0D108BD9-81ED-4DB2-BD59-A6C34878D82A}">
                    <a16:rowId xmlns:a16="http://schemas.microsoft.com/office/drawing/2014/main" val="10002"/>
                  </a:ext>
                </a:extLst>
              </a:tr>
            </a:tbl>
          </a:graphicData>
        </a:graphic>
      </p:graphicFrame>
      <p:sp>
        <p:nvSpPr>
          <p:cNvPr id="7" name="ZoneTexte 6"/>
          <p:cNvSpPr txBox="1"/>
          <p:nvPr/>
        </p:nvSpPr>
        <p:spPr>
          <a:xfrm>
            <a:off x="612648" y="3284419"/>
            <a:ext cx="7957922" cy="2677656"/>
          </a:xfrm>
          <a:prstGeom prst="rect">
            <a:avLst/>
          </a:prstGeom>
          <a:noFill/>
        </p:spPr>
        <p:txBody>
          <a:bodyPr wrap="square" rtlCol="0">
            <a:spAutoFit/>
          </a:bodyPr>
          <a:lstStyle/>
          <a:p>
            <a:r>
              <a:rPr lang="fr-FR" sz="2400" dirty="0"/>
              <a:t>Le risque r</a:t>
            </a:r>
            <a:r>
              <a:rPr lang="fr-FR" sz="2400" baseline="-25000" dirty="0"/>
              <a:t>0</a:t>
            </a:r>
            <a:r>
              <a:rPr lang="fr-FR" sz="2400" dirty="0"/>
              <a:t> qui correspond au risque du groupe contrôle est dénommé risque de base (car il correspond en quelque sorte au risque spontané des patients). Il est aussi appelé risque sans traitement dans les essais contre placebo.</a:t>
            </a:r>
          </a:p>
          <a:p>
            <a:r>
              <a:rPr lang="fr-FR" sz="2400" dirty="0"/>
              <a:t>Les indices mesurent en quelque sorte la « distance » qui sépare les risques observés entre le groupe expérimental et le groupe contrôle suivant différente métrique.</a:t>
            </a:r>
          </a:p>
        </p:txBody>
      </p:sp>
      <p:sp>
        <p:nvSpPr>
          <p:cNvPr id="8" name="Espace réservé du pied de page 7"/>
          <p:cNvSpPr>
            <a:spLocks noGrp="1"/>
          </p:cNvSpPr>
          <p:nvPr>
            <p:ph type="ftr" sz="quarter" idx="11"/>
          </p:nvPr>
        </p:nvSpPr>
        <p:spPr/>
        <p:txBody>
          <a:bodyPr/>
          <a:lstStyle/>
          <a:p>
            <a:r>
              <a:rPr lang="fr-FR"/>
              <a:t>UE4 - PACES - UFR Médecine, UFR Odontologie – Université Nice-Sophia Antipolis - Année universitaire 2013-2014</a:t>
            </a:r>
            <a:endParaRPr lang="en-GB" dirty="0"/>
          </a:p>
        </p:txBody>
      </p:sp>
    </p:spTree>
    <p:extLst>
      <p:ext uri="{BB962C8B-B14F-4D97-AF65-F5344CB8AC3E}">
        <p14:creationId xmlns:p14="http://schemas.microsoft.com/office/powerpoint/2010/main" val="379727700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Quantifier l’effet d’un traitement</a:t>
            </a:r>
          </a:p>
        </p:txBody>
      </p:sp>
      <p:graphicFrame>
        <p:nvGraphicFramePr>
          <p:cNvPr id="6" name="Espace réservé du contenu 5"/>
          <p:cNvGraphicFramePr>
            <a:graphicFrameLocks noGrp="1"/>
          </p:cNvGraphicFramePr>
          <p:nvPr>
            <p:ph sz="quarter" idx="1"/>
          </p:nvPr>
        </p:nvGraphicFramePr>
        <p:xfrm>
          <a:off x="573429" y="1806538"/>
          <a:ext cx="7997141" cy="1112520"/>
        </p:xfrm>
        <a:graphic>
          <a:graphicData uri="http://schemas.openxmlformats.org/drawingml/2006/table">
            <a:tbl>
              <a:tblPr firstRow="1" bandRow="1">
                <a:tableStyleId>{5C22544A-7EE6-4342-B048-85BDC9FD1C3A}</a:tableStyleId>
              </a:tblPr>
              <a:tblGrid>
                <a:gridCol w="2080599">
                  <a:extLst>
                    <a:ext uri="{9D8B030D-6E8A-4147-A177-3AD203B41FA5}">
                      <a16:colId xmlns:a16="http://schemas.microsoft.com/office/drawing/2014/main" val="20000"/>
                    </a:ext>
                  </a:extLst>
                </a:gridCol>
                <a:gridCol w="2080599">
                  <a:extLst>
                    <a:ext uri="{9D8B030D-6E8A-4147-A177-3AD203B41FA5}">
                      <a16:colId xmlns:a16="http://schemas.microsoft.com/office/drawing/2014/main" val="20001"/>
                    </a:ext>
                  </a:extLst>
                </a:gridCol>
                <a:gridCol w="2363000">
                  <a:extLst>
                    <a:ext uri="{9D8B030D-6E8A-4147-A177-3AD203B41FA5}">
                      <a16:colId xmlns:a16="http://schemas.microsoft.com/office/drawing/2014/main" val="20002"/>
                    </a:ext>
                  </a:extLst>
                </a:gridCol>
                <a:gridCol w="1472943">
                  <a:extLst>
                    <a:ext uri="{9D8B030D-6E8A-4147-A177-3AD203B41FA5}">
                      <a16:colId xmlns:a16="http://schemas.microsoft.com/office/drawing/2014/main" val="20003"/>
                    </a:ext>
                  </a:extLst>
                </a:gridCol>
              </a:tblGrid>
              <a:tr h="370840">
                <a:tc>
                  <a:txBody>
                    <a:bodyPr/>
                    <a:lstStyle/>
                    <a:p>
                      <a:pPr algn="ctr"/>
                      <a:r>
                        <a:rPr lang="fr-FR" dirty="0"/>
                        <a:t>Groupe</a:t>
                      </a:r>
                    </a:p>
                  </a:txBody>
                  <a:tcPr/>
                </a:tc>
                <a:tc>
                  <a:txBody>
                    <a:bodyPr/>
                    <a:lstStyle/>
                    <a:p>
                      <a:pPr algn="ctr"/>
                      <a:r>
                        <a:rPr lang="fr-FR" dirty="0"/>
                        <a:t>Effectif</a:t>
                      </a:r>
                    </a:p>
                  </a:txBody>
                  <a:tcPr/>
                </a:tc>
                <a:tc>
                  <a:txBody>
                    <a:bodyPr/>
                    <a:lstStyle/>
                    <a:p>
                      <a:pPr algn="ctr"/>
                      <a:r>
                        <a:rPr lang="fr-FR" dirty="0"/>
                        <a:t>Evénements</a:t>
                      </a:r>
                    </a:p>
                  </a:txBody>
                  <a:tcPr/>
                </a:tc>
                <a:tc>
                  <a:txBody>
                    <a:bodyPr/>
                    <a:lstStyle/>
                    <a:p>
                      <a:pPr algn="ctr"/>
                      <a:r>
                        <a:rPr lang="fr-FR" dirty="0"/>
                        <a:t>Risque</a:t>
                      </a:r>
                    </a:p>
                  </a:txBody>
                  <a:tcPr/>
                </a:tc>
                <a:extLst>
                  <a:ext uri="{0D108BD9-81ED-4DB2-BD59-A6C34878D82A}">
                    <a16:rowId xmlns:a16="http://schemas.microsoft.com/office/drawing/2014/main" val="10000"/>
                  </a:ext>
                </a:extLst>
              </a:tr>
              <a:tr h="370840">
                <a:tc>
                  <a:txBody>
                    <a:bodyPr/>
                    <a:lstStyle/>
                    <a:p>
                      <a:r>
                        <a:rPr lang="fr-FR" dirty="0"/>
                        <a:t>Traitement étudié</a:t>
                      </a:r>
                    </a:p>
                  </a:txBody>
                  <a:tcPr/>
                </a:tc>
                <a:tc>
                  <a:txBody>
                    <a:bodyPr/>
                    <a:lstStyle/>
                    <a:p>
                      <a:pPr algn="ctr"/>
                      <a:r>
                        <a:rPr lang="fr-FR" dirty="0"/>
                        <a:t>250</a:t>
                      </a:r>
                      <a:endParaRPr lang="fr-FR" baseline="-25000" dirty="0"/>
                    </a:p>
                  </a:txBody>
                  <a:tcPr/>
                </a:tc>
                <a:tc>
                  <a:txBody>
                    <a:bodyPr/>
                    <a:lstStyle/>
                    <a:p>
                      <a:pPr algn="ctr"/>
                      <a:r>
                        <a:rPr lang="fr-FR" dirty="0"/>
                        <a:t>21</a:t>
                      </a:r>
                      <a:endParaRPr lang="fr-FR" baseline="-25000" dirty="0"/>
                    </a:p>
                  </a:txBody>
                  <a:tcPr/>
                </a:tc>
                <a:tc>
                  <a:txBody>
                    <a:bodyPr/>
                    <a:lstStyle/>
                    <a:p>
                      <a:pPr algn="ctr"/>
                      <a:r>
                        <a:rPr lang="fr-FR" dirty="0"/>
                        <a:t>0,08 (8%)</a:t>
                      </a:r>
                      <a:endParaRPr lang="fr-FR" baseline="-25000" dirty="0"/>
                    </a:p>
                  </a:txBody>
                  <a:tcPr/>
                </a:tc>
                <a:extLst>
                  <a:ext uri="{0D108BD9-81ED-4DB2-BD59-A6C34878D82A}">
                    <a16:rowId xmlns:a16="http://schemas.microsoft.com/office/drawing/2014/main" val="10001"/>
                  </a:ext>
                </a:extLst>
              </a:tr>
              <a:tr h="370840">
                <a:tc>
                  <a:txBody>
                    <a:bodyPr/>
                    <a:lstStyle/>
                    <a:p>
                      <a:r>
                        <a:rPr lang="fr-FR" dirty="0"/>
                        <a:t>Traitement contrôle</a:t>
                      </a:r>
                    </a:p>
                  </a:txBody>
                  <a:tcPr/>
                </a:tc>
                <a:tc>
                  <a:txBody>
                    <a:bodyPr/>
                    <a:lstStyle/>
                    <a:p>
                      <a:pPr algn="ctr"/>
                      <a:r>
                        <a:rPr lang="fr-FR" dirty="0"/>
                        <a:t>246</a:t>
                      </a:r>
                      <a:endParaRPr lang="fr-FR" baseline="-25000" dirty="0"/>
                    </a:p>
                  </a:txBody>
                  <a:tcPr/>
                </a:tc>
                <a:tc>
                  <a:txBody>
                    <a:bodyPr/>
                    <a:lstStyle/>
                    <a:p>
                      <a:pPr algn="ctr"/>
                      <a:r>
                        <a:rPr lang="fr-FR" dirty="0"/>
                        <a:t>36</a:t>
                      </a:r>
                      <a:endParaRPr lang="fr-FR" baseline="-25000" dirty="0"/>
                    </a:p>
                  </a:txBody>
                  <a:tcPr/>
                </a:tc>
                <a:tc>
                  <a:txBody>
                    <a:bodyPr/>
                    <a:lstStyle/>
                    <a:p>
                      <a:pPr algn="ctr"/>
                      <a:r>
                        <a:rPr lang="fr-FR" dirty="0"/>
                        <a:t>0,15 (15%)</a:t>
                      </a:r>
                      <a:endParaRPr lang="fr-FR" baseline="-25000" dirty="0"/>
                    </a:p>
                  </a:txBody>
                  <a:tcPr/>
                </a:tc>
                <a:extLst>
                  <a:ext uri="{0D108BD9-81ED-4DB2-BD59-A6C34878D82A}">
                    <a16:rowId xmlns:a16="http://schemas.microsoft.com/office/drawing/2014/main" val="10002"/>
                  </a:ext>
                </a:extLst>
              </a:tr>
            </a:tbl>
          </a:graphicData>
        </a:graphic>
      </p:graphicFrame>
      <p:sp>
        <p:nvSpPr>
          <p:cNvPr id="7" name="ZoneTexte 6"/>
          <p:cNvSpPr txBox="1"/>
          <p:nvPr/>
        </p:nvSpPr>
        <p:spPr>
          <a:xfrm>
            <a:off x="612649" y="3197011"/>
            <a:ext cx="7957922" cy="2862322"/>
          </a:xfrm>
          <a:prstGeom prst="rect">
            <a:avLst/>
          </a:prstGeom>
          <a:noFill/>
        </p:spPr>
        <p:txBody>
          <a:bodyPr wrap="square" rtlCol="0">
            <a:spAutoFit/>
          </a:bodyPr>
          <a:lstStyle/>
          <a:p>
            <a:r>
              <a:rPr lang="fr-FR" sz="2000" b="1" dirty="0"/>
              <a:t>Le risque relatif (« relative </a:t>
            </a:r>
            <a:r>
              <a:rPr lang="fr-FR" sz="2000" b="1" dirty="0" err="1"/>
              <a:t>risk</a:t>
            </a:r>
            <a:r>
              <a:rPr lang="fr-FR" sz="2000" b="1" dirty="0"/>
              <a:t> » ou RR) </a:t>
            </a:r>
            <a:r>
              <a:rPr lang="fr-FR" sz="2000" dirty="0"/>
              <a:t>est le rapport du risque r</a:t>
            </a:r>
            <a:r>
              <a:rPr lang="fr-FR" sz="2000" baseline="-25000" dirty="0"/>
              <a:t>1</a:t>
            </a:r>
            <a:r>
              <a:rPr lang="fr-FR" sz="2000" dirty="0"/>
              <a:t> obtenu sous traitement divisé par le risque de base r</a:t>
            </a:r>
            <a:r>
              <a:rPr lang="fr-FR" sz="2000" baseline="-25000" dirty="0"/>
              <a:t>0</a:t>
            </a:r>
            <a:r>
              <a:rPr lang="fr-FR" sz="2000" dirty="0"/>
              <a:t>. Dans l’exemple, le risque relatif vaut RR = 0,08 / 0,15 = 0,53.</a:t>
            </a:r>
          </a:p>
          <a:p>
            <a:r>
              <a:rPr lang="fr-FR" sz="2000" dirty="0"/>
              <a:t>Un RR de 0,53 signifie que le risque sous traitement est 0,53 fois celui du risque sans traitement. Avec un RR de 0,53, le risque est donc divisé par 2.</a:t>
            </a:r>
          </a:p>
          <a:p>
            <a:r>
              <a:rPr lang="fr-FR" sz="2000" b="1" dirty="0"/>
              <a:t>La réduction relative de risque (RRR) </a:t>
            </a:r>
            <a:r>
              <a:rPr lang="fr-FR" sz="2000" dirty="0"/>
              <a:t>est assez fréquemment utilisée à la place du risque relatif. Dans l’exemple, RRR = (1 - 0,53) × 100% = 47%.</a:t>
            </a:r>
          </a:p>
          <a:p>
            <a:r>
              <a:rPr lang="fr-FR" sz="2000" dirty="0"/>
              <a:t>Le traitement entraîne une réduction relative de la fréquence de l’événement (le risque) de 47%.</a:t>
            </a:r>
          </a:p>
        </p:txBody>
      </p:sp>
      <p:sp>
        <p:nvSpPr>
          <p:cNvPr id="8" name="Espace réservé du pied de page 7"/>
          <p:cNvSpPr>
            <a:spLocks noGrp="1"/>
          </p:cNvSpPr>
          <p:nvPr>
            <p:ph type="ftr" sz="quarter" idx="11"/>
          </p:nvPr>
        </p:nvSpPr>
        <p:spPr/>
        <p:txBody>
          <a:bodyPr/>
          <a:lstStyle/>
          <a:p>
            <a:r>
              <a:rPr lang="fr-FR"/>
              <a:t>UE4 - PACES - UFR Médecine, UFR Odontologie – Université Nice-Sophia Antipolis - Année universitaire 2013-2014</a:t>
            </a:r>
            <a:endParaRPr lang="en-GB" dirty="0"/>
          </a:p>
        </p:txBody>
      </p:sp>
    </p:spTree>
    <p:extLst>
      <p:ext uri="{BB962C8B-B14F-4D97-AF65-F5344CB8AC3E}">
        <p14:creationId xmlns:p14="http://schemas.microsoft.com/office/powerpoint/2010/main" val="5022390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Quantifier l’effet d’un traitement</a:t>
            </a:r>
          </a:p>
        </p:txBody>
      </p:sp>
      <p:graphicFrame>
        <p:nvGraphicFramePr>
          <p:cNvPr id="6" name="Espace réservé du contenu 5"/>
          <p:cNvGraphicFramePr>
            <a:graphicFrameLocks noGrp="1"/>
          </p:cNvGraphicFramePr>
          <p:nvPr>
            <p:ph sz="quarter" idx="1"/>
          </p:nvPr>
        </p:nvGraphicFramePr>
        <p:xfrm>
          <a:off x="573429" y="1806538"/>
          <a:ext cx="7997141" cy="1112520"/>
        </p:xfrm>
        <a:graphic>
          <a:graphicData uri="http://schemas.openxmlformats.org/drawingml/2006/table">
            <a:tbl>
              <a:tblPr firstRow="1" bandRow="1">
                <a:tableStyleId>{5C22544A-7EE6-4342-B048-85BDC9FD1C3A}</a:tableStyleId>
              </a:tblPr>
              <a:tblGrid>
                <a:gridCol w="2080599">
                  <a:extLst>
                    <a:ext uri="{9D8B030D-6E8A-4147-A177-3AD203B41FA5}">
                      <a16:colId xmlns:a16="http://schemas.microsoft.com/office/drawing/2014/main" val="20000"/>
                    </a:ext>
                  </a:extLst>
                </a:gridCol>
                <a:gridCol w="2080599">
                  <a:extLst>
                    <a:ext uri="{9D8B030D-6E8A-4147-A177-3AD203B41FA5}">
                      <a16:colId xmlns:a16="http://schemas.microsoft.com/office/drawing/2014/main" val="20001"/>
                    </a:ext>
                  </a:extLst>
                </a:gridCol>
                <a:gridCol w="2363000">
                  <a:extLst>
                    <a:ext uri="{9D8B030D-6E8A-4147-A177-3AD203B41FA5}">
                      <a16:colId xmlns:a16="http://schemas.microsoft.com/office/drawing/2014/main" val="20002"/>
                    </a:ext>
                  </a:extLst>
                </a:gridCol>
                <a:gridCol w="1472943">
                  <a:extLst>
                    <a:ext uri="{9D8B030D-6E8A-4147-A177-3AD203B41FA5}">
                      <a16:colId xmlns:a16="http://schemas.microsoft.com/office/drawing/2014/main" val="20003"/>
                    </a:ext>
                  </a:extLst>
                </a:gridCol>
              </a:tblGrid>
              <a:tr h="370840">
                <a:tc>
                  <a:txBody>
                    <a:bodyPr/>
                    <a:lstStyle/>
                    <a:p>
                      <a:pPr algn="ctr"/>
                      <a:r>
                        <a:rPr lang="fr-FR" dirty="0"/>
                        <a:t>Groupe</a:t>
                      </a:r>
                    </a:p>
                  </a:txBody>
                  <a:tcPr/>
                </a:tc>
                <a:tc>
                  <a:txBody>
                    <a:bodyPr/>
                    <a:lstStyle/>
                    <a:p>
                      <a:pPr algn="ctr"/>
                      <a:r>
                        <a:rPr lang="fr-FR" dirty="0"/>
                        <a:t>Effectif</a:t>
                      </a:r>
                    </a:p>
                  </a:txBody>
                  <a:tcPr/>
                </a:tc>
                <a:tc>
                  <a:txBody>
                    <a:bodyPr/>
                    <a:lstStyle/>
                    <a:p>
                      <a:pPr algn="ctr"/>
                      <a:r>
                        <a:rPr lang="fr-FR" dirty="0"/>
                        <a:t>Evénements</a:t>
                      </a:r>
                    </a:p>
                  </a:txBody>
                  <a:tcPr/>
                </a:tc>
                <a:tc>
                  <a:txBody>
                    <a:bodyPr/>
                    <a:lstStyle/>
                    <a:p>
                      <a:pPr algn="ctr"/>
                      <a:r>
                        <a:rPr lang="fr-FR" dirty="0"/>
                        <a:t>Risque</a:t>
                      </a:r>
                    </a:p>
                  </a:txBody>
                  <a:tcPr/>
                </a:tc>
                <a:extLst>
                  <a:ext uri="{0D108BD9-81ED-4DB2-BD59-A6C34878D82A}">
                    <a16:rowId xmlns:a16="http://schemas.microsoft.com/office/drawing/2014/main" val="10000"/>
                  </a:ext>
                </a:extLst>
              </a:tr>
              <a:tr h="370840">
                <a:tc>
                  <a:txBody>
                    <a:bodyPr/>
                    <a:lstStyle/>
                    <a:p>
                      <a:r>
                        <a:rPr lang="fr-FR" dirty="0"/>
                        <a:t>Traitement étudié</a:t>
                      </a:r>
                    </a:p>
                  </a:txBody>
                  <a:tcPr/>
                </a:tc>
                <a:tc>
                  <a:txBody>
                    <a:bodyPr/>
                    <a:lstStyle/>
                    <a:p>
                      <a:pPr algn="ctr"/>
                      <a:r>
                        <a:rPr lang="fr-FR" dirty="0"/>
                        <a:t>250</a:t>
                      </a:r>
                      <a:endParaRPr lang="fr-FR" baseline="-25000" dirty="0"/>
                    </a:p>
                  </a:txBody>
                  <a:tcPr/>
                </a:tc>
                <a:tc>
                  <a:txBody>
                    <a:bodyPr/>
                    <a:lstStyle/>
                    <a:p>
                      <a:pPr algn="ctr"/>
                      <a:r>
                        <a:rPr lang="fr-FR" dirty="0"/>
                        <a:t>21</a:t>
                      </a:r>
                      <a:endParaRPr lang="fr-FR" baseline="-25000" dirty="0"/>
                    </a:p>
                  </a:txBody>
                  <a:tcPr/>
                </a:tc>
                <a:tc>
                  <a:txBody>
                    <a:bodyPr/>
                    <a:lstStyle/>
                    <a:p>
                      <a:pPr algn="ctr"/>
                      <a:r>
                        <a:rPr lang="fr-FR" dirty="0"/>
                        <a:t>0,08 (8%)</a:t>
                      </a:r>
                      <a:endParaRPr lang="fr-FR" baseline="-25000" dirty="0"/>
                    </a:p>
                  </a:txBody>
                  <a:tcPr/>
                </a:tc>
                <a:extLst>
                  <a:ext uri="{0D108BD9-81ED-4DB2-BD59-A6C34878D82A}">
                    <a16:rowId xmlns:a16="http://schemas.microsoft.com/office/drawing/2014/main" val="10001"/>
                  </a:ext>
                </a:extLst>
              </a:tr>
              <a:tr h="370840">
                <a:tc>
                  <a:txBody>
                    <a:bodyPr/>
                    <a:lstStyle/>
                    <a:p>
                      <a:r>
                        <a:rPr lang="fr-FR" dirty="0"/>
                        <a:t>Traitement contrôle</a:t>
                      </a:r>
                    </a:p>
                  </a:txBody>
                  <a:tcPr/>
                </a:tc>
                <a:tc>
                  <a:txBody>
                    <a:bodyPr/>
                    <a:lstStyle/>
                    <a:p>
                      <a:pPr algn="ctr"/>
                      <a:r>
                        <a:rPr lang="fr-FR" dirty="0"/>
                        <a:t>246</a:t>
                      </a:r>
                      <a:endParaRPr lang="fr-FR" baseline="-25000" dirty="0"/>
                    </a:p>
                  </a:txBody>
                  <a:tcPr/>
                </a:tc>
                <a:tc>
                  <a:txBody>
                    <a:bodyPr/>
                    <a:lstStyle/>
                    <a:p>
                      <a:pPr algn="ctr"/>
                      <a:r>
                        <a:rPr lang="fr-FR" dirty="0"/>
                        <a:t>36</a:t>
                      </a:r>
                      <a:endParaRPr lang="fr-FR" baseline="-25000" dirty="0"/>
                    </a:p>
                  </a:txBody>
                  <a:tcPr/>
                </a:tc>
                <a:tc>
                  <a:txBody>
                    <a:bodyPr/>
                    <a:lstStyle/>
                    <a:p>
                      <a:pPr algn="ctr"/>
                      <a:r>
                        <a:rPr lang="fr-FR" dirty="0"/>
                        <a:t>0,15 (15%)</a:t>
                      </a:r>
                      <a:endParaRPr lang="fr-FR" baseline="-25000" dirty="0"/>
                    </a:p>
                  </a:txBody>
                  <a:tcPr/>
                </a:tc>
                <a:extLst>
                  <a:ext uri="{0D108BD9-81ED-4DB2-BD59-A6C34878D82A}">
                    <a16:rowId xmlns:a16="http://schemas.microsoft.com/office/drawing/2014/main" val="10002"/>
                  </a:ext>
                </a:extLst>
              </a:tr>
            </a:tbl>
          </a:graphicData>
        </a:graphic>
      </p:graphicFrame>
      <p:sp>
        <p:nvSpPr>
          <p:cNvPr id="7" name="ZoneTexte 6"/>
          <p:cNvSpPr txBox="1"/>
          <p:nvPr/>
        </p:nvSpPr>
        <p:spPr>
          <a:xfrm>
            <a:off x="612649" y="3197011"/>
            <a:ext cx="7957922" cy="2862323"/>
          </a:xfrm>
          <a:prstGeom prst="rect">
            <a:avLst/>
          </a:prstGeom>
          <a:noFill/>
        </p:spPr>
        <p:txBody>
          <a:bodyPr wrap="square" rtlCol="0">
            <a:spAutoFit/>
          </a:bodyPr>
          <a:lstStyle/>
          <a:p>
            <a:r>
              <a:rPr lang="fr-FR" b="1" dirty="0"/>
              <a:t>La différence des risques (« </a:t>
            </a:r>
            <a:r>
              <a:rPr lang="fr-FR" b="1" dirty="0" err="1"/>
              <a:t>risk</a:t>
            </a:r>
            <a:r>
              <a:rPr lang="fr-FR" b="1" dirty="0"/>
              <a:t> </a:t>
            </a:r>
            <a:r>
              <a:rPr lang="fr-FR" b="1" dirty="0" err="1"/>
              <a:t>difference</a:t>
            </a:r>
            <a:r>
              <a:rPr lang="fr-FR" b="1" dirty="0"/>
              <a:t> » ou DR)</a:t>
            </a:r>
            <a:r>
              <a:rPr lang="fr-FR" dirty="0"/>
              <a:t>, appelée aussi différence absolue ou bénéfice absolu, est égale à la différence entre le risque sous traitement (r</a:t>
            </a:r>
            <a:r>
              <a:rPr lang="fr-FR" baseline="-25000" dirty="0"/>
              <a:t>1</a:t>
            </a:r>
            <a:r>
              <a:rPr lang="fr-FR" dirty="0"/>
              <a:t>) et le risque sans traitement (r</a:t>
            </a:r>
            <a:r>
              <a:rPr lang="fr-FR" baseline="-25000" dirty="0"/>
              <a:t>0</a:t>
            </a:r>
            <a:r>
              <a:rPr lang="fr-FR" dirty="0"/>
              <a:t>). Elle se calcule par le calcul de la différence des risques : DR = 0,08 - 0,15 = - 0,07 (- 7%).</a:t>
            </a:r>
          </a:p>
          <a:p>
            <a:r>
              <a:rPr lang="fr-FR" dirty="0"/>
              <a:t>La différence des risques donne la </a:t>
            </a:r>
            <a:r>
              <a:rPr lang="fr-FR" i="1" dirty="0"/>
              <a:t>taille de l’effet non ajustée sur la valeur initiale</a:t>
            </a:r>
            <a:r>
              <a:rPr lang="fr-FR" dirty="0"/>
              <a:t>.</a:t>
            </a:r>
          </a:p>
          <a:p>
            <a:r>
              <a:rPr lang="fr-FR" dirty="0"/>
              <a:t>En l’absence d’effet du traitement, la différence est nulle. Un effet bénéfique se traduit par une différence des risques négative et un effet délétère par une valeur positive. Plus la valeur absolue de la différence de risque est importante plus l’effet est grand. Une différence des risques de -7% signifie que le traitement évite la survenue de 7 événements pour 100 patients traités.</a:t>
            </a:r>
          </a:p>
        </p:txBody>
      </p:sp>
      <p:sp>
        <p:nvSpPr>
          <p:cNvPr id="8" name="Espace réservé du pied de page 7"/>
          <p:cNvSpPr>
            <a:spLocks noGrp="1"/>
          </p:cNvSpPr>
          <p:nvPr>
            <p:ph type="ftr" sz="quarter" idx="11"/>
          </p:nvPr>
        </p:nvSpPr>
        <p:spPr/>
        <p:txBody>
          <a:bodyPr/>
          <a:lstStyle/>
          <a:p>
            <a:r>
              <a:rPr lang="fr-FR"/>
              <a:t>UE4 - PACES - UFR Médecine, UFR Odontologie – Université Nice-Sophia Antipolis - Année universitaire 2013-2014</a:t>
            </a:r>
            <a:endParaRPr lang="en-GB" dirty="0"/>
          </a:p>
        </p:txBody>
      </p:sp>
    </p:spTree>
    <p:extLst>
      <p:ext uri="{BB962C8B-B14F-4D97-AF65-F5344CB8AC3E}">
        <p14:creationId xmlns:p14="http://schemas.microsoft.com/office/powerpoint/2010/main" val="38014099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err="1"/>
              <a:t>Number</a:t>
            </a:r>
            <a:r>
              <a:rPr lang="fr-FR" dirty="0"/>
              <a:t> </a:t>
            </a:r>
            <a:r>
              <a:rPr lang="fr-FR" dirty="0" err="1"/>
              <a:t>Needed</a:t>
            </a:r>
            <a:r>
              <a:rPr lang="fr-FR" dirty="0"/>
              <a:t> to </a:t>
            </a:r>
            <a:r>
              <a:rPr lang="fr-FR" dirty="0" err="1"/>
              <a:t>Treat</a:t>
            </a:r>
            <a:endParaRPr lang="fr-FR" dirty="0"/>
          </a:p>
        </p:txBody>
      </p:sp>
      <p:sp>
        <p:nvSpPr>
          <p:cNvPr id="5" name="Espace réservé du contenu 4"/>
          <p:cNvSpPr>
            <a:spLocks noGrp="1"/>
          </p:cNvSpPr>
          <p:nvPr>
            <p:ph sz="quarter" idx="1"/>
          </p:nvPr>
        </p:nvSpPr>
        <p:spPr/>
        <p:txBody>
          <a:bodyPr>
            <a:normAutofit fontScale="77500" lnSpcReduction="20000"/>
          </a:bodyPr>
          <a:lstStyle/>
          <a:p>
            <a:r>
              <a:rPr lang="fr-FR" dirty="0"/>
              <a:t>Traduction : nombre nécessaire à traiter</a:t>
            </a:r>
          </a:p>
          <a:p>
            <a:r>
              <a:rPr lang="fr-FR" dirty="0"/>
              <a:t>Cet index est simplement calculé comme l’inverse de la différence des risques</a:t>
            </a:r>
          </a:p>
          <a:p>
            <a:r>
              <a:rPr lang="fr-FR" dirty="0"/>
              <a:t>Il correspond au nombre moyen de sujets qu’il est nécessaire de traiter pour éviter 1 événement.</a:t>
            </a:r>
          </a:p>
          <a:p>
            <a:pPr algn="ctr">
              <a:buNone/>
            </a:pPr>
            <a:r>
              <a:rPr lang="fr-FR" dirty="0"/>
              <a:t>NNT = 1 / DR = 1 / |r</a:t>
            </a:r>
            <a:r>
              <a:rPr lang="fr-FR" baseline="-25000" dirty="0"/>
              <a:t>1</a:t>
            </a:r>
            <a:r>
              <a:rPr lang="fr-FR" dirty="0"/>
              <a:t> – r</a:t>
            </a:r>
            <a:r>
              <a:rPr lang="fr-FR" baseline="-25000" dirty="0"/>
              <a:t>0</a:t>
            </a:r>
            <a:r>
              <a:rPr lang="fr-FR" dirty="0"/>
              <a:t>| = 1 / 0,07 = 14</a:t>
            </a:r>
          </a:p>
          <a:p>
            <a:r>
              <a:rPr lang="fr-FR" dirty="0"/>
              <a:t>Un NNT de 14 signifie qu’il faut traiter en moyenne 14 patients pour éviter un événement. En effet, sans traitement le nombre d’événements attendu chez 14 sujets est de 14 × 0,15=2,1 tandis que sous traitement ce nombre est de 14 × 0,08=1,1, ce qui correspond bien à un patient de moins.</a:t>
            </a:r>
          </a:p>
          <a:p>
            <a:r>
              <a:rPr lang="fr-FR" dirty="0"/>
              <a:t>En moyenne, tous les « NNT » patients traités, un événement est évité.</a:t>
            </a:r>
          </a:p>
        </p:txBody>
      </p:sp>
      <p:sp>
        <p:nvSpPr>
          <p:cNvPr id="6" name="Espace réservé du pied de page 5"/>
          <p:cNvSpPr>
            <a:spLocks noGrp="1"/>
          </p:cNvSpPr>
          <p:nvPr>
            <p:ph type="ftr" sz="quarter" idx="11"/>
          </p:nvPr>
        </p:nvSpPr>
        <p:spPr/>
        <p:txBody>
          <a:bodyPr/>
          <a:lstStyle/>
          <a:p>
            <a:r>
              <a:rPr lang="fr-FR"/>
              <a:t>UE4 - PACES - UFR Médecine, UFR Odontologie – Université Nice-Sophia Antipolis - Année universitaire 2013-2014</a:t>
            </a:r>
            <a:endParaRPr lang="en-GB" dirty="0"/>
          </a:p>
        </p:txBody>
      </p:sp>
    </p:spTree>
    <p:extLst>
      <p:ext uri="{BB962C8B-B14F-4D97-AF65-F5344CB8AC3E}">
        <p14:creationId xmlns:p14="http://schemas.microsoft.com/office/powerpoint/2010/main" val="14135413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25AEAFAF-B9D5-8D4D-9B56-9EF73A29E46C}"/>
              </a:ext>
            </a:extLst>
          </p:cNvPr>
          <p:cNvSpPr>
            <a:spLocks noGrp="1"/>
          </p:cNvSpPr>
          <p:nvPr>
            <p:ph type="body" idx="1"/>
          </p:nvPr>
        </p:nvSpPr>
        <p:spPr/>
        <p:txBody>
          <a:bodyPr/>
          <a:lstStyle/>
          <a:p>
            <a:r>
              <a:rPr lang="fr-FR" dirty="0"/>
              <a:t>Conduite d’un essai clinique</a:t>
            </a:r>
          </a:p>
          <a:p>
            <a:r>
              <a:rPr lang="fr-FR" dirty="0"/>
              <a:t>Principes à respecter</a:t>
            </a:r>
          </a:p>
        </p:txBody>
      </p:sp>
      <p:sp>
        <p:nvSpPr>
          <p:cNvPr id="3" name="Titre 2">
            <a:extLst>
              <a:ext uri="{FF2B5EF4-FFF2-40B4-BE49-F238E27FC236}">
                <a16:creationId xmlns:a16="http://schemas.microsoft.com/office/drawing/2014/main" id="{CF92E71A-7B29-4C44-8B37-DD49350EBDE2}"/>
              </a:ext>
            </a:extLst>
          </p:cNvPr>
          <p:cNvSpPr>
            <a:spLocks noGrp="1"/>
          </p:cNvSpPr>
          <p:nvPr>
            <p:ph type="title"/>
          </p:nvPr>
        </p:nvSpPr>
        <p:spPr/>
        <p:txBody>
          <a:bodyPr>
            <a:normAutofit fontScale="90000"/>
          </a:bodyPr>
          <a:lstStyle/>
          <a:p>
            <a:r>
              <a:rPr lang="fr-FR" dirty="0"/>
              <a:t>Aspects éthiques et règlementaires</a:t>
            </a:r>
          </a:p>
        </p:txBody>
      </p:sp>
      <p:sp>
        <p:nvSpPr>
          <p:cNvPr id="4" name="Espace réservé du numéro de diapositive 3">
            <a:extLst>
              <a:ext uri="{FF2B5EF4-FFF2-40B4-BE49-F238E27FC236}">
                <a16:creationId xmlns:a16="http://schemas.microsoft.com/office/drawing/2014/main" id="{B61880D0-FEAE-3C42-BDAA-C9378D2605AA}"/>
              </a:ext>
            </a:extLst>
          </p:cNvPr>
          <p:cNvSpPr>
            <a:spLocks noGrp="1"/>
          </p:cNvSpPr>
          <p:nvPr>
            <p:ph type="sldNum" sz="quarter" idx="11"/>
          </p:nvPr>
        </p:nvSpPr>
        <p:spPr/>
        <p:txBody>
          <a:bodyPr/>
          <a:lstStyle/>
          <a:p>
            <a:fld id="{7A86C6F3-CE2A-2041-8843-6841550E0C07}" type="slidenum">
              <a:rPr lang="en-GB" smtClean="0"/>
              <a:pPr/>
              <a:t>46</a:t>
            </a:fld>
            <a:endParaRPr lang="en-GB"/>
          </a:p>
        </p:txBody>
      </p:sp>
      <p:sp>
        <p:nvSpPr>
          <p:cNvPr id="5" name="Espace réservé du pied de page 4">
            <a:extLst>
              <a:ext uri="{FF2B5EF4-FFF2-40B4-BE49-F238E27FC236}">
                <a16:creationId xmlns:a16="http://schemas.microsoft.com/office/drawing/2014/main" id="{C0B9216B-6130-864F-AF26-AC08FB05041F}"/>
              </a:ext>
            </a:extLst>
          </p:cNvPr>
          <p:cNvSpPr>
            <a:spLocks noGrp="1"/>
          </p:cNvSpPr>
          <p:nvPr>
            <p:ph type="ftr" sz="quarter" idx="12"/>
          </p:nvPr>
        </p:nvSpPr>
        <p:spPr/>
        <p:txBody>
          <a:bodyPr/>
          <a:lstStyle/>
          <a:p>
            <a:r>
              <a:rPr lang="fr-FR"/>
              <a:t>PASS / LAS - UFR Médecine - UFR Odontologie – Université Côte d'Azur - Année universitaire 2020-2021</a:t>
            </a:r>
            <a:endParaRPr lang="en-GB" dirty="0"/>
          </a:p>
        </p:txBody>
      </p:sp>
    </p:spTree>
    <p:extLst>
      <p:ext uri="{BB962C8B-B14F-4D97-AF65-F5344CB8AC3E}">
        <p14:creationId xmlns:p14="http://schemas.microsoft.com/office/powerpoint/2010/main" val="5807104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D8EAA86C-135D-1949-B437-466805AA4720}"/>
              </a:ext>
            </a:extLst>
          </p:cNvPr>
          <p:cNvSpPr>
            <a:spLocks noGrp="1"/>
          </p:cNvSpPr>
          <p:nvPr>
            <p:ph type="title"/>
          </p:nvPr>
        </p:nvSpPr>
        <p:spPr/>
        <p:txBody>
          <a:bodyPr/>
          <a:lstStyle/>
          <a:p>
            <a:r>
              <a:rPr lang="fr-FR" dirty="0"/>
              <a:t>Conduite d’un essai clinique</a:t>
            </a:r>
          </a:p>
        </p:txBody>
      </p:sp>
      <p:sp>
        <p:nvSpPr>
          <p:cNvPr id="5" name="Espace réservé du pied de page 4">
            <a:extLst>
              <a:ext uri="{FF2B5EF4-FFF2-40B4-BE49-F238E27FC236}">
                <a16:creationId xmlns:a16="http://schemas.microsoft.com/office/drawing/2014/main" id="{D6F65B41-29E8-A449-8353-109E14FC4F7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1C050C54-E358-274F-91CC-3D519C1AF8B1}"/>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47</a:t>
            </a:fld>
            <a:endParaRPr lang="en-GB"/>
          </a:p>
        </p:txBody>
      </p:sp>
      <p:sp>
        <p:nvSpPr>
          <p:cNvPr id="7" name="Espace réservé du contenu 6">
            <a:extLst>
              <a:ext uri="{FF2B5EF4-FFF2-40B4-BE49-F238E27FC236}">
                <a16:creationId xmlns:a16="http://schemas.microsoft.com/office/drawing/2014/main" id="{A4F0858D-0346-1B4B-A562-5F4AC05A6BEC}"/>
              </a:ext>
            </a:extLst>
          </p:cNvPr>
          <p:cNvSpPr>
            <a:spLocks noGrp="1"/>
          </p:cNvSpPr>
          <p:nvPr>
            <p:ph sz="quarter" idx="1"/>
          </p:nvPr>
        </p:nvSpPr>
        <p:spPr/>
        <p:txBody>
          <a:bodyPr/>
          <a:lstStyle/>
          <a:p>
            <a:r>
              <a:rPr lang="fr-FR" dirty="0"/>
              <a:t>La réussite d’un essai clinique repose sur la minutie et l’attention portée au moindre détail</a:t>
            </a:r>
          </a:p>
          <a:p>
            <a:r>
              <a:rPr lang="fr-FR" dirty="0"/>
              <a:t>Acteurs de la recherche</a:t>
            </a:r>
          </a:p>
          <a:p>
            <a:pPr lvl="1"/>
            <a:r>
              <a:rPr lang="fr-FR" dirty="0"/>
              <a:t>Promoteur : responsable du financement et de la surveillance de l’essai</a:t>
            </a:r>
          </a:p>
          <a:p>
            <a:pPr lvl="1"/>
            <a:r>
              <a:rPr lang="fr-FR" dirty="0"/>
              <a:t>Investigateurs : personnes qui dirigent et surveillent la réalisation de la recherche sur un lieu</a:t>
            </a:r>
          </a:p>
        </p:txBody>
      </p:sp>
    </p:spTree>
    <p:extLst>
      <p:ext uri="{BB962C8B-B14F-4D97-AF65-F5344CB8AC3E}">
        <p14:creationId xmlns:p14="http://schemas.microsoft.com/office/powerpoint/2010/main" val="256720078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D8EAA86C-135D-1949-B437-466805AA4720}"/>
              </a:ext>
            </a:extLst>
          </p:cNvPr>
          <p:cNvSpPr>
            <a:spLocks noGrp="1"/>
          </p:cNvSpPr>
          <p:nvPr>
            <p:ph type="title"/>
          </p:nvPr>
        </p:nvSpPr>
        <p:spPr/>
        <p:txBody>
          <a:bodyPr/>
          <a:lstStyle/>
          <a:p>
            <a:r>
              <a:rPr lang="fr-FR" dirty="0"/>
              <a:t>Conduite d’un essai clinique</a:t>
            </a:r>
          </a:p>
        </p:txBody>
      </p:sp>
      <p:sp>
        <p:nvSpPr>
          <p:cNvPr id="5" name="Espace réservé du pied de page 4">
            <a:extLst>
              <a:ext uri="{FF2B5EF4-FFF2-40B4-BE49-F238E27FC236}">
                <a16:creationId xmlns:a16="http://schemas.microsoft.com/office/drawing/2014/main" id="{D6F65B41-29E8-A449-8353-109E14FC4F7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1C050C54-E358-274F-91CC-3D519C1AF8B1}"/>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48</a:t>
            </a:fld>
            <a:endParaRPr lang="en-GB"/>
          </a:p>
        </p:txBody>
      </p:sp>
      <p:sp>
        <p:nvSpPr>
          <p:cNvPr id="7" name="Espace réservé du contenu 6">
            <a:extLst>
              <a:ext uri="{FF2B5EF4-FFF2-40B4-BE49-F238E27FC236}">
                <a16:creationId xmlns:a16="http://schemas.microsoft.com/office/drawing/2014/main" id="{A4F0858D-0346-1B4B-A562-5F4AC05A6BEC}"/>
              </a:ext>
            </a:extLst>
          </p:cNvPr>
          <p:cNvSpPr>
            <a:spLocks noGrp="1"/>
          </p:cNvSpPr>
          <p:nvPr>
            <p:ph sz="quarter" idx="1"/>
          </p:nvPr>
        </p:nvSpPr>
        <p:spPr/>
        <p:txBody>
          <a:bodyPr/>
          <a:lstStyle/>
          <a:p>
            <a:r>
              <a:rPr lang="fr-FR" dirty="0"/>
              <a:t>Contrôles et surveillances divers</a:t>
            </a:r>
          </a:p>
          <a:p>
            <a:pPr lvl="1"/>
            <a:r>
              <a:rPr lang="fr-FR" dirty="0"/>
              <a:t>Monitorage de l’essai : correction des données erronées</a:t>
            </a:r>
          </a:p>
          <a:p>
            <a:pPr lvl="1"/>
            <a:r>
              <a:rPr lang="fr-FR" dirty="0"/>
              <a:t>Data management : contrôle de la qualité et de la cohérence des données recueillies</a:t>
            </a:r>
          </a:p>
          <a:p>
            <a:pPr lvl="1"/>
            <a:r>
              <a:rPr lang="fr-FR" dirty="0"/>
              <a:t>Contrôle du bon déroulement de l’étude par un comité indépendant de surveillance de l’essai</a:t>
            </a:r>
          </a:p>
        </p:txBody>
      </p:sp>
    </p:spTree>
    <p:extLst>
      <p:ext uri="{BB962C8B-B14F-4D97-AF65-F5344CB8AC3E}">
        <p14:creationId xmlns:p14="http://schemas.microsoft.com/office/powerpoint/2010/main" val="120663361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D8EAA86C-135D-1949-B437-466805AA4720}"/>
              </a:ext>
            </a:extLst>
          </p:cNvPr>
          <p:cNvSpPr>
            <a:spLocks noGrp="1"/>
          </p:cNvSpPr>
          <p:nvPr>
            <p:ph type="title"/>
          </p:nvPr>
        </p:nvSpPr>
        <p:spPr/>
        <p:txBody>
          <a:bodyPr/>
          <a:lstStyle/>
          <a:p>
            <a:r>
              <a:rPr lang="fr-FR" dirty="0"/>
              <a:t>Principes à respecter</a:t>
            </a:r>
          </a:p>
        </p:txBody>
      </p:sp>
      <p:sp>
        <p:nvSpPr>
          <p:cNvPr id="5" name="Espace réservé du pied de page 4">
            <a:extLst>
              <a:ext uri="{FF2B5EF4-FFF2-40B4-BE49-F238E27FC236}">
                <a16:creationId xmlns:a16="http://schemas.microsoft.com/office/drawing/2014/main" id="{D6F65B41-29E8-A449-8353-109E14FC4F7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1C050C54-E358-274F-91CC-3D519C1AF8B1}"/>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49</a:t>
            </a:fld>
            <a:endParaRPr lang="en-GB"/>
          </a:p>
        </p:txBody>
      </p:sp>
      <p:sp>
        <p:nvSpPr>
          <p:cNvPr id="7" name="Espace réservé du contenu 6">
            <a:extLst>
              <a:ext uri="{FF2B5EF4-FFF2-40B4-BE49-F238E27FC236}">
                <a16:creationId xmlns:a16="http://schemas.microsoft.com/office/drawing/2014/main" id="{A4F0858D-0346-1B4B-A562-5F4AC05A6BEC}"/>
              </a:ext>
            </a:extLst>
          </p:cNvPr>
          <p:cNvSpPr>
            <a:spLocks noGrp="1"/>
          </p:cNvSpPr>
          <p:nvPr>
            <p:ph sz="quarter" idx="1"/>
          </p:nvPr>
        </p:nvSpPr>
        <p:spPr/>
        <p:txBody>
          <a:bodyPr>
            <a:normAutofit fontScale="92500" lnSpcReduction="10000"/>
          </a:bodyPr>
          <a:lstStyle/>
          <a:p>
            <a:r>
              <a:rPr lang="fr-FR" dirty="0"/>
              <a:t>Respect de la personne humaine</a:t>
            </a:r>
          </a:p>
          <a:p>
            <a:pPr lvl="1"/>
            <a:r>
              <a:rPr lang="fr-FR" dirty="0"/>
              <a:t>« </a:t>
            </a:r>
            <a:r>
              <a:rPr lang="fr-FR" i="1" dirty="0"/>
              <a:t>Il ne peut pas y avoir de recherche sans consentement éclairé et libre des personnes qui y participent </a:t>
            </a:r>
            <a:r>
              <a:rPr lang="fr-FR" dirty="0"/>
              <a:t>»</a:t>
            </a:r>
          </a:p>
          <a:p>
            <a:pPr lvl="1"/>
            <a:r>
              <a:rPr lang="fr-FR" dirty="0"/>
              <a:t>Informer les sujets éligibles le mieux possible</a:t>
            </a:r>
          </a:p>
          <a:p>
            <a:pPr lvl="2"/>
            <a:r>
              <a:rPr lang="fr-FR" dirty="0"/>
              <a:t>S’assurer qu’ils ont bien compris</a:t>
            </a:r>
          </a:p>
          <a:p>
            <a:pPr lvl="1"/>
            <a:r>
              <a:rPr lang="fr-FR" dirty="0"/>
              <a:t>S’abstenir de toute pression et respecter la volonté exprimée</a:t>
            </a:r>
          </a:p>
          <a:p>
            <a:r>
              <a:rPr lang="fr-FR" dirty="0"/>
              <a:t>Ne pas nuire aux malades</a:t>
            </a:r>
          </a:p>
          <a:p>
            <a:pPr lvl="1"/>
            <a:r>
              <a:rPr lang="fr-FR" dirty="0"/>
              <a:t>« Principe de bienfaisance »</a:t>
            </a:r>
          </a:p>
          <a:p>
            <a:pPr lvl="1"/>
            <a:r>
              <a:rPr lang="fr-FR" dirty="0"/>
              <a:t>Le rapport bénéfice / risque doit être en faveur du bénéfice escompté pour le participant</a:t>
            </a:r>
          </a:p>
        </p:txBody>
      </p:sp>
    </p:spTree>
    <p:extLst>
      <p:ext uri="{BB962C8B-B14F-4D97-AF65-F5344CB8AC3E}">
        <p14:creationId xmlns:p14="http://schemas.microsoft.com/office/powerpoint/2010/main" val="2277262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D8EAA86C-135D-1949-B437-466805AA4720}"/>
              </a:ext>
            </a:extLst>
          </p:cNvPr>
          <p:cNvSpPr>
            <a:spLocks noGrp="1"/>
          </p:cNvSpPr>
          <p:nvPr>
            <p:ph type="title"/>
          </p:nvPr>
        </p:nvSpPr>
        <p:spPr/>
        <p:txBody>
          <a:bodyPr/>
          <a:lstStyle/>
          <a:p>
            <a:r>
              <a:rPr lang="fr-FR" dirty="0"/>
              <a:t>Principes à respecter</a:t>
            </a:r>
          </a:p>
        </p:txBody>
      </p:sp>
      <p:sp>
        <p:nvSpPr>
          <p:cNvPr id="5" name="Espace réservé du pied de page 4">
            <a:extLst>
              <a:ext uri="{FF2B5EF4-FFF2-40B4-BE49-F238E27FC236}">
                <a16:creationId xmlns:a16="http://schemas.microsoft.com/office/drawing/2014/main" id="{D6F65B41-29E8-A449-8353-109E14FC4F7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1C050C54-E358-274F-91CC-3D519C1AF8B1}"/>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50</a:t>
            </a:fld>
            <a:endParaRPr lang="en-GB"/>
          </a:p>
        </p:txBody>
      </p:sp>
      <p:sp>
        <p:nvSpPr>
          <p:cNvPr id="7" name="Espace réservé du contenu 6">
            <a:extLst>
              <a:ext uri="{FF2B5EF4-FFF2-40B4-BE49-F238E27FC236}">
                <a16:creationId xmlns:a16="http://schemas.microsoft.com/office/drawing/2014/main" id="{A4F0858D-0346-1B4B-A562-5F4AC05A6BEC}"/>
              </a:ext>
            </a:extLst>
          </p:cNvPr>
          <p:cNvSpPr>
            <a:spLocks noGrp="1"/>
          </p:cNvSpPr>
          <p:nvPr>
            <p:ph sz="quarter" idx="1"/>
          </p:nvPr>
        </p:nvSpPr>
        <p:spPr/>
        <p:txBody>
          <a:bodyPr>
            <a:normAutofit fontScale="85000" lnSpcReduction="20000"/>
          </a:bodyPr>
          <a:lstStyle/>
          <a:p>
            <a:r>
              <a:rPr lang="fr-FR" dirty="0"/>
              <a:t>Principe de justice</a:t>
            </a:r>
          </a:p>
          <a:p>
            <a:pPr lvl="1"/>
            <a:r>
              <a:rPr lang="fr-FR" dirty="0"/>
              <a:t>« </a:t>
            </a:r>
            <a:r>
              <a:rPr lang="fr-FR" i="1" dirty="0"/>
              <a:t>Les être humains sont égaux en dignité et en droits </a:t>
            </a:r>
            <a:r>
              <a:rPr lang="fr-FR" dirty="0"/>
              <a:t>»</a:t>
            </a:r>
          </a:p>
          <a:p>
            <a:pPr lvl="1"/>
            <a:r>
              <a:rPr lang="fr-FR" dirty="0"/>
              <a:t>Volontariat des participants</a:t>
            </a:r>
          </a:p>
          <a:p>
            <a:pPr lvl="1"/>
            <a:r>
              <a:rPr lang="fr-FR" dirty="0"/>
              <a:t>Ne pas exploiter des personnes vulnérables au profit de la recherche</a:t>
            </a:r>
          </a:p>
          <a:p>
            <a:r>
              <a:rPr lang="fr-FR" dirty="0"/>
              <a:t>Principe du respect de la dignité de la science et de ses propres exigences méthodologiques</a:t>
            </a:r>
          </a:p>
          <a:p>
            <a:pPr lvl="1"/>
            <a:r>
              <a:rPr lang="fr-FR" dirty="0"/>
              <a:t>« Honnêteté, rigueur et compétence scientifique »</a:t>
            </a:r>
          </a:p>
          <a:p>
            <a:pPr lvl="1"/>
            <a:r>
              <a:rPr lang="fr-FR" dirty="0"/>
              <a:t>Un essai ne peut être conduit sans reposer sur :</a:t>
            </a:r>
          </a:p>
          <a:p>
            <a:pPr lvl="2"/>
            <a:r>
              <a:rPr lang="fr-FR" dirty="0"/>
              <a:t>Une hypothèse de recherche clairement énoncée</a:t>
            </a:r>
          </a:p>
          <a:p>
            <a:pPr lvl="2"/>
            <a:r>
              <a:rPr lang="fr-FR" dirty="0"/>
              <a:t>Un schéma d’étude adéquat</a:t>
            </a:r>
          </a:p>
          <a:p>
            <a:pPr lvl="2"/>
            <a:r>
              <a:rPr lang="fr-FR" dirty="0"/>
              <a:t>Un nombre de sujets nécessaire calculé a priori</a:t>
            </a:r>
          </a:p>
          <a:p>
            <a:pPr lvl="1"/>
            <a:r>
              <a:rPr lang="fr-FR" dirty="0"/>
              <a:t>Les résultats ne peuvent être falsifiés et doivent tous être publiés</a:t>
            </a:r>
          </a:p>
          <a:p>
            <a:endParaRPr lang="fr-FR" dirty="0"/>
          </a:p>
        </p:txBody>
      </p:sp>
    </p:spTree>
    <p:extLst>
      <p:ext uri="{BB962C8B-B14F-4D97-AF65-F5344CB8AC3E}">
        <p14:creationId xmlns:p14="http://schemas.microsoft.com/office/powerpoint/2010/main" val="168933350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D8EAA86C-135D-1949-B437-466805AA4720}"/>
              </a:ext>
            </a:extLst>
          </p:cNvPr>
          <p:cNvSpPr>
            <a:spLocks noGrp="1"/>
          </p:cNvSpPr>
          <p:nvPr>
            <p:ph type="title"/>
          </p:nvPr>
        </p:nvSpPr>
        <p:spPr/>
        <p:txBody>
          <a:bodyPr/>
          <a:lstStyle/>
          <a:p>
            <a:r>
              <a:rPr lang="fr-FR" dirty="0"/>
              <a:t>Obligations légales</a:t>
            </a:r>
          </a:p>
        </p:txBody>
      </p:sp>
      <p:sp>
        <p:nvSpPr>
          <p:cNvPr id="5" name="Espace réservé du pied de page 4">
            <a:extLst>
              <a:ext uri="{FF2B5EF4-FFF2-40B4-BE49-F238E27FC236}">
                <a16:creationId xmlns:a16="http://schemas.microsoft.com/office/drawing/2014/main" id="{D6F65B41-29E8-A449-8353-109E14FC4F7E}"/>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1C050C54-E358-274F-91CC-3D519C1AF8B1}"/>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51</a:t>
            </a:fld>
            <a:endParaRPr lang="en-GB"/>
          </a:p>
        </p:txBody>
      </p:sp>
      <p:sp>
        <p:nvSpPr>
          <p:cNvPr id="7" name="Espace réservé du contenu 6">
            <a:extLst>
              <a:ext uri="{FF2B5EF4-FFF2-40B4-BE49-F238E27FC236}">
                <a16:creationId xmlns:a16="http://schemas.microsoft.com/office/drawing/2014/main" id="{A4F0858D-0346-1B4B-A562-5F4AC05A6BEC}"/>
              </a:ext>
            </a:extLst>
          </p:cNvPr>
          <p:cNvSpPr>
            <a:spLocks noGrp="1"/>
          </p:cNvSpPr>
          <p:nvPr>
            <p:ph sz="quarter" idx="1"/>
          </p:nvPr>
        </p:nvSpPr>
        <p:spPr/>
        <p:txBody>
          <a:bodyPr>
            <a:normAutofit fontScale="92500" lnSpcReduction="20000"/>
          </a:bodyPr>
          <a:lstStyle/>
          <a:p>
            <a:r>
              <a:rPr lang="fr-FR" dirty="0"/>
              <a:t>Loi </a:t>
            </a:r>
            <a:r>
              <a:rPr lang="fr-FR" dirty="0" err="1"/>
              <a:t>Huriet-Sérusclat</a:t>
            </a:r>
            <a:r>
              <a:rPr lang="fr-FR" dirty="0"/>
              <a:t> du 20 décembre 1988</a:t>
            </a:r>
          </a:p>
          <a:p>
            <a:r>
              <a:rPr lang="fr-FR" dirty="0"/>
              <a:t>Loi de santé publique du 9 aout 2004</a:t>
            </a:r>
          </a:p>
          <a:p>
            <a:r>
              <a:rPr lang="fr-FR" dirty="0"/>
              <a:t>Loi </a:t>
            </a:r>
            <a:r>
              <a:rPr lang="fr-FR" dirty="0" err="1"/>
              <a:t>Jardé</a:t>
            </a:r>
            <a:r>
              <a:rPr lang="fr-FR" dirty="0"/>
              <a:t> du 6 mars 2012 (décrets d'application en 2016)</a:t>
            </a:r>
          </a:p>
          <a:p>
            <a:r>
              <a:rPr lang="fr-FR" dirty="0"/>
              <a:t>Tout protocole de recherche clinique doit être soumis pour avis au Comité de Protection des Personnes (CPP)</a:t>
            </a:r>
          </a:p>
          <a:p>
            <a:r>
              <a:rPr lang="fr-FR" dirty="0"/>
              <a:t>Autorisation obligatoire de l’autorité compétente qui est l'ANSM (Agence nationale de sécurité du médicament et des produits de santé)</a:t>
            </a:r>
          </a:p>
          <a:p>
            <a:r>
              <a:rPr lang="fr-FR" dirty="0"/>
              <a:t>Précautions prises pour sauvegarder la confidentialité des données et le secret médical</a:t>
            </a:r>
          </a:p>
          <a:p>
            <a:endParaRPr lang="fr-FR" dirty="0"/>
          </a:p>
        </p:txBody>
      </p:sp>
    </p:spTree>
    <p:extLst>
      <p:ext uri="{BB962C8B-B14F-4D97-AF65-F5344CB8AC3E}">
        <p14:creationId xmlns:p14="http://schemas.microsoft.com/office/powerpoint/2010/main" val="16499771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C58EDF-9CEA-E549-9DA8-2CC720F04E5E}"/>
              </a:ext>
            </a:extLst>
          </p:cNvPr>
          <p:cNvSpPr>
            <a:spLocks noGrp="1"/>
          </p:cNvSpPr>
          <p:nvPr>
            <p:ph type="title"/>
          </p:nvPr>
        </p:nvSpPr>
        <p:spPr/>
        <p:txBody>
          <a:bodyPr/>
          <a:lstStyle/>
          <a:p>
            <a:r>
              <a:rPr lang="fr-FR" dirty="0"/>
              <a:t>Références</a:t>
            </a:r>
          </a:p>
        </p:txBody>
      </p:sp>
      <p:sp>
        <p:nvSpPr>
          <p:cNvPr id="3" name="Espace réservé du pied de page 2">
            <a:extLst>
              <a:ext uri="{FF2B5EF4-FFF2-40B4-BE49-F238E27FC236}">
                <a16:creationId xmlns:a16="http://schemas.microsoft.com/office/drawing/2014/main" id="{26082998-2C54-EC4B-97A5-FD9877D3F00C}"/>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
        <p:nvSpPr>
          <p:cNvPr id="4" name="Espace réservé du numéro de diapositive 3">
            <a:extLst>
              <a:ext uri="{FF2B5EF4-FFF2-40B4-BE49-F238E27FC236}">
                <a16:creationId xmlns:a16="http://schemas.microsoft.com/office/drawing/2014/main" id="{6591ACC2-3076-174C-8B0B-D2E41C242E1B}"/>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52</a:t>
            </a:fld>
            <a:endParaRPr lang="en-GB"/>
          </a:p>
        </p:txBody>
      </p:sp>
      <p:sp>
        <p:nvSpPr>
          <p:cNvPr id="5" name="Espace réservé du contenu 4">
            <a:extLst>
              <a:ext uri="{FF2B5EF4-FFF2-40B4-BE49-F238E27FC236}">
                <a16:creationId xmlns:a16="http://schemas.microsoft.com/office/drawing/2014/main" id="{239BDE68-8CEF-9F49-8592-5B093C4A7D28}"/>
              </a:ext>
            </a:extLst>
          </p:cNvPr>
          <p:cNvSpPr>
            <a:spLocks noGrp="1"/>
          </p:cNvSpPr>
          <p:nvPr>
            <p:ph sz="quarter" idx="1"/>
          </p:nvPr>
        </p:nvSpPr>
        <p:spPr/>
        <p:txBody>
          <a:bodyPr>
            <a:normAutofit fontScale="77500" lnSpcReduction="20000"/>
          </a:bodyPr>
          <a:lstStyle/>
          <a:p>
            <a:r>
              <a:rPr lang="fr-FR" dirty="0" err="1"/>
              <a:t>Beuscart</a:t>
            </a:r>
            <a:r>
              <a:rPr lang="fr-FR" dirty="0"/>
              <a:t>, R. </a:t>
            </a:r>
            <a:r>
              <a:rPr lang="fr-FR" dirty="0" err="1"/>
              <a:t>Biostatistique</a:t>
            </a:r>
            <a:r>
              <a:rPr lang="fr-FR" dirty="0"/>
              <a:t>. PCEM PCEP Licences - Paris : Omniscience.</a:t>
            </a:r>
          </a:p>
          <a:p>
            <a:r>
              <a:rPr lang="fr-FR" dirty="0" err="1"/>
              <a:t>Golmard</a:t>
            </a:r>
            <a:r>
              <a:rPr lang="fr-FR" dirty="0"/>
              <a:t>, JL. </a:t>
            </a:r>
            <a:r>
              <a:rPr lang="fr-FR" dirty="0" err="1"/>
              <a:t>Biostatistiques</a:t>
            </a:r>
            <a:r>
              <a:rPr lang="fr-FR" dirty="0"/>
              <a:t> Rappels de cours et QCM corrigés. PAES. Ellipses, Paris, 2010.</a:t>
            </a:r>
          </a:p>
          <a:p>
            <a:r>
              <a:rPr lang="fr-FR" dirty="0" err="1"/>
              <a:t>Cucherat</a:t>
            </a:r>
            <a:r>
              <a:rPr lang="fr-FR" dirty="0"/>
              <a:t> M, Lièvre M, </a:t>
            </a:r>
            <a:r>
              <a:rPr lang="fr-FR" dirty="0" err="1"/>
              <a:t>Leizorovicz</a:t>
            </a:r>
            <a:r>
              <a:rPr lang="fr-FR" dirty="0"/>
              <a:t> A et </a:t>
            </a:r>
            <a:r>
              <a:rPr lang="fr-FR" dirty="0" err="1"/>
              <a:t>Boissel</a:t>
            </a:r>
            <a:r>
              <a:rPr lang="fr-FR" dirty="0"/>
              <a:t> JP. Lecture critique et interprétation des résultats  des essais cliniques. Paris, Flammarion, 2004.</a:t>
            </a:r>
          </a:p>
          <a:p>
            <a:r>
              <a:rPr lang="fr-FR" dirty="0" err="1"/>
              <a:t>Bouvenot</a:t>
            </a:r>
            <a:r>
              <a:rPr lang="fr-FR" dirty="0"/>
              <a:t> G et </a:t>
            </a:r>
            <a:r>
              <a:rPr lang="fr-FR" dirty="0" err="1"/>
              <a:t>Vray</a:t>
            </a:r>
            <a:r>
              <a:rPr lang="fr-FR" dirty="0"/>
              <a:t> M. Les essais cliniques : Théorie, pratique et critique. Statistiques en  biologie et en Médecine. Paris Flammarion Médecine Sciences, 4ème édition, 2006.</a:t>
            </a:r>
          </a:p>
          <a:p>
            <a:r>
              <a:rPr lang="fr-FR" dirty="0"/>
              <a:t>MC Picot, </a:t>
            </a:r>
            <a:r>
              <a:rPr lang="fr-FR" dirty="0" err="1"/>
              <a:t>Fabbro-Peray</a:t>
            </a:r>
            <a:r>
              <a:rPr lang="fr-FR" dirty="0"/>
              <a:t> P. Cours essais thérapeutiques Epidémiologie recherche clinique –  Faculté de </a:t>
            </a:r>
            <a:r>
              <a:rPr lang="fr-FR" dirty="0" err="1"/>
              <a:t>Montpellie</a:t>
            </a:r>
            <a:r>
              <a:rPr lang="fr-FR" dirty="0"/>
              <a:t>- </a:t>
            </a:r>
            <a:r>
              <a:rPr lang="fr-FR" dirty="0" err="1"/>
              <a:t>Nimes</a:t>
            </a:r>
            <a:r>
              <a:rPr lang="fr-FR" dirty="0"/>
              <a:t>.</a:t>
            </a:r>
          </a:p>
          <a:p>
            <a:r>
              <a:rPr lang="fr-FR" dirty="0"/>
              <a:t>Muller-Bolla M, Bourgeois D, </a:t>
            </a:r>
            <a:r>
              <a:rPr lang="fr-FR" dirty="0" err="1"/>
              <a:t>Sixou</a:t>
            </a:r>
            <a:r>
              <a:rPr lang="fr-FR" dirty="0"/>
              <a:t> M, </a:t>
            </a:r>
            <a:r>
              <a:rPr lang="fr-FR" dirty="0" err="1"/>
              <a:t>Lupi-Pégurier</a:t>
            </a:r>
            <a:r>
              <a:rPr lang="fr-FR" dirty="0"/>
              <a:t> L, </a:t>
            </a:r>
            <a:r>
              <a:rPr lang="fr-FR" dirty="0" err="1"/>
              <a:t>Velly</a:t>
            </a:r>
            <a:r>
              <a:rPr lang="fr-FR" dirty="0"/>
              <a:t> AM. Epidémiologie clinique au  service du chirurgien dentiste dans la pratique quotidienne. Mémento. Ed </a:t>
            </a:r>
            <a:r>
              <a:rPr lang="fr-FR" dirty="0" err="1"/>
              <a:t>cdp</a:t>
            </a:r>
            <a:r>
              <a:rPr lang="fr-FR" dirty="0"/>
              <a:t>, Paris, 2009</a:t>
            </a:r>
          </a:p>
        </p:txBody>
      </p:sp>
    </p:spTree>
    <p:extLst>
      <p:ext uri="{BB962C8B-B14F-4D97-AF65-F5344CB8AC3E}">
        <p14:creationId xmlns:p14="http://schemas.microsoft.com/office/powerpoint/2010/main" val="334131958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GB" dirty="0"/>
              <a:t>Mentions </a:t>
            </a:r>
            <a:r>
              <a:rPr lang="en-GB" dirty="0" err="1"/>
              <a:t>légales</a:t>
            </a:r>
            <a:endParaRPr lang="en-GB" dirty="0"/>
          </a:p>
        </p:txBody>
      </p:sp>
      <p:sp>
        <p:nvSpPr>
          <p:cNvPr id="3" name="Espace réservé du contenu 2"/>
          <p:cNvSpPr>
            <a:spLocks noGrp="1"/>
          </p:cNvSpPr>
          <p:nvPr>
            <p:ph sz="quarter" idx="1"/>
          </p:nvPr>
        </p:nvSpPr>
        <p:spPr/>
        <p:txBody>
          <a:bodyPr>
            <a:normAutofit fontScale="77500" lnSpcReduction="20000"/>
          </a:bodyPr>
          <a:lstStyle/>
          <a:p>
            <a:r>
              <a:rPr lang="fr-FR" dirty="0"/>
              <a:t>L'ensemble de ce document relève des législations française et internationale sur le droit d'auteur et la propriété intellectuelle.</a:t>
            </a:r>
          </a:p>
          <a:p>
            <a:r>
              <a:rPr lang="fr-FR" dirty="0"/>
              <a:t>Tous les droits de reproduction de tout ou partie sont réservés pour les textes ainsi que pour l'ensemble des documents iconographiques, photographiques, vidéos et sonores.</a:t>
            </a:r>
          </a:p>
          <a:p>
            <a:r>
              <a:rPr lang="fr-FR" dirty="0"/>
              <a:t>Ce document est interdit à la vente ou à la location par un tiers autre que l’Université Cote d’Azur.</a:t>
            </a:r>
          </a:p>
          <a:p>
            <a:r>
              <a:rPr lang="fr-FR" dirty="0"/>
              <a:t>La diffusion, la duplication, la mise à disposition du public (sous quelque forme ou support que ce soit), la mise en réseau, de tout ou partie de ce document, sont strictement réservées à l’Université Cote d’Azur.</a:t>
            </a:r>
          </a:p>
          <a:p>
            <a:r>
              <a:rPr lang="fr-FR" dirty="0"/>
              <a:t>L’utilisation de ce document est strictement réservée à l’usage privé des étudiants inscrits aux cours et au tutorat organisés par l’UFR de Médecine de l’Université Cote d’Azur, et non destinée à toute autre utilisation privée ou collective, gratuite ou payante.</a:t>
            </a:r>
          </a:p>
        </p:txBody>
      </p:sp>
      <p:sp>
        <p:nvSpPr>
          <p:cNvPr id="4" name="Espace réservé du numéro de diapositive 3">
            <a:extLst>
              <a:ext uri="{FF2B5EF4-FFF2-40B4-BE49-F238E27FC236}">
                <a16:creationId xmlns:a16="http://schemas.microsoft.com/office/drawing/2014/main" id="{27186EB7-10AE-3343-A343-C99BCADEE810}"/>
              </a:ext>
            </a:extLst>
          </p:cNvPr>
          <p:cNvSpPr>
            <a:spLocks noGrp="1"/>
          </p:cNvSpPr>
          <p:nvPr>
            <p:ph type="sldNum" sz="quarter" idx="12"/>
          </p:nvPr>
        </p:nvSpPr>
        <p:spPr/>
        <p:txBody>
          <a:bodyPr>
            <a:normAutofit fontScale="85000" lnSpcReduction="20000"/>
          </a:bodyPr>
          <a:lstStyle/>
          <a:p>
            <a:fld id="{7A86C6F3-CE2A-2041-8843-6841550E0C07}" type="slidenum">
              <a:rPr lang="en-GB" smtClean="0"/>
              <a:pPr/>
              <a:t>53</a:t>
            </a:fld>
            <a:endParaRPr lang="en-GB"/>
          </a:p>
        </p:txBody>
      </p:sp>
      <p:sp>
        <p:nvSpPr>
          <p:cNvPr id="5" name="Espace réservé du pied de page 4">
            <a:extLst>
              <a:ext uri="{FF2B5EF4-FFF2-40B4-BE49-F238E27FC236}">
                <a16:creationId xmlns:a16="http://schemas.microsoft.com/office/drawing/2014/main" id="{9C08D3BE-84CF-904D-A067-9E00449B0FFA}"/>
              </a:ext>
            </a:extLst>
          </p:cNvPr>
          <p:cNvSpPr>
            <a:spLocks noGrp="1"/>
          </p:cNvSpPr>
          <p:nvPr>
            <p:ph type="ftr" sz="quarter" idx="11"/>
          </p:nvPr>
        </p:nvSpPr>
        <p:spPr/>
        <p:txBody>
          <a:bodyPr/>
          <a:lstStyle/>
          <a:p>
            <a:r>
              <a:rPr lang="fr-FR"/>
              <a:t>PASS / LAS - UFR Médecine - UFR Odontologie – Université Côte d'Azur - Année universitaire 2020-2021</a:t>
            </a:r>
            <a:endParaRPr lang="en-GB"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édian">
  <a:themeElements>
    <a:clrScheme name="Mé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édian">
      <a:maj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é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Médian.thmx</Template>
  <TotalTime>1092</TotalTime>
  <Words>5475</Words>
  <Application>Microsoft Macintosh PowerPoint</Application>
  <PresentationFormat>Affichage à l'écran (4:3)</PresentationFormat>
  <Paragraphs>585</Paragraphs>
  <Slides>53</Slides>
  <Notes>9</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53</vt:i4>
      </vt:variant>
    </vt:vector>
  </HeadingPairs>
  <TitlesOfParts>
    <vt:vector size="61" baseType="lpstr">
      <vt:lpstr>Arial</vt:lpstr>
      <vt:lpstr>Calibri</vt:lpstr>
      <vt:lpstr>Symbol</vt:lpstr>
      <vt:lpstr>Times New Roman</vt:lpstr>
      <vt:lpstr>Tw Cen MT</vt:lpstr>
      <vt:lpstr>Wingdings</vt:lpstr>
      <vt:lpstr>Wingdings 2</vt:lpstr>
      <vt:lpstr>Médian</vt:lpstr>
      <vt:lpstr>Modèles de prediction : essais thérapeutiques</vt:lpstr>
      <vt:lpstr>Objectifs pédagogiques</vt:lpstr>
      <vt:lpstr>Plan</vt:lpstr>
      <vt:lpstr>Définition, objectifs et enjeux</vt:lpstr>
      <vt:lpstr>Historique</vt:lpstr>
      <vt:lpstr>Scorbut et agrumes</vt:lpstr>
      <vt:lpstr>Streptomycine et tuberculose pulmonaire (1948)</vt:lpstr>
      <vt:lpstr>Impératifs d’un essai clinique</vt:lpstr>
      <vt:lpstr>Le tirage au sort</vt:lpstr>
      <vt:lpstr>Le tirage au sort</vt:lpstr>
      <vt:lpstr>Le tirage au sort</vt:lpstr>
      <vt:lpstr>Le tirage au sort</vt:lpstr>
      <vt:lpstr>L’insu (ou aveugle)</vt:lpstr>
      <vt:lpstr>L’insu (ou aveugle)</vt:lpstr>
      <vt:lpstr>Méthodologie d’un essai clinique</vt:lpstr>
      <vt:lpstr>Objectif principal</vt:lpstr>
      <vt:lpstr>Population de l’étude</vt:lpstr>
      <vt:lpstr>Population de l’étude</vt:lpstr>
      <vt:lpstr>Schémas expérimentaux</vt:lpstr>
      <vt:lpstr>Schémas (plans) expérimentaux</vt:lpstr>
      <vt:lpstr>Schémas (plans) expérimentaux</vt:lpstr>
      <vt:lpstr>Traitements comparés</vt:lpstr>
      <vt:lpstr>Traitements comparés</vt:lpstr>
      <vt:lpstr>Traitements comparés</vt:lpstr>
      <vt:lpstr>Critères de jugement</vt:lpstr>
      <vt:lpstr>Critères de jugement</vt:lpstr>
      <vt:lpstr>Nombre de sujets nécessaires</vt:lpstr>
      <vt:lpstr>Nombre de sujets nécessaires</vt:lpstr>
      <vt:lpstr>Nombre de sujets nécessaires</vt:lpstr>
      <vt:lpstr>Nombre de sujets nécessaires</vt:lpstr>
      <vt:lpstr>Nombre de sujets nécessaire</vt:lpstr>
      <vt:lpstr>Analyse des résultats</vt:lpstr>
      <vt:lpstr>Caractéristique des sujets éligibles</vt:lpstr>
      <vt:lpstr>Perdus de vue</vt:lpstr>
      <vt:lpstr>Déviation des sujets par protocole</vt:lpstr>
      <vt:lpstr>Analyse du critère de jugement</vt:lpstr>
      <vt:lpstr>Analyse du critère de jugement</vt:lpstr>
      <vt:lpstr>Différence statistique / v-clinique</vt:lpstr>
      <vt:lpstr>Quantifier l’effet d’un traitement</vt:lpstr>
      <vt:lpstr>Quantifier l’effet d’un traitement</vt:lpstr>
      <vt:lpstr>Quantifier l’effet d’un traitement</vt:lpstr>
      <vt:lpstr>Quantifier l’effet d’un traitement</vt:lpstr>
      <vt:lpstr>Quantifier l’effet d’un traitement</vt:lpstr>
      <vt:lpstr>Quantifier l’effet d’un traitement</vt:lpstr>
      <vt:lpstr>Number Needed to Treat</vt:lpstr>
      <vt:lpstr>Aspects éthiques et règlementaires</vt:lpstr>
      <vt:lpstr>Conduite d’un essai clinique</vt:lpstr>
      <vt:lpstr>Conduite d’un essai clinique</vt:lpstr>
      <vt:lpstr>Principes à respecter</vt:lpstr>
      <vt:lpstr>Principes à respecter</vt:lpstr>
      <vt:lpstr>Obligations légales</vt:lpstr>
      <vt:lpstr>Références</vt:lpstr>
      <vt:lpstr>Mentions légales</vt:lpstr>
    </vt:vector>
  </TitlesOfParts>
  <Company>UFR Médecine de Nice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Pascal STACCINI</dc:creator>
  <cp:lastModifiedBy>Pascal Staccini</cp:lastModifiedBy>
  <cp:revision>119</cp:revision>
  <cp:lastPrinted>2012-09-13T06:18:53Z</cp:lastPrinted>
  <dcterms:created xsi:type="dcterms:W3CDTF">2012-09-13T06:13:33Z</dcterms:created>
  <dcterms:modified xsi:type="dcterms:W3CDTF">2020-09-20T14:55:18Z</dcterms:modified>
</cp:coreProperties>
</file>