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Default Extension="jpeg" ContentType="image/jpeg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35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37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84" r:id="rId9"/>
    <p:sldId id="260" r:id="rId10"/>
    <p:sldId id="285" r:id="rId11"/>
    <p:sldId id="270" r:id="rId12"/>
    <p:sldId id="271" r:id="rId13"/>
    <p:sldId id="272" r:id="rId14"/>
    <p:sldId id="268" r:id="rId15"/>
    <p:sldId id="269" r:id="rId16"/>
    <p:sldId id="257" r:id="rId17"/>
    <p:sldId id="273" r:id="rId18"/>
    <p:sldId id="274" r:id="rId19"/>
    <p:sldId id="286" r:id="rId20"/>
    <p:sldId id="258" r:id="rId21"/>
    <p:sldId id="275" r:id="rId22"/>
    <p:sldId id="259" r:id="rId23"/>
    <p:sldId id="276" r:id="rId24"/>
    <p:sldId id="277" r:id="rId25"/>
    <p:sldId id="287" r:id="rId26"/>
    <p:sldId id="288" r:id="rId27"/>
    <p:sldId id="292" r:id="rId28"/>
    <p:sldId id="293" r:id="rId29"/>
    <p:sldId id="278" r:id="rId30"/>
    <p:sldId id="289" r:id="rId31"/>
    <p:sldId id="279" r:id="rId32"/>
    <p:sldId id="280" r:id="rId33"/>
    <p:sldId id="281" r:id="rId34"/>
    <p:sldId id="290" r:id="rId35"/>
    <p:sldId id="282" r:id="rId36"/>
    <p:sldId id="291" r:id="rId37"/>
    <p:sldId id="283" r:id="rId38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6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05194-4811-3243-97DA-26810D48A69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CDA102-A79F-D24D-AC84-8BF4BF37CC2E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C7A63CF7-1B84-DF47-9C31-8A5DEFA5F031}" type="slidenum">
              <a:rPr lang="fr-FR"/>
              <a:pPr/>
              <a:t>11</a:t>
            </a:fld>
            <a:endParaRPr lang="fr-FR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 cap="flat"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448D03C5-8034-4F47-8BA0-2BAAF98219BA}" type="slidenum">
              <a:rPr lang="fr-FR"/>
              <a:pPr/>
              <a:t>12</a:t>
            </a:fld>
            <a:endParaRPr lang="fr-FR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 cap="flat"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fld id="{CBB2EBCB-5624-D74E-9906-CE06CB03248B}" type="slidenum">
              <a:rPr lang="fr-FR"/>
              <a:pPr/>
              <a:t>13</a:t>
            </a:fld>
            <a:endParaRPr lang="fr-FR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 cap="flat"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F5A80-D51A-934A-A1D4-1175D53301E3}" type="datetimeFigureOut">
              <a:rPr lang="fr-FR" smtClean="0"/>
              <a:pPr/>
              <a:t>14/02/13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7273-E9C0-1F4E-8432-6BD95EE1246B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Capture d’écran 2013-02-13 à 15.53.5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1804"/>
            <a:ext cx="9144000" cy="41543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44308" y="1046757"/>
            <a:ext cx="8659742" cy="4524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 err="1" smtClean="0"/>
              <a:t>Brief</a:t>
            </a:r>
            <a:r>
              <a:rPr lang="fr-FR" b="1" i="1" dirty="0" smtClean="0"/>
              <a:t> communication</a:t>
            </a:r>
            <a:r>
              <a:rPr lang="fr-FR" b="1" dirty="0" smtClean="0"/>
              <a:t> </a:t>
            </a:r>
          </a:p>
          <a:p>
            <a:r>
              <a:rPr lang="fr-FR" b="1" dirty="0" smtClean="0"/>
              <a:t> </a:t>
            </a:r>
            <a:r>
              <a:rPr lang="fr-FR" dirty="0" smtClean="0"/>
              <a:t>un seul cas « </a:t>
            </a:r>
            <a:r>
              <a:rPr lang="fr-FR" i="1" dirty="0" smtClean="0"/>
              <a:t>case report </a:t>
            </a:r>
            <a:r>
              <a:rPr lang="fr-FR" dirty="0" smtClean="0"/>
              <a:t>» , donc communication courte</a:t>
            </a:r>
          </a:p>
          <a:p>
            <a:endParaRPr lang="fr-FR" dirty="0" smtClean="0"/>
          </a:p>
          <a:p>
            <a:r>
              <a:rPr lang="fr-FR" b="1" dirty="0" smtClean="0"/>
              <a:t>Titre</a:t>
            </a:r>
          </a:p>
          <a:p>
            <a:r>
              <a:rPr lang="fr-FR" dirty="0" smtClean="0"/>
              <a:t>Rapport d’un cas décrivant la survenue d’une tumeur rénale chez un patient porteur d’une</a:t>
            </a:r>
          </a:p>
          <a:p>
            <a:r>
              <a:rPr lang="fr-FR" dirty="0" smtClean="0"/>
              <a:t>translocation constitutionnelle  t(11;22) et revue de la littérature sur le lien potentiel</a:t>
            </a:r>
          </a:p>
          <a:p>
            <a:r>
              <a:rPr lang="fr-FR" dirty="0" smtClean="0"/>
              <a:t>entre translocation constitutionnelle  t(11;22)  et cancer</a:t>
            </a:r>
          </a:p>
          <a:p>
            <a:endParaRPr lang="fr-FR" dirty="0" smtClean="0"/>
          </a:p>
          <a:p>
            <a:endParaRPr lang="fr-FR" b="1" dirty="0" smtClean="0"/>
          </a:p>
          <a:p>
            <a:r>
              <a:rPr lang="fr-FR" b="1" dirty="0" smtClean="0"/>
              <a:t>Question soulevée par cette observation: </a:t>
            </a:r>
            <a:r>
              <a:rPr lang="fr-FR" dirty="0" smtClean="0"/>
              <a:t>la survenue d’un cancer du rein chez ce patient </a:t>
            </a:r>
          </a:p>
          <a:p>
            <a:r>
              <a:rPr lang="fr-FR" dirty="0" smtClean="0"/>
              <a:t>porteur d’une translocation constitutionnelle  t(11;22) est elle fortuite ou bien la t(11;22) </a:t>
            </a:r>
          </a:p>
          <a:p>
            <a:r>
              <a:rPr lang="fr-FR" dirty="0" smtClean="0"/>
              <a:t>Constitutionnelle a-t-elle agi comme un facteur de prédisposition au cancer ?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	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23.31.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90" y="985875"/>
            <a:ext cx="5029200" cy="1689100"/>
          </a:xfrm>
          <a:prstGeom prst="rect">
            <a:avLst/>
          </a:prstGeom>
        </p:spPr>
      </p:pic>
      <p:pic>
        <p:nvPicPr>
          <p:cNvPr id="5" name="Image 4" descr="Capture d’écran 2013-02-13 à 23.32.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62" y="2364245"/>
            <a:ext cx="5054600" cy="29464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41354" y="513379"/>
            <a:ext cx="1699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INTRODUCTION</a:t>
            </a:r>
            <a:endParaRPr lang="fr-FR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23.31.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62" y="985875"/>
            <a:ext cx="5029200" cy="1689100"/>
          </a:xfrm>
          <a:prstGeom prst="rect">
            <a:avLst/>
          </a:prstGeom>
        </p:spPr>
      </p:pic>
      <p:pic>
        <p:nvPicPr>
          <p:cNvPr id="5" name="Image 4" descr="Capture d’écran 2013-02-13 à 23.32.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0" y="2377755"/>
            <a:ext cx="5054600" cy="29464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41354" y="513379"/>
            <a:ext cx="1699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INTRODUCTION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5075872" y="985875"/>
            <a:ext cx="4068128" cy="5355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Les translocations constitutionnelles</a:t>
            </a:r>
          </a:p>
          <a:p>
            <a:r>
              <a:rPr lang="fr-FR" b="1" dirty="0" smtClean="0"/>
              <a:t>équilibrées sont :</a:t>
            </a:r>
          </a:p>
          <a:p>
            <a:r>
              <a:rPr lang="fr-FR" b="1" dirty="0" err="1" smtClean="0"/>
              <a:t>-rares</a:t>
            </a:r>
            <a:r>
              <a:rPr lang="fr-FR" b="1" dirty="0" smtClean="0"/>
              <a:t> (0,2% population)</a:t>
            </a:r>
          </a:p>
          <a:p>
            <a:r>
              <a:rPr lang="fr-FR" b="1" dirty="0" err="1" smtClean="0"/>
              <a:t>-sont</a:t>
            </a:r>
            <a:r>
              <a:rPr lang="fr-FR" b="1" dirty="0" smtClean="0"/>
              <a:t> le plus souvent asymptomatiques</a:t>
            </a:r>
          </a:p>
          <a:p>
            <a:r>
              <a:rPr lang="fr-FR" b="1" dirty="0" smtClean="0"/>
              <a:t>pour le porteur</a:t>
            </a:r>
          </a:p>
          <a:p>
            <a:r>
              <a:rPr lang="fr-FR" b="1" dirty="0" err="1" smtClean="0"/>
              <a:t>-ont</a:t>
            </a:r>
            <a:r>
              <a:rPr lang="fr-FR" b="1" dirty="0" smtClean="0"/>
              <a:t> pour conséquence des </a:t>
            </a:r>
          </a:p>
          <a:p>
            <a:r>
              <a:rPr lang="fr-FR" b="1" dirty="0" err="1" smtClean="0"/>
              <a:t>malségrégations</a:t>
            </a:r>
            <a:r>
              <a:rPr lang="fr-FR" b="1" dirty="0" smtClean="0"/>
              <a:t> </a:t>
            </a:r>
            <a:r>
              <a:rPr lang="fr-FR" b="1" dirty="0" err="1" smtClean="0"/>
              <a:t>méïotiques</a:t>
            </a:r>
            <a:r>
              <a:rPr lang="fr-FR" b="1" dirty="0" smtClean="0"/>
              <a:t> : risque </a:t>
            </a:r>
          </a:p>
          <a:p>
            <a:r>
              <a:rPr lang="fr-FR" b="1" dirty="0" smtClean="0"/>
              <a:t>de transmettre la forme non équilibrée</a:t>
            </a:r>
          </a:p>
          <a:p>
            <a:r>
              <a:rPr lang="fr-FR" b="1" dirty="0" smtClean="0"/>
              <a:t>de la translocation à la descendance</a:t>
            </a:r>
          </a:p>
          <a:p>
            <a:r>
              <a:rPr lang="fr-FR" b="1" dirty="0" smtClean="0"/>
              <a:t>(résultat : monosomie ou trisomie </a:t>
            </a:r>
          </a:p>
          <a:p>
            <a:r>
              <a:rPr lang="fr-FR" b="1" dirty="0" smtClean="0"/>
              <a:t>partielle d’un fragment chromosomique,</a:t>
            </a:r>
          </a:p>
          <a:p>
            <a:r>
              <a:rPr lang="fr-FR" b="1" dirty="0" smtClean="0"/>
              <a:t>entraînant retard </a:t>
            </a:r>
            <a:r>
              <a:rPr lang="fr-FR" b="1" dirty="0" err="1" smtClean="0"/>
              <a:t>mental+dysmorphie</a:t>
            </a:r>
            <a:r>
              <a:rPr lang="fr-FR" b="1" dirty="0" smtClean="0"/>
              <a:t>)</a:t>
            </a:r>
          </a:p>
          <a:p>
            <a:endParaRPr lang="fr-FR" b="1" dirty="0" smtClean="0"/>
          </a:p>
          <a:p>
            <a:r>
              <a:rPr lang="fr-FR" b="1" dirty="0" err="1" smtClean="0"/>
              <a:t>-selon</a:t>
            </a:r>
            <a:r>
              <a:rPr lang="fr-FR" b="1" dirty="0" smtClean="0"/>
              <a:t> les familles : grande variabilité</a:t>
            </a:r>
          </a:p>
          <a:p>
            <a:r>
              <a:rPr lang="fr-FR" b="1" dirty="0" smtClean="0"/>
              <a:t>des points de cassure chromosomiques,</a:t>
            </a:r>
          </a:p>
          <a:p>
            <a:r>
              <a:rPr lang="fr-FR" b="1" dirty="0" smtClean="0"/>
              <a:t> le plus souvent</a:t>
            </a:r>
          </a:p>
          <a:p>
            <a:r>
              <a:rPr lang="fr-FR" b="1" dirty="0" smtClean="0"/>
              <a:t> dans régions </a:t>
            </a:r>
            <a:r>
              <a:rPr lang="fr-FR" b="1" dirty="0" err="1" smtClean="0"/>
              <a:t>extra-géniques</a:t>
            </a:r>
            <a:endParaRPr lang="fr-FR" b="1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841354" y="328713"/>
            <a:ext cx="2361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INTRODUCTION (suite)</a:t>
            </a:r>
            <a:endParaRPr lang="fr-FR" b="1" dirty="0"/>
          </a:p>
        </p:txBody>
      </p:sp>
      <p:pic>
        <p:nvPicPr>
          <p:cNvPr id="8" name="Image 7" descr="Capture d’écran 2013-02-13 à 23.50.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374" y="876300"/>
            <a:ext cx="5054600" cy="59817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841354" y="328713"/>
            <a:ext cx="2361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INTRODUCTION (suite)</a:t>
            </a:r>
            <a:endParaRPr lang="fr-FR" b="1" dirty="0"/>
          </a:p>
        </p:txBody>
      </p:sp>
      <p:pic>
        <p:nvPicPr>
          <p:cNvPr id="8" name="Image 7" descr="Capture d’écran 2013-02-13 à 23.50.3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374" y="876300"/>
            <a:ext cx="5054600" cy="59817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5782981" y="1148348"/>
            <a:ext cx="3190334" cy="5355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Une seule translocation </a:t>
            </a:r>
          </a:p>
          <a:p>
            <a:r>
              <a:rPr lang="fr-FR" b="1" dirty="0" smtClean="0"/>
              <a:t>constitutionnelle fréquemment</a:t>
            </a:r>
          </a:p>
          <a:p>
            <a:r>
              <a:rPr lang="fr-FR" b="1" dirty="0" smtClean="0"/>
              <a:t>récurrente (trouvée dans des</a:t>
            </a:r>
          </a:p>
          <a:p>
            <a:r>
              <a:rPr lang="fr-FR" b="1" dirty="0" smtClean="0"/>
              <a:t>familles non apparentées, </a:t>
            </a:r>
          </a:p>
          <a:p>
            <a:r>
              <a:rPr lang="fr-FR" b="1" dirty="0" smtClean="0"/>
              <a:t>sans « effet fondateur ») :</a:t>
            </a:r>
          </a:p>
          <a:p>
            <a:r>
              <a:rPr lang="fr-FR" b="1" dirty="0" smtClean="0"/>
              <a:t>t(11;22)(q23;q11.2)</a:t>
            </a:r>
          </a:p>
          <a:p>
            <a:endParaRPr lang="fr-FR" b="1" dirty="0" smtClean="0"/>
          </a:p>
          <a:p>
            <a:r>
              <a:rPr lang="fr-FR" b="1" dirty="0" smtClean="0"/>
              <a:t>Si découverte fortuite d’une </a:t>
            </a:r>
          </a:p>
          <a:p>
            <a:r>
              <a:rPr lang="fr-FR" b="1" dirty="0" smtClean="0"/>
              <a:t>translocation équilibrée</a:t>
            </a:r>
          </a:p>
          <a:p>
            <a:r>
              <a:rPr lang="fr-FR" b="1" dirty="0" smtClean="0"/>
              <a:t>supposée constitutionnelle</a:t>
            </a:r>
          </a:p>
          <a:p>
            <a:r>
              <a:rPr lang="fr-FR" b="1" dirty="0" smtClean="0"/>
              <a:t>dans une tumeur :</a:t>
            </a:r>
          </a:p>
          <a:p>
            <a:r>
              <a:rPr lang="fr-FR" b="1" dirty="0" smtClean="0"/>
              <a:t>Consultation génétique</a:t>
            </a:r>
          </a:p>
          <a:p>
            <a:r>
              <a:rPr lang="fr-FR" b="1" dirty="0" smtClean="0"/>
              <a:t>et caryotype sanguin </a:t>
            </a:r>
          </a:p>
          <a:p>
            <a:endParaRPr lang="fr-FR" b="1" dirty="0" smtClean="0"/>
          </a:p>
          <a:p>
            <a:r>
              <a:rPr lang="fr-FR" b="1" dirty="0" smtClean="0"/>
              <a:t>Conseil génétique et enquête</a:t>
            </a:r>
          </a:p>
          <a:p>
            <a:r>
              <a:rPr lang="fr-FR" b="1" dirty="0" smtClean="0"/>
              <a:t> familiale si nécessaire</a:t>
            </a:r>
          </a:p>
          <a:p>
            <a:r>
              <a:rPr lang="fr-FR" b="1" dirty="0" smtClean="0"/>
              <a:t>Suivi des familles, diagnostic </a:t>
            </a:r>
          </a:p>
          <a:p>
            <a:r>
              <a:rPr lang="fr-FR" b="1" dirty="0" smtClean="0"/>
              <a:t>prénatal possible</a:t>
            </a:r>
          </a:p>
          <a:p>
            <a:endParaRPr lang="fr-FR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apture d’écran 2013-02-13 à 23.57.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608" y="0"/>
            <a:ext cx="477078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apture d’écran 2013-02-13 à 23.57.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65" y="0"/>
            <a:ext cx="477078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53304" y="175630"/>
            <a:ext cx="4071397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1) Dissociation (</a:t>
            </a:r>
            <a:r>
              <a:rPr lang="fr-FR" b="1" dirty="0" err="1" smtClean="0"/>
              <a:t>mécanique+collagénase</a:t>
            </a:r>
            <a:r>
              <a:rPr lang="fr-FR" b="1" dirty="0" smtClean="0"/>
              <a:t>)</a:t>
            </a:r>
          </a:p>
          <a:p>
            <a:r>
              <a:rPr lang="fr-FR" b="1" dirty="0" smtClean="0"/>
              <a:t>du fragment de tissu tumoral</a:t>
            </a:r>
          </a:p>
          <a:p>
            <a:r>
              <a:rPr lang="fr-FR" b="1" dirty="0" smtClean="0"/>
              <a:t>Culture cellulaire</a:t>
            </a:r>
          </a:p>
          <a:p>
            <a:r>
              <a:rPr lang="fr-FR" b="1" dirty="0" smtClean="0"/>
              <a:t>Caryotype tumoral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2) Prélèvement sanguin</a:t>
            </a:r>
          </a:p>
          <a:p>
            <a:r>
              <a:rPr lang="fr-FR" b="1" dirty="0" smtClean="0"/>
              <a:t>Caryotype </a:t>
            </a:r>
            <a:r>
              <a:rPr lang="fr-FR" b="1" dirty="0" err="1" smtClean="0"/>
              <a:t>constituionnel</a:t>
            </a:r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Bandes RHG t(tumeur)</a:t>
            </a:r>
          </a:p>
          <a:p>
            <a:r>
              <a:rPr lang="fr-FR" b="1" dirty="0" smtClean="0"/>
              <a:t>Bandes RHG et GTG (caryotype</a:t>
            </a:r>
          </a:p>
          <a:p>
            <a:r>
              <a:rPr lang="fr-FR" b="1" dirty="0" smtClean="0"/>
              <a:t> constitutionnel), 400-500 bandes</a:t>
            </a:r>
          </a:p>
          <a:p>
            <a:r>
              <a:rPr lang="fr-FR" b="1" dirty="0" smtClean="0"/>
              <a:t>Formule chromosomique selon </a:t>
            </a:r>
          </a:p>
          <a:p>
            <a:r>
              <a:rPr lang="fr-FR" b="1" dirty="0" smtClean="0"/>
              <a:t>nomenclature internationale</a:t>
            </a: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281948" y="4723928"/>
            <a:ext cx="2347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FISH : sondes utilisées, </a:t>
            </a:r>
          </a:p>
          <a:p>
            <a:r>
              <a:rPr lang="fr-FR" b="1" dirty="0" smtClean="0"/>
              <a:t>type d’équipements</a:t>
            </a:r>
            <a:endParaRPr lang="fr-FR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13.41.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107825"/>
            <a:ext cx="6591300" cy="421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9508" y="5647390"/>
            <a:ext cx="8733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1 : pourquoi l’hypothèse d’une tumeur de la famille du sarcome d’Ewing/PNET,</a:t>
            </a:r>
          </a:p>
          <a:p>
            <a:r>
              <a:rPr lang="fr-FR" b="1" dirty="0" smtClean="0"/>
              <a:t> bien que peu probable, peut elle être évoquée lors de l’analyse de ce caryotype tumoral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214193"/>
            <a:ext cx="79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Caryotype de cellules de  la tumeur rénale du patient, âgé de 72 ans</a:t>
            </a:r>
          </a:p>
          <a:p>
            <a:r>
              <a:rPr lang="fr-FR" b="1" dirty="0" smtClean="0"/>
              <a:t>Les anomalies chromosomiques de structure sont indiquées par des têtes de flèche, les anomalies numériques par des flèches </a:t>
            </a:r>
            <a:endParaRPr lang="fr-FR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13.41.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107825"/>
            <a:ext cx="6591300" cy="421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9508" y="5647390"/>
            <a:ext cx="8733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1 : pourquoi l’hypothèse d’une tumeur de la famille du sarcome d’Ewing/PNET,</a:t>
            </a:r>
          </a:p>
          <a:p>
            <a:r>
              <a:rPr lang="fr-FR" b="1" dirty="0" smtClean="0"/>
              <a:t> bien que peu probable, peut elle être évoquée lors de l’analyse de ce caryotype tumoral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214193"/>
            <a:ext cx="79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Caryotype de cellules de  la tumeur rénale du patient, âgé de 72 ans</a:t>
            </a:r>
          </a:p>
          <a:p>
            <a:r>
              <a:rPr lang="fr-FR" b="1" dirty="0" smtClean="0"/>
              <a:t>Les anomalies chromosomiques de structure sont indiquées par des têtes de flèche, les anomalies numériques par des flèches 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418861" y="6293721"/>
            <a:ext cx="8109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La présence d’une t(11;22)(q23-24;q11-12) est observée dans les sarcomes d’Ewing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533400" y="609600"/>
            <a:ext cx="754062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endParaRPr lang="fr-FR"/>
          </a:p>
          <a:p>
            <a:r>
              <a:rPr lang="fr-FR"/>
              <a:t>-1984: découverte d’une anomalie cytogénétique spécifique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85800" y="228600"/>
            <a:ext cx="2900363" cy="523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 sz="2800">
                <a:solidFill>
                  <a:schemeClr val="hlink"/>
                </a:solidFill>
              </a:rPr>
              <a:t>Sarcome d’Ewing</a:t>
            </a:r>
            <a:endParaRPr lang="en-US" sz="2800">
              <a:solidFill>
                <a:schemeClr val="hlink"/>
              </a:solidFill>
            </a:endParaRPr>
          </a:p>
        </p:txBody>
      </p:sp>
      <p:grpSp>
        <p:nvGrpSpPr>
          <p:cNvPr id="2" name="Grouper 9"/>
          <p:cNvGrpSpPr>
            <a:grpSpLocks/>
          </p:cNvGrpSpPr>
          <p:nvPr/>
        </p:nvGrpSpPr>
        <p:grpSpPr bwMode="auto">
          <a:xfrm>
            <a:off x="304800" y="1600200"/>
            <a:ext cx="8394700" cy="4973638"/>
            <a:chOff x="304800" y="1600200"/>
            <a:chExt cx="8394700" cy="4973638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304800" y="1600200"/>
              <a:ext cx="8394700" cy="4973638"/>
              <a:chOff x="192" y="1008"/>
              <a:chExt cx="5288" cy="3133"/>
            </a:xfrm>
          </p:grpSpPr>
          <p:sp>
            <p:nvSpPr>
              <p:cNvPr id="848901" name="Rectangle 5"/>
              <p:cNvSpPr>
                <a:spLocks noChangeArrowheads="1"/>
              </p:cNvSpPr>
              <p:nvPr/>
            </p:nvSpPr>
            <p:spPr bwMode="auto">
              <a:xfrm>
                <a:off x="3936" y="2208"/>
                <a:ext cx="1544" cy="231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pPr>
                  <a:defRPr/>
                </a:pPr>
                <a:r>
                  <a:rPr lang="fr-FR" dirty="0">
                    <a:solidFill>
                      <a:srgbClr val="00279F"/>
                    </a:solidFill>
                    <a:effectLst>
                      <a:outerShdw blurRad="38100" dist="38100" dir="2700000" algn="tl">
                        <a:srgbClr val="DDDDDD"/>
                      </a:outerShdw>
                    </a:effectLst>
                  </a:rPr>
                  <a:t>t</a:t>
                </a:r>
                <a:r>
                  <a:rPr lang="fr-FR" dirty="0" smtClean="0">
                    <a:solidFill>
                      <a:srgbClr val="00279F"/>
                    </a:solidFill>
                    <a:effectLst>
                      <a:outerShdw blurRad="38100" dist="38100" dir="2700000" algn="tl">
                        <a:srgbClr val="DDDDDD"/>
                      </a:outerShdw>
                    </a:effectLst>
                  </a:rPr>
                  <a:t>(t(11;22</a:t>
                </a:r>
                <a:r>
                  <a:rPr lang="fr-FR" dirty="0">
                    <a:solidFill>
                      <a:srgbClr val="00279F"/>
                    </a:solidFill>
                    <a:effectLst>
                      <a:outerShdw blurRad="38100" dist="38100" dir="2700000" algn="tl">
                        <a:srgbClr val="DDDDDD"/>
                      </a:outerShdw>
                    </a:effectLst>
                  </a:rPr>
                  <a:t>)(q24;q12)</a:t>
                </a:r>
                <a:endParaRPr lang="fr-FR" dirty="0"/>
              </a:p>
            </p:txBody>
          </p:sp>
          <p:pic>
            <p:nvPicPr>
              <p:cNvPr id="35848" name="Picture 6" descr="06T154.t(11;22).JPG                                            000D5F72Macintosh HD                   C06AB517: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92" y="1008"/>
                <a:ext cx="3888" cy="3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5849" name="Line 7"/>
              <p:cNvSpPr>
                <a:spLocks noChangeShapeType="1"/>
              </p:cNvSpPr>
              <p:nvPr/>
            </p:nvSpPr>
            <p:spPr bwMode="auto">
              <a:xfrm flipH="1">
                <a:off x="3312" y="1872"/>
                <a:ext cx="192" cy="1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50" name="Line 8"/>
              <p:cNvSpPr>
                <a:spLocks noChangeShapeType="1"/>
              </p:cNvSpPr>
              <p:nvPr/>
            </p:nvSpPr>
            <p:spPr bwMode="auto">
              <a:xfrm flipH="1">
                <a:off x="2496" y="3024"/>
                <a:ext cx="192" cy="1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35846" name="Rectangle 8"/>
            <p:cNvSpPr>
              <a:spLocks noChangeArrowheads="1"/>
            </p:cNvSpPr>
            <p:nvPr/>
          </p:nvSpPr>
          <p:spPr bwMode="auto">
            <a:xfrm>
              <a:off x="3276600" y="5562600"/>
              <a:ext cx="2895600" cy="7620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76200" y="366713"/>
            <a:ext cx="9176040" cy="95154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-1992 : Identification des gènes impliqués dans la t(11;22</a:t>
            </a:r>
            <a:r>
              <a:rPr lang="fr-FR" sz="2800" dirty="0" smtClean="0">
                <a:solidFill>
                  <a:srgbClr val="FF0000"/>
                </a:solidFill>
              </a:rPr>
              <a:t>) des</a:t>
            </a:r>
          </a:p>
          <a:p>
            <a:r>
              <a:rPr lang="fr-FR" sz="2800" dirty="0" smtClean="0">
                <a:solidFill>
                  <a:srgbClr val="FF0000"/>
                </a:solidFill>
              </a:rPr>
              <a:t>sarcomes d’Ewing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39939" name="Picture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1371600"/>
            <a:ext cx="4787900" cy="345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852996" name="Rectangle 4"/>
          <p:cNvSpPr>
            <a:spLocks noChangeArrowheads="1"/>
          </p:cNvSpPr>
          <p:nvPr/>
        </p:nvSpPr>
        <p:spPr bwMode="auto">
          <a:xfrm>
            <a:off x="228600" y="4572000"/>
            <a:ext cx="4813300" cy="1936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fr-FR" dirty="0"/>
              <a:t>-</a:t>
            </a:r>
            <a:r>
              <a:rPr lang="fr-FR" dirty="0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11q24</a:t>
            </a:r>
            <a:endParaRPr lang="fr-FR" dirty="0"/>
          </a:p>
          <a:p>
            <a:pPr>
              <a:defRPr/>
            </a:pPr>
            <a:r>
              <a:rPr lang="fr-FR" i="1" dirty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-FLI1</a:t>
            </a:r>
            <a:endParaRPr lang="fr-FR" dirty="0">
              <a:solidFill>
                <a:srgbClr val="000090"/>
              </a:solidFill>
            </a:endParaRPr>
          </a:p>
          <a:p>
            <a:pPr>
              <a:defRPr/>
            </a:pPr>
            <a:r>
              <a:rPr lang="fr-FR" dirty="0" err="1"/>
              <a:t>-activateur</a:t>
            </a:r>
            <a:r>
              <a:rPr lang="fr-FR" dirty="0"/>
              <a:t> de transcription</a:t>
            </a:r>
          </a:p>
          <a:p>
            <a:pPr>
              <a:defRPr/>
            </a:pPr>
            <a:r>
              <a:rPr lang="fr-FR" dirty="0" err="1"/>
              <a:t>-expression</a:t>
            </a:r>
            <a:r>
              <a:rPr lang="fr-FR" dirty="0"/>
              <a:t> cellules </a:t>
            </a:r>
            <a:r>
              <a:rPr lang="fr-FR" dirty="0" err="1"/>
              <a:t>hématopoiétiques</a:t>
            </a:r>
            <a:endParaRPr lang="fr-FR" dirty="0"/>
          </a:p>
        </p:txBody>
      </p:sp>
      <p:sp>
        <p:nvSpPr>
          <p:cNvPr id="852997" name="Rectangle 5"/>
          <p:cNvSpPr>
            <a:spLocks noChangeArrowheads="1"/>
          </p:cNvSpPr>
          <p:nvPr/>
        </p:nvSpPr>
        <p:spPr bwMode="auto">
          <a:xfrm>
            <a:off x="6705600" y="4038600"/>
            <a:ext cx="2154238" cy="2674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fr-FR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-22q12</a:t>
            </a:r>
            <a:endParaRPr lang="fr-FR"/>
          </a:p>
          <a:p>
            <a:pPr>
              <a:defRPr/>
            </a:pPr>
            <a:r>
              <a:rPr lang="fr-FR" i="1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-EWSR1</a:t>
            </a:r>
            <a:endParaRPr lang="fr-FR">
              <a:solidFill>
                <a:srgbClr val="000090"/>
              </a:solidFill>
            </a:endParaRPr>
          </a:p>
          <a:p>
            <a:pPr>
              <a:defRPr/>
            </a:pPr>
            <a:r>
              <a:rPr lang="fr-FR"/>
              <a:t>-domaine de </a:t>
            </a:r>
          </a:p>
          <a:p>
            <a:pPr>
              <a:defRPr/>
            </a:pPr>
            <a:r>
              <a:rPr lang="fr-FR"/>
              <a:t>liaison à l’ARN</a:t>
            </a:r>
          </a:p>
          <a:p>
            <a:pPr>
              <a:defRPr/>
            </a:pPr>
            <a:r>
              <a:rPr lang="fr-FR"/>
              <a:t>-expression </a:t>
            </a:r>
          </a:p>
          <a:p>
            <a:pPr>
              <a:defRPr/>
            </a:pPr>
            <a:r>
              <a:rPr lang="fr-FR"/>
              <a:t>ubiquitaire</a:t>
            </a:r>
          </a:p>
          <a:p>
            <a:pPr eaLnBrk="1" hangingPunct="1">
              <a:defRPr/>
            </a:pPr>
            <a:endParaRPr lang="fr-FR"/>
          </a:p>
        </p:txBody>
      </p:sp>
      <p:sp>
        <p:nvSpPr>
          <p:cNvPr id="39942" name="ZoneTexte 5"/>
          <p:cNvSpPr txBox="1">
            <a:spLocks noChangeArrowheads="1"/>
          </p:cNvSpPr>
          <p:nvPr/>
        </p:nvSpPr>
        <p:spPr bwMode="auto">
          <a:xfrm>
            <a:off x="6781800" y="1828800"/>
            <a:ext cx="1870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/>
              <a:t>bandes GTG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ChangeArrowheads="1"/>
          </p:cNvSpPr>
          <p:nvPr/>
        </p:nvSpPr>
        <p:spPr bwMode="auto">
          <a:xfrm>
            <a:off x="169863" y="430213"/>
            <a:ext cx="8486649" cy="1474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FF0000"/>
                </a:solidFill>
              </a:rPr>
              <a:t>Formation d’un gène chimérique de fusion </a:t>
            </a:r>
            <a:r>
              <a:rPr lang="fr-FR" i="1" dirty="0">
                <a:solidFill>
                  <a:srgbClr val="FF0000"/>
                </a:solidFill>
              </a:rPr>
              <a:t>EWSR1-</a:t>
            </a:r>
            <a:r>
              <a:rPr lang="fr-FR" i="1" dirty="0" smtClean="0">
                <a:solidFill>
                  <a:srgbClr val="FF0000"/>
                </a:solidFill>
              </a:rPr>
              <a:t>FLI1 dans les sarcomes d’Ewing/PNET</a:t>
            </a:r>
            <a:endParaRPr lang="fr-FR" i="1" dirty="0" smtClean="0"/>
          </a:p>
          <a:p>
            <a:pPr>
              <a:defRPr/>
            </a:pPr>
            <a:endParaRPr lang="fr-FR" dirty="0"/>
          </a:p>
          <a:p>
            <a:pPr>
              <a:defRPr/>
            </a:pPr>
            <a:r>
              <a:rPr lang="fr-FR" dirty="0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Sur le chromosome 22 anormal :</a:t>
            </a:r>
            <a:r>
              <a:rPr lang="fr-FR" dirty="0"/>
              <a:t> </a:t>
            </a:r>
          </a:p>
          <a:p>
            <a:pPr>
              <a:defRPr/>
            </a:pPr>
            <a:r>
              <a:rPr lang="fr-FR" dirty="0"/>
              <a:t>portion 5’ proximale de </a:t>
            </a:r>
            <a:r>
              <a:rPr lang="fr-FR" i="1" dirty="0"/>
              <a:t>EWS</a:t>
            </a:r>
            <a:r>
              <a:rPr lang="fr-FR" dirty="0"/>
              <a:t>+ portion 3’ distale</a:t>
            </a:r>
          </a:p>
          <a:p>
            <a:pPr>
              <a:defRPr/>
            </a:pPr>
            <a:r>
              <a:rPr lang="fr-FR" dirty="0"/>
              <a:t>de </a:t>
            </a:r>
            <a:r>
              <a:rPr lang="fr-FR" i="1" dirty="0"/>
              <a:t>FLI1</a:t>
            </a:r>
            <a:endParaRPr lang="fr-FR" dirty="0"/>
          </a:p>
        </p:txBody>
      </p:sp>
      <p:sp>
        <p:nvSpPr>
          <p:cNvPr id="855043" name="Rectangle 3"/>
          <p:cNvSpPr>
            <a:spLocks noChangeArrowheads="1"/>
          </p:cNvSpPr>
          <p:nvPr/>
        </p:nvSpPr>
        <p:spPr bwMode="auto">
          <a:xfrm>
            <a:off x="169863" y="4572000"/>
            <a:ext cx="8974137" cy="1196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fr-FR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Produit de fusion : partie N-terminale </a:t>
            </a:r>
            <a:r>
              <a:rPr lang="fr-FR" i="1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EWSR1</a:t>
            </a:r>
            <a:r>
              <a:rPr lang="fr-FR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+ partie C-terminale </a:t>
            </a:r>
          </a:p>
          <a:p>
            <a:pPr>
              <a:defRPr/>
            </a:pPr>
            <a:r>
              <a:rPr lang="fr-FR" i="1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FLI1</a:t>
            </a:r>
            <a:r>
              <a:rPr lang="fr-FR">
                <a:solidFill>
                  <a:srgbClr val="00279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(avec domaine liaison ADN)</a:t>
            </a:r>
            <a:endParaRPr lang="fr-FR"/>
          </a:p>
          <a:p>
            <a:pPr>
              <a:defRPr/>
            </a:pPr>
            <a:r>
              <a:rPr lang="fr-FR"/>
              <a:t>Activateur transcription+++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2057400" y="2971800"/>
            <a:ext cx="2232025" cy="36036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FR"/>
              <a:t>EWSR1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4289425" y="2971800"/>
            <a:ext cx="2232025" cy="360363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FR"/>
              <a:t>FLI1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286000" y="3429000"/>
            <a:ext cx="417513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/>
              <a:t>5’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5943600" y="3505200"/>
            <a:ext cx="417513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/>
              <a:t>3’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3-02-14 à 00.00.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8" y="851128"/>
            <a:ext cx="5846271" cy="4204219"/>
          </a:xfrm>
          <a:prstGeom prst="rect">
            <a:avLst/>
          </a:prstGeom>
        </p:spPr>
      </p:pic>
      <p:pic>
        <p:nvPicPr>
          <p:cNvPr id="4" name="Image 3" descr="Capture d’écran 2013-02-14 à 00.00.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409" y="1571517"/>
            <a:ext cx="3888591" cy="348383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83744" y="247653"/>
            <a:ext cx="7923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Les éléments qui indiquent qu’il est peu probable que ce soit un sarcome d’Ewing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3-02-14 à 00.00.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8" y="216158"/>
            <a:ext cx="5846271" cy="4204219"/>
          </a:xfrm>
          <a:prstGeom prst="rect">
            <a:avLst/>
          </a:prstGeom>
        </p:spPr>
      </p:pic>
      <p:pic>
        <p:nvPicPr>
          <p:cNvPr id="4" name="Image 3" descr="Capture d’écran 2013-02-14 à 00.00.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409" y="936547"/>
            <a:ext cx="3888591" cy="348383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4606901"/>
            <a:ext cx="587853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Homme de </a:t>
            </a:r>
            <a:r>
              <a:rPr lang="fr-FR" u="sng" dirty="0" smtClean="0"/>
              <a:t>72 ans</a:t>
            </a:r>
            <a:r>
              <a:rPr lang="fr-FR" dirty="0" smtClean="0"/>
              <a:t>, douleurs abdominales</a:t>
            </a:r>
          </a:p>
          <a:p>
            <a:r>
              <a:rPr lang="fr-FR" dirty="0" smtClean="0"/>
              <a:t>Tumeur du </a:t>
            </a:r>
            <a:r>
              <a:rPr lang="fr-FR" u="sng" dirty="0" smtClean="0"/>
              <a:t>rein</a:t>
            </a:r>
            <a:r>
              <a:rPr lang="fr-FR" dirty="0" smtClean="0"/>
              <a:t>, néphrectomie</a:t>
            </a:r>
          </a:p>
          <a:p>
            <a:r>
              <a:rPr lang="fr-FR" dirty="0" smtClean="0"/>
              <a:t>Aspect de carcinome à cellules rénales, type à cellules claires</a:t>
            </a:r>
          </a:p>
          <a:p>
            <a:r>
              <a:rPr lang="fr-FR" dirty="0" smtClean="0"/>
              <a:t>Grade de </a:t>
            </a:r>
            <a:r>
              <a:rPr lang="fr-FR" dirty="0" err="1" smtClean="0"/>
              <a:t>Fuhrman</a:t>
            </a:r>
            <a:r>
              <a:rPr lang="fr-FR" dirty="0" smtClean="0"/>
              <a:t> 3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958626" y="4350209"/>
            <a:ext cx="27728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Coloration « HES »</a:t>
            </a:r>
          </a:p>
          <a:p>
            <a:r>
              <a:rPr lang="fr-FR" dirty="0" err="1" smtClean="0"/>
              <a:t>Hematoxyline</a:t>
            </a:r>
            <a:r>
              <a:rPr lang="fr-FR" dirty="0" smtClean="0"/>
              <a:t> éosine safran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41603" y="6084229"/>
            <a:ext cx="90023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Eléments peu en faveur d’un sarcome d’Ewing/PNET : âge du patient (72 ans) et localisation, 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De plus l’aspect histologique est typique d’un CCR à cellules claires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29508" y="5647390"/>
            <a:ext cx="86589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2 : L’analyse FISH permet elle d’éliminer un sarcome d’Ewing/PNET? Pourquoi ? </a:t>
            </a:r>
          </a:p>
          <a:p>
            <a:r>
              <a:rPr lang="fr-FR" b="1" dirty="0" smtClean="0"/>
              <a:t>Interprétez l’image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214193"/>
            <a:ext cx="79715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Analyse FISH d’un noyau </a:t>
            </a:r>
            <a:r>
              <a:rPr lang="fr-FR" b="1" dirty="0" err="1" smtClean="0"/>
              <a:t>interphasique</a:t>
            </a:r>
            <a:r>
              <a:rPr lang="fr-FR" b="1" dirty="0" smtClean="0"/>
              <a:t> de la tumeur avec une sonde double couleur  « </a:t>
            </a:r>
            <a:r>
              <a:rPr lang="fr-FR" b="1" dirty="0" err="1" smtClean="0"/>
              <a:t>break-apart</a:t>
            </a:r>
            <a:r>
              <a:rPr lang="fr-FR" b="1" dirty="0" smtClean="0"/>
              <a:t> » encadrant le gène EWSR1</a:t>
            </a:r>
          </a:p>
          <a:p>
            <a:r>
              <a:rPr lang="fr-FR" i="1" dirty="0" smtClean="0"/>
              <a:t>Partie verte de la sonde : région 3’ du gène EWSR1</a:t>
            </a:r>
          </a:p>
          <a:p>
            <a:r>
              <a:rPr lang="fr-FR" i="1" dirty="0" smtClean="0"/>
              <a:t>Partie rouge de la sonde : région 5’ du gène EWSR1</a:t>
            </a:r>
            <a:endParaRPr lang="fr-FR" i="1" dirty="0"/>
          </a:p>
        </p:txBody>
      </p:sp>
      <p:pic>
        <p:nvPicPr>
          <p:cNvPr id="7" name="Image 6" descr="Capture d’écran 2013-02-13 à 14.08.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554" y="1751110"/>
            <a:ext cx="5893929" cy="345071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29508" y="5209129"/>
            <a:ext cx="8682635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2 : L’analyse FISH permet elle d’éliminer un sarcome d’Ewing/PNET? Pourquoi ? </a:t>
            </a:r>
          </a:p>
          <a:p>
            <a:r>
              <a:rPr lang="fr-FR" b="1" dirty="0" smtClean="0"/>
              <a:t>Interprétez l’image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Les signaux 3’ et 5’ (rouge et vert) restent juxtaposés pour les deux allèles : pas de fission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du gène EWSR1, 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Pas d’argument moléculaire en faveur d’un sarcome d’Ewing/PNET</a:t>
            </a:r>
          </a:p>
          <a:p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214193"/>
            <a:ext cx="79715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Analyse FISH d’un noyau </a:t>
            </a:r>
            <a:r>
              <a:rPr lang="fr-FR" b="1" dirty="0" err="1" smtClean="0"/>
              <a:t>interphasique</a:t>
            </a:r>
            <a:r>
              <a:rPr lang="fr-FR" b="1" dirty="0" smtClean="0"/>
              <a:t> de la tumeur avec une sonde double couleur  « </a:t>
            </a:r>
            <a:r>
              <a:rPr lang="fr-FR" b="1" dirty="0" err="1" smtClean="0"/>
              <a:t>break-apart</a:t>
            </a:r>
            <a:r>
              <a:rPr lang="fr-FR" b="1" dirty="0" smtClean="0"/>
              <a:t> » encadrant le gène EWSR1</a:t>
            </a:r>
          </a:p>
          <a:p>
            <a:r>
              <a:rPr lang="fr-FR" i="1" dirty="0" smtClean="0"/>
              <a:t>Partie verte de la sonde : région 3’ du gène EWSR1</a:t>
            </a:r>
          </a:p>
          <a:p>
            <a:r>
              <a:rPr lang="fr-FR" i="1" dirty="0" smtClean="0"/>
              <a:t>Partie rouge de la sonde : région 5’ du gène EWSR1</a:t>
            </a:r>
            <a:endParaRPr lang="fr-FR" i="1" dirty="0"/>
          </a:p>
        </p:txBody>
      </p:sp>
      <p:pic>
        <p:nvPicPr>
          <p:cNvPr id="7" name="Image 6" descr="Capture d’écran 2013-02-13 à 14.08.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554" y="1751110"/>
            <a:ext cx="5893929" cy="345071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4 à 00.16.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425" y="430501"/>
            <a:ext cx="6795186" cy="505454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4 à 00.16.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425" y="38711"/>
            <a:ext cx="6795186" cy="50545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2675" y="5208049"/>
            <a:ext cx="87104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La formule chromosomique indique le nombre de cellules en métaphases </a:t>
            </a:r>
            <a:r>
              <a:rPr lang="fr-FR" b="1" dirty="0" err="1" smtClean="0">
                <a:solidFill>
                  <a:srgbClr val="FF0000"/>
                </a:solidFill>
              </a:rPr>
              <a:t>caryotypées</a:t>
            </a:r>
            <a:r>
              <a:rPr lang="fr-FR" b="1" dirty="0" smtClean="0">
                <a:solidFill>
                  <a:srgbClr val="FF0000"/>
                </a:solidFill>
              </a:rPr>
              <a:t>, et 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Quelles anomalies figuraient. On peut remarquer dans une cellule pour seule anomalie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la t(11;22). Dans les autres cellules ma t(11;22) est associée à d’autres anomalies.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La </a:t>
            </a:r>
            <a:r>
              <a:rPr lang="fr-FR" b="1" dirty="0" err="1" smtClean="0">
                <a:solidFill>
                  <a:srgbClr val="FF0000"/>
                </a:solidFill>
              </a:rPr>
              <a:t>fomule</a:t>
            </a:r>
            <a:r>
              <a:rPr lang="fr-FR" b="1" dirty="0" smtClean="0">
                <a:solidFill>
                  <a:srgbClr val="FF0000"/>
                </a:solidFill>
              </a:rPr>
              <a:t> comprend le </a:t>
            </a:r>
            <a:r>
              <a:rPr lang="fr-FR" b="1" dirty="0" err="1" smtClean="0">
                <a:solidFill>
                  <a:srgbClr val="FF0000"/>
                </a:solidFill>
              </a:rPr>
              <a:t>résulat</a:t>
            </a:r>
            <a:r>
              <a:rPr lang="fr-FR" b="1" dirty="0" smtClean="0">
                <a:solidFill>
                  <a:srgbClr val="FF0000"/>
                </a:solidFill>
              </a:rPr>
              <a:t> de l’analyse FISH sur noyaux : « </a:t>
            </a:r>
            <a:r>
              <a:rPr lang="fr-FR" b="1" dirty="0" err="1" smtClean="0">
                <a:solidFill>
                  <a:srgbClr val="FF0000"/>
                </a:solidFill>
              </a:rPr>
              <a:t>nuc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</a:rPr>
              <a:t>ish</a:t>
            </a:r>
            <a:r>
              <a:rPr lang="fr-FR" b="1" dirty="0" smtClean="0">
                <a:solidFill>
                  <a:srgbClr val="FF0000"/>
                </a:solidFill>
              </a:rPr>
              <a:t>… »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59396" y="666462"/>
            <a:ext cx="1979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Caryotype tumoral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29508" y="5146380"/>
            <a:ext cx="7532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3 : Que peut-on conclure du résultat du caryotype constitutionnel ?</a:t>
            </a:r>
          </a:p>
          <a:p>
            <a:r>
              <a:rPr lang="fr-FR" b="1" dirty="0" smtClean="0"/>
              <a:t>Quel est le type de marquage des bandes chromosomiques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891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Caryotype constitutionnel du patient établi à partir de lymphocytes du sang circulant</a:t>
            </a:r>
          </a:p>
          <a:p>
            <a:r>
              <a:rPr lang="fr-FR" i="1" dirty="0" smtClean="0"/>
              <a:t>Les chromosomes anormaux sont signalés par des flèches</a:t>
            </a:r>
            <a:endParaRPr lang="fr-FR" i="1" dirty="0"/>
          </a:p>
        </p:txBody>
      </p:sp>
      <p:pic>
        <p:nvPicPr>
          <p:cNvPr id="8" name="Image 7" descr="Capture d’écran 2013-02-13 à 14.14.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722" y="646331"/>
            <a:ext cx="7604381" cy="460902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29508" y="5146380"/>
            <a:ext cx="7532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3 : Que peut-on conclure du résultat du caryotype constitutionnel ?</a:t>
            </a:r>
          </a:p>
          <a:p>
            <a:r>
              <a:rPr lang="fr-FR" b="1" dirty="0" smtClean="0"/>
              <a:t>Quel est le type de marquage des bandes chromosomiques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891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Caryotype constitutionnel du patient établi à partir de lymphocytes du sang circulant</a:t>
            </a:r>
          </a:p>
          <a:p>
            <a:r>
              <a:rPr lang="fr-FR" i="1" dirty="0" smtClean="0"/>
              <a:t>Les chromosomes anormaux sont signalés par des flèches</a:t>
            </a:r>
            <a:endParaRPr lang="fr-FR" i="1" dirty="0"/>
          </a:p>
        </p:txBody>
      </p:sp>
      <p:pic>
        <p:nvPicPr>
          <p:cNvPr id="8" name="Image 7" descr="Capture d’écran 2013-02-13 à 14.14.0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722" y="646331"/>
            <a:ext cx="7604381" cy="4609022"/>
          </a:xfrm>
          <a:prstGeom prst="rect">
            <a:avLst/>
          </a:prstGeom>
        </p:spPr>
      </p:pic>
      <p:pic>
        <p:nvPicPr>
          <p:cNvPr id="7" name="Image 6" descr="Capture d’écran 2013-02-14 à 00.18.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08" y="5765800"/>
            <a:ext cx="5448300" cy="10922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5155530" y="5977377"/>
            <a:ext cx="3831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Conclusion : t(11;22) constitutionnelle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Bandes GTG 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5792711"/>
            <a:ext cx="5155530" cy="1065289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13.41.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241" y="923330"/>
            <a:ext cx="6591300" cy="421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9508" y="5458029"/>
            <a:ext cx="8690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4 : En ayant connaissance du résultat de l’analyse FISH sur les cellules tumorales </a:t>
            </a:r>
          </a:p>
          <a:p>
            <a:r>
              <a:rPr lang="fr-FR" b="1" dirty="0" smtClean="0"/>
              <a:t>avec la sonde EWSR1 et en ayant connaissance du résultat du caryotype constitutionnel, </a:t>
            </a:r>
          </a:p>
          <a:p>
            <a:r>
              <a:rPr lang="fr-FR" b="1" dirty="0" smtClean="0"/>
              <a:t>pourquoi pouvez vous dire que le caryotype tumoral est concordant avec le diagnostic de </a:t>
            </a:r>
          </a:p>
          <a:p>
            <a:r>
              <a:rPr lang="fr-FR" b="1" dirty="0" smtClean="0"/>
              <a:t>l’anatomo-pathologiste qui évoquait un carcinome rénal à cellules claires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0"/>
            <a:ext cx="79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Caryotype de cellules de  la tumeur rénale du patient, âgé de 72 ans</a:t>
            </a:r>
          </a:p>
          <a:p>
            <a:r>
              <a:rPr lang="fr-FR" b="1" dirty="0" smtClean="0"/>
              <a:t>Les anomalies chromosomiques de structure sont indiquées par des têtes de flèche, les anomalies numériques par des flèches </a:t>
            </a:r>
            <a:endParaRPr lang="fr-FR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13.41.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241" y="923330"/>
            <a:ext cx="6591300" cy="421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9508" y="5458029"/>
            <a:ext cx="8690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4 : En ayant connaissance du résultat de l’analyse FISH sur les cellules tumorales </a:t>
            </a:r>
          </a:p>
          <a:p>
            <a:r>
              <a:rPr lang="fr-FR" b="1" dirty="0" smtClean="0"/>
              <a:t>avec la sonde EWSR1 et en ayant connaissance du résultat du caryotype constitutionnel, </a:t>
            </a:r>
          </a:p>
          <a:p>
            <a:r>
              <a:rPr lang="fr-FR" b="1" dirty="0" smtClean="0"/>
              <a:t>pourquoi pouvez vous dire que le caryotype tumoral est concordant avec le diagnostic de </a:t>
            </a:r>
          </a:p>
          <a:p>
            <a:r>
              <a:rPr lang="fr-FR" b="1" dirty="0" smtClean="0"/>
              <a:t>l’anatomo-pathologiste qui évoquait un carcinome rénal à cellules claires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0"/>
            <a:ext cx="79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Caryotype de cellules de  la tumeur rénale du patient, âgé de 72 ans</a:t>
            </a:r>
          </a:p>
          <a:p>
            <a:r>
              <a:rPr lang="fr-FR" b="1" dirty="0" smtClean="0"/>
              <a:t>Les anomalies chromosomiques de structure sont indiquées par des têtes de flèche, les anomalies numériques par des flèches 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2996791" y="923330"/>
            <a:ext cx="4585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Perte d’un chromosome 3: anomalie classique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de carcinome rénal à cellules claires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3-02-13 à 13.41.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241" y="923330"/>
            <a:ext cx="6591300" cy="421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9508" y="5458029"/>
            <a:ext cx="8690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Question 4 : En ayant connaissance du résultat de l’analyse FISH sur les cellules tumorales </a:t>
            </a:r>
          </a:p>
          <a:p>
            <a:r>
              <a:rPr lang="fr-FR" b="1" dirty="0" smtClean="0"/>
              <a:t>avec la sonde EWSR1 et en ayant connaissance du résultat du caryotype constitutionnel, </a:t>
            </a:r>
          </a:p>
          <a:p>
            <a:r>
              <a:rPr lang="fr-FR" b="1" dirty="0" smtClean="0"/>
              <a:t>pourquoi pouvez vous dire que le caryotype tumoral est concordant avec le diagnostic de </a:t>
            </a:r>
          </a:p>
          <a:p>
            <a:r>
              <a:rPr lang="fr-FR" b="1" dirty="0" smtClean="0"/>
              <a:t>l’anatomo-pathologiste qui évoquait un carcinome rénal à cellules claires ?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29508" y="0"/>
            <a:ext cx="7971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Caryotype de cellules de  la tumeur rénale du patient, âgé de 72 ans</a:t>
            </a:r>
          </a:p>
          <a:p>
            <a:r>
              <a:rPr lang="fr-FR" b="1" dirty="0" smtClean="0"/>
              <a:t>Les anomalies chromosomiques de structure sont indiquées par des têtes de flèche, les anomalies numériques par des flèches 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2996791" y="923330"/>
            <a:ext cx="4585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Perte d’un chromosome 3: anomalie classique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de carcinome rénal à cellules claires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23796" y="3458553"/>
            <a:ext cx="2702745" cy="923330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000090"/>
                </a:solidFill>
              </a:rPr>
              <a:t>Perte d’un chromosome Y: </a:t>
            </a:r>
          </a:p>
          <a:p>
            <a:r>
              <a:rPr lang="fr-FR" b="1" dirty="0" smtClean="0">
                <a:solidFill>
                  <a:srgbClr val="000090"/>
                </a:solidFill>
              </a:rPr>
              <a:t>anomalie secondaire</a:t>
            </a:r>
          </a:p>
          <a:p>
            <a:r>
              <a:rPr lang="fr-FR" b="1" dirty="0" smtClean="0">
                <a:solidFill>
                  <a:srgbClr val="000090"/>
                </a:solidFill>
              </a:rPr>
              <a:t>non spécifique</a:t>
            </a:r>
            <a:endParaRPr lang="fr-FR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0702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76200" y="0"/>
            <a:ext cx="9067800" cy="6629400"/>
            <a:chOff x="48" y="-384"/>
            <a:chExt cx="5712" cy="4176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48" y="-384"/>
              <a:ext cx="5712" cy="4176"/>
              <a:chOff x="48" y="-384"/>
              <a:chExt cx="5712" cy="4176"/>
            </a:xfrm>
          </p:grpSpPr>
          <p:sp>
            <p:nvSpPr>
              <p:cNvPr id="21518" name="Text Box 2"/>
              <p:cNvSpPr txBox="1">
                <a:spLocks noChangeArrowheads="1"/>
              </p:cNvSpPr>
              <p:nvPr/>
            </p:nvSpPr>
            <p:spPr bwMode="auto">
              <a:xfrm>
                <a:off x="96" y="-384"/>
                <a:ext cx="5664" cy="52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fr-FR">
                    <a:solidFill>
                      <a:srgbClr val="FFD9E7"/>
                    </a:solidFill>
                  </a:rPr>
                  <a:t>Carcinome rénal à cellules claires : monosomie 3p résultant de différents mécanismes, souvent translocation non équilibrée  </a:t>
                </a:r>
              </a:p>
            </p:txBody>
          </p:sp>
          <p:grpSp>
            <p:nvGrpSpPr>
              <p:cNvPr id="4" name="Group 11"/>
              <p:cNvGrpSpPr>
                <a:grpSpLocks/>
              </p:cNvGrpSpPr>
              <p:nvPr/>
            </p:nvGrpSpPr>
            <p:grpSpPr bwMode="auto">
              <a:xfrm>
                <a:off x="48" y="480"/>
                <a:ext cx="3872" cy="3256"/>
                <a:chOff x="1056" y="816"/>
                <a:chExt cx="3872" cy="3256"/>
              </a:xfrm>
            </p:grpSpPr>
            <p:pic>
              <p:nvPicPr>
                <p:cNvPr id="21526" name="Picture 3" descr="08T081.cell claires.JPG                                        0022838AMacintosh HD                   C06AB517: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1056" y="816"/>
                  <a:ext cx="3871" cy="31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1527" name="Rectangle 4"/>
                <p:cNvSpPr>
                  <a:spLocks noChangeArrowheads="1"/>
                </p:cNvSpPr>
                <p:nvPr/>
              </p:nvSpPr>
              <p:spPr bwMode="auto">
                <a:xfrm>
                  <a:off x="2417" y="1124"/>
                  <a:ext cx="528" cy="528"/>
                </a:xfrm>
                <a:prstGeom prst="rect">
                  <a:avLst/>
                </a:prstGeom>
                <a:noFill/>
                <a:ln w="57150">
                  <a:solidFill>
                    <a:schemeClr val="hlink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pPr algn="ctr"/>
                  <a:endParaRPr lang="fr-FR">
                    <a:solidFill>
                      <a:schemeClr val="hlink"/>
                    </a:solidFill>
                  </a:endParaRPr>
                </a:p>
              </p:txBody>
            </p:sp>
            <p:sp>
              <p:nvSpPr>
                <p:cNvPr id="21528" name="Rectangle 6"/>
                <p:cNvSpPr>
                  <a:spLocks noChangeArrowheads="1"/>
                </p:cNvSpPr>
                <p:nvPr/>
              </p:nvSpPr>
              <p:spPr bwMode="auto">
                <a:xfrm>
                  <a:off x="1056" y="3284"/>
                  <a:ext cx="3872" cy="788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21529" name="Rectangle 5"/>
                <p:cNvSpPr>
                  <a:spLocks noChangeArrowheads="1"/>
                </p:cNvSpPr>
                <p:nvPr/>
              </p:nvSpPr>
              <p:spPr bwMode="auto">
                <a:xfrm>
                  <a:off x="1330" y="3269"/>
                  <a:ext cx="3460" cy="750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pPr algn="ctr"/>
                  <a:r>
                    <a:rPr lang="fr-FR" sz="1800"/>
                    <a:t>CCCR : pertes du bras court du chromosome 3 (3p)</a:t>
                  </a:r>
                </a:p>
                <a:p>
                  <a:pPr algn="ctr"/>
                  <a:r>
                    <a:rPr lang="fr-FR" sz="1800"/>
                    <a:t> incluant souvent le gène </a:t>
                  </a:r>
                  <a:r>
                    <a:rPr lang="fr-FR" sz="1800" i="1"/>
                    <a:t>VHL</a:t>
                  </a:r>
                  <a:r>
                    <a:rPr lang="fr-FR" sz="1800"/>
                    <a:t> :</a:t>
                  </a:r>
                </a:p>
                <a:p>
                  <a:pPr algn="ctr"/>
                  <a:r>
                    <a:rPr lang="fr-FR" sz="1800"/>
                    <a:t>Monosomies 3 complètes ou  monosomies 3p résultant </a:t>
                  </a:r>
                </a:p>
                <a:p>
                  <a:pPr algn="ctr"/>
                  <a:r>
                    <a:rPr lang="fr-FR" sz="1800"/>
                    <a:t>de délétions 3p  ou de translocations non équilibrées</a:t>
                  </a:r>
                </a:p>
              </p:txBody>
            </p:sp>
            <p:sp>
              <p:nvSpPr>
                <p:cNvPr id="21530" name="Rectangle 8"/>
                <p:cNvSpPr>
                  <a:spLocks noChangeArrowheads="1"/>
                </p:cNvSpPr>
                <p:nvPr/>
              </p:nvSpPr>
              <p:spPr bwMode="auto">
                <a:xfrm>
                  <a:off x="2160" y="2208"/>
                  <a:ext cx="672" cy="480"/>
                </a:xfrm>
                <a:prstGeom prst="rect">
                  <a:avLst/>
                </a:prstGeom>
                <a:noFill/>
                <a:ln w="38100">
                  <a:solidFill>
                    <a:srgbClr val="114FFB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21531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513" y="2282"/>
                  <a:ext cx="319" cy="288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r>
                    <a:rPr lang="fr-FR">
                      <a:solidFill>
                        <a:srgbClr val="0000FF"/>
                      </a:solidFill>
                    </a:rPr>
                    <a:t>3q</a:t>
                  </a:r>
                </a:p>
              </p:txBody>
            </p:sp>
          </p:grpSp>
          <p:pic>
            <p:nvPicPr>
              <p:cNvPr id="21520" name="Picture 12" descr="Cliché 2008-06-05 12-49-31.tiff                                0007A66FMacintosh HD                   C06AB517: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128" y="624"/>
                <a:ext cx="1480" cy="1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1" name="Picture 13" descr="Cliché 2008-06-05 12-50-58.tiff                                0007A66FMacintosh HD                   C06AB517: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4080" y="2496"/>
                <a:ext cx="1620" cy="10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22" name="Text Box 14"/>
              <p:cNvSpPr txBox="1">
                <a:spLocks noChangeArrowheads="1"/>
              </p:cNvSpPr>
              <p:nvPr/>
            </p:nvSpPr>
            <p:spPr bwMode="auto">
              <a:xfrm>
                <a:off x="4176" y="1728"/>
                <a:ext cx="1428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fr-FR">
                    <a:solidFill>
                      <a:schemeClr val="bg1"/>
                    </a:solidFill>
                  </a:rPr>
                  <a:t>FISH </a:t>
                </a:r>
                <a:r>
                  <a:rPr lang="fr-FR">
                    <a:solidFill>
                      <a:srgbClr val="5AD615"/>
                    </a:solidFill>
                  </a:rPr>
                  <a:t>gène </a:t>
                </a:r>
                <a:r>
                  <a:rPr lang="fr-FR" i="1">
                    <a:solidFill>
                      <a:srgbClr val="5AD615"/>
                    </a:solidFill>
                  </a:rPr>
                  <a:t>VHL</a:t>
                </a:r>
                <a:endParaRPr lang="fr-FR">
                  <a:solidFill>
                    <a:schemeClr val="bg1"/>
                  </a:solidFill>
                </a:endParaRPr>
              </a:p>
            </p:txBody>
          </p:sp>
          <p:sp>
            <p:nvSpPr>
              <p:cNvPr id="21523" name="Rectangle 15"/>
              <p:cNvSpPr>
                <a:spLocks noChangeArrowheads="1"/>
              </p:cNvSpPr>
              <p:nvPr/>
            </p:nvSpPr>
            <p:spPr bwMode="auto">
              <a:xfrm>
                <a:off x="4076" y="3504"/>
                <a:ext cx="1684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r>
                  <a:rPr lang="fr-FR">
                    <a:solidFill>
                      <a:schemeClr val="bg1"/>
                    </a:solidFill>
                  </a:rPr>
                  <a:t>FISH </a:t>
                </a:r>
                <a:r>
                  <a:rPr lang="fr-FR">
                    <a:solidFill>
                      <a:schemeClr val="hlink"/>
                    </a:solidFill>
                  </a:rPr>
                  <a:t>monosomie 3</a:t>
                </a:r>
              </a:p>
            </p:txBody>
          </p:sp>
          <p:sp>
            <p:nvSpPr>
              <p:cNvPr id="21524" name="Line 16"/>
              <p:cNvSpPr>
                <a:spLocks noChangeShapeType="1"/>
              </p:cNvSpPr>
              <p:nvPr/>
            </p:nvSpPr>
            <p:spPr bwMode="auto">
              <a:xfrm flipH="1">
                <a:off x="4944" y="816"/>
                <a:ext cx="192" cy="192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 type="stealth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25" name="Line 17"/>
              <p:cNvSpPr>
                <a:spLocks noChangeShapeType="1"/>
              </p:cNvSpPr>
              <p:nvPr/>
            </p:nvSpPr>
            <p:spPr bwMode="auto">
              <a:xfrm flipH="1">
                <a:off x="5328" y="2640"/>
                <a:ext cx="192" cy="192"/>
              </a:xfrm>
              <a:prstGeom prst="line">
                <a:avLst/>
              </a:prstGeom>
              <a:noFill/>
              <a:ln w="57150">
                <a:solidFill>
                  <a:schemeClr val="hlink"/>
                </a:solidFill>
                <a:round/>
                <a:headEnd/>
                <a:tailEnd type="stealth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21517" name="Text Box 19"/>
            <p:cNvSpPr txBox="1">
              <a:spLocks noChangeArrowheads="1"/>
            </p:cNvSpPr>
            <p:nvPr/>
          </p:nvSpPr>
          <p:spPr bwMode="auto">
            <a:xfrm>
              <a:off x="349" y="432"/>
              <a:ext cx="334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/>
                <a:t>Ex: translocation non équilibrée t(3;15)</a:t>
              </a:r>
            </a:p>
          </p:txBody>
        </p:sp>
      </p:grpSp>
      <p:sp>
        <p:nvSpPr>
          <p:cNvPr id="21507" name="Rectangle 21"/>
          <p:cNvSpPr>
            <a:spLocks noChangeArrowheads="1"/>
          </p:cNvSpPr>
          <p:nvPr/>
        </p:nvSpPr>
        <p:spPr bwMode="auto">
          <a:xfrm>
            <a:off x="88900" y="1371600"/>
            <a:ext cx="6134100" cy="3886200"/>
          </a:xfrm>
          <a:prstGeom prst="rect">
            <a:avLst/>
          </a:prstGeom>
          <a:noFill/>
          <a:ln w="57150">
            <a:solidFill>
              <a:srgbClr val="FF59E8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fr-FR"/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7010400" y="4648200"/>
            <a:ext cx="1539875" cy="1600200"/>
            <a:chOff x="4416" y="2544"/>
            <a:chExt cx="970" cy="1008"/>
          </a:xfrm>
        </p:grpSpPr>
        <p:sp>
          <p:nvSpPr>
            <p:cNvPr id="21510" name="Text Box 22"/>
            <p:cNvSpPr txBox="1">
              <a:spLocks noChangeArrowheads="1"/>
            </p:cNvSpPr>
            <p:nvPr/>
          </p:nvSpPr>
          <p:spPr bwMode="auto">
            <a:xfrm>
              <a:off x="5174" y="2592"/>
              <a:ext cx="212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chemeClr val="hlink"/>
                  </a:solidFill>
                </a:rPr>
                <a:t>3</a:t>
              </a:r>
              <a:endParaRPr lang="fr-FR"/>
            </a:p>
          </p:txBody>
        </p:sp>
        <p:sp>
          <p:nvSpPr>
            <p:cNvPr id="21511" name="Text Box 23"/>
            <p:cNvSpPr txBox="1">
              <a:spLocks noChangeArrowheads="1"/>
            </p:cNvSpPr>
            <p:nvPr/>
          </p:nvSpPr>
          <p:spPr bwMode="auto">
            <a:xfrm>
              <a:off x="4416" y="3168"/>
              <a:ext cx="30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chemeClr val="accent1"/>
                  </a:solidFill>
                </a:rPr>
                <a:t>17</a:t>
              </a:r>
            </a:p>
          </p:txBody>
        </p:sp>
        <p:sp>
          <p:nvSpPr>
            <p:cNvPr id="21512" name="Text Box 24"/>
            <p:cNvSpPr txBox="1">
              <a:spLocks noChangeArrowheads="1"/>
            </p:cNvSpPr>
            <p:nvPr/>
          </p:nvSpPr>
          <p:spPr bwMode="auto">
            <a:xfrm>
              <a:off x="4704" y="2928"/>
              <a:ext cx="30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chemeClr val="accent1"/>
                  </a:solidFill>
                </a:rPr>
                <a:t>17</a:t>
              </a:r>
            </a:p>
          </p:txBody>
        </p:sp>
        <p:sp>
          <p:nvSpPr>
            <p:cNvPr id="21513" name="Text Box 25"/>
            <p:cNvSpPr txBox="1">
              <a:spLocks noChangeArrowheads="1"/>
            </p:cNvSpPr>
            <p:nvPr/>
          </p:nvSpPr>
          <p:spPr bwMode="auto">
            <a:xfrm>
              <a:off x="5164" y="2976"/>
              <a:ext cx="212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rgbClr val="5AD615"/>
                  </a:solidFill>
                </a:rPr>
                <a:t>7</a:t>
              </a:r>
            </a:p>
          </p:txBody>
        </p:sp>
        <p:sp>
          <p:nvSpPr>
            <p:cNvPr id="21514" name="Text Box 26"/>
            <p:cNvSpPr txBox="1">
              <a:spLocks noChangeArrowheads="1"/>
            </p:cNvSpPr>
            <p:nvPr/>
          </p:nvSpPr>
          <p:spPr bwMode="auto">
            <a:xfrm>
              <a:off x="5088" y="3264"/>
              <a:ext cx="212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rgbClr val="5AD615"/>
                  </a:solidFill>
                </a:rPr>
                <a:t>7</a:t>
              </a:r>
            </a:p>
          </p:txBody>
        </p:sp>
        <p:sp>
          <p:nvSpPr>
            <p:cNvPr id="21515" name="Text Box 27"/>
            <p:cNvSpPr txBox="1">
              <a:spLocks noChangeArrowheads="1"/>
            </p:cNvSpPr>
            <p:nvPr/>
          </p:nvSpPr>
          <p:spPr bwMode="auto">
            <a:xfrm>
              <a:off x="4608" y="2544"/>
              <a:ext cx="319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rgbClr val="EFF509"/>
                  </a:solidFill>
                </a:rPr>
                <a:t>9p</a:t>
              </a:r>
            </a:p>
          </p:txBody>
        </p:sp>
      </p:grpSp>
      <p:sp>
        <p:nvSpPr>
          <p:cNvPr id="21509" name="ZoneTexte 26"/>
          <p:cNvSpPr txBox="1">
            <a:spLocks noChangeArrowheads="1"/>
          </p:cNvSpPr>
          <p:nvPr/>
        </p:nvSpPr>
        <p:spPr bwMode="auto">
          <a:xfrm>
            <a:off x="1600200" y="4267200"/>
            <a:ext cx="1711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 sz="2000"/>
              <a:t>der(15)t(3;15)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0702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524000" y="0"/>
            <a:ext cx="6008688" cy="579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fr-FR" sz="3200">
                <a:solidFill>
                  <a:srgbClr val="FFD9E7"/>
                </a:solidFill>
              </a:rPr>
              <a:t>Carcinome rénal à cellules claires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524000" y="838200"/>
            <a:ext cx="6221413" cy="5413375"/>
            <a:chOff x="960" y="528"/>
            <a:chExt cx="3919" cy="3410"/>
          </a:xfrm>
        </p:grpSpPr>
        <p:pic>
          <p:nvPicPr>
            <p:cNvPr id="22532" name="Picture 12" descr="05T271.011.K.JPG                                               0022838DMacintosh HD                   C06AB517: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60" y="528"/>
              <a:ext cx="3867" cy="3410"/>
            </a:xfrm>
            <a:prstGeom prst="rect">
              <a:avLst/>
            </a:prstGeom>
            <a:noFill/>
            <a:ln w="57150">
              <a:solidFill>
                <a:srgbClr val="000000"/>
              </a:solidFill>
              <a:miter lim="800000"/>
              <a:headEnd/>
              <a:tailEnd/>
            </a:ln>
          </p:spPr>
        </p:pic>
        <p:sp>
          <p:nvSpPr>
            <p:cNvPr id="22533" name="Line 13"/>
            <p:cNvSpPr>
              <a:spLocks noChangeShapeType="1"/>
            </p:cNvSpPr>
            <p:nvPr/>
          </p:nvSpPr>
          <p:spPr bwMode="auto">
            <a:xfrm flipH="1">
              <a:off x="2784" y="720"/>
              <a:ext cx="240" cy="144"/>
            </a:xfrm>
            <a:prstGeom prst="line">
              <a:avLst/>
            </a:prstGeom>
            <a:noFill/>
            <a:ln w="57150">
              <a:solidFill>
                <a:srgbClr val="5AD615"/>
              </a:solidFill>
              <a:round/>
              <a:headEnd/>
              <a:tailEnd type="stealth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34" name="Rectangle 14"/>
            <p:cNvSpPr>
              <a:spLocks noChangeArrowheads="1"/>
            </p:cNvSpPr>
            <p:nvPr/>
          </p:nvSpPr>
          <p:spPr bwMode="auto">
            <a:xfrm>
              <a:off x="1488" y="1440"/>
              <a:ext cx="624" cy="624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35" name="Rectangle 15"/>
            <p:cNvSpPr>
              <a:spLocks noChangeArrowheads="1"/>
            </p:cNvSpPr>
            <p:nvPr/>
          </p:nvSpPr>
          <p:spPr bwMode="auto">
            <a:xfrm>
              <a:off x="1488" y="2064"/>
              <a:ext cx="624" cy="624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36" name="Rectangle 16"/>
            <p:cNvSpPr>
              <a:spLocks noChangeArrowheads="1"/>
            </p:cNvSpPr>
            <p:nvPr/>
          </p:nvSpPr>
          <p:spPr bwMode="auto">
            <a:xfrm>
              <a:off x="2256" y="576"/>
              <a:ext cx="816" cy="86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37" name="Rectangle 18"/>
            <p:cNvSpPr>
              <a:spLocks noChangeArrowheads="1"/>
            </p:cNvSpPr>
            <p:nvPr/>
          </p:nvSpPr>
          <p:spPr bwMode="auto">
            <a:xfrm>
              <a:off x="960" y="3168"/>
              <a:ext cx="3840" cy="720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38" name="Text Box 20"/>
            <p:cNvSpPr txBox="1">
              <a:spLocks noChangeArrowheads="1"/>
            </p:cNvSpPr>
            <p:nvPr/>
          </p:nvSpPr>
          <p:spPr bwMode="auto">
            <a:xfrm>
              <a:off x="960" y="3168"/>
              <a:ext cx="3838" cy="69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fr-FR"/>
                <a:t>Ex: Translocation non équilibrée t(3;5) Conséquence : </a:t>
              </a:r>
              <a:r>
                <a:rPr lang="fr-FR">
                  <a:solidFill>
                    <a:schemeClr val="hlink"/>
                  </a:solidFill>
                </a:rPr>
                <a:t>monosomie 3p</a:t>
              </a:r>
              <a:r>
                <a:rPr lang="fr-FR"/>
                <a:t> et </a:t>
              </a:r>
              <a:r>
                <a:rPr lang="fr-FR">
                  <a:solidFill>
                    <a:srgbClr val="00E604"/>
                  </a:solidFill>
                </a:rPr>
                <a:t>trisomie 5q</a:t>
              </a:r>
            </a:p>
            <a:p>
              <a:r>
                <a:rPr lang="fr-FR" sz="1800">
                  <a:solidFill>
                    <a:srgbClr val="0000FF"/>
                  </a:solidFill>
                </a:rPr>
                <a:t>Anomalies secondaires : </a:t>
              </a:r>
              <a:r>
                <a:rPr lang="fr-FR" sz="1800" u="sng">
                  <a:solidFill>
                    <a:srgbClr val="0000FF"/>
                  </a:solidFill>
                </a:rPr>
                <a:t>monosomie 14</a:t>
              </a:r>
              <a:r>
                <a:rPr lang="fr-FR" sz="1800">
                  <a:solidFill>
                    <a:srgbClr val="0000FF"/>
                  </a:solidFill>
                </a:rPr>
                <a:t>, trisomie 7, perte Y</a:t>
              </a:r>
              <a:endParaRPr lang="fr-FR"/>
            </a:p>
          </p:txBody>
        </p:sp>
        <p:sp>
          <p:nvSpPr>
            <p:cNvPr id="22539" name="Rectangle 21"/>
            <p:cNvSpPr>
              <a:spLocks noChangeArrowheads="1"/>
            </p:cNvSpPr>
            <p:nvPr/>
          </p:nvSpPr>
          <p:spPr bwMode="auto">
            <a:xfrm>
              <a:off x="2592" y="672"/>
              <a:ext cx="192" cy="288"/>
            </a:xfrm>
            <a:prstGeom prst="rect">
              <a:avLst/>
            </a:prstGeom>
            <a:noFill/>
            <a:ln w="38100">
              <a:solidFill>
                <a:srgbClr val="00E604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40" name="Rectangle 22"/>
            <p:cNvSpPr>
              <a:spLocks noChangeArrowheads="1"/>
            </p:cNvSpPr>
            <p:nvPr/>
          </p:nvSpPr>
          <p:spPr bwMode="auto">
            <a:xfrm>
              <a:off x="4272" y="1056"/>
              <a:ext cx="288" cy="288"/>
            </a:xfrm>
            <a:prstGeom prst="rect">
              <a:avLst/>
            </a:prstGeom>
            <a:noFill/>
            <a:ln w="38100">
              <a:solidFill>
                <a:srgbClr val="00E604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541" name="Text Box 23"/>
            <p:cNvSpPr txBox="1">
              <a:spLocks noChangeArrowheads="1"/>
            </p:cNvSpPr>
            <p:nvPr/>
          </p:nvSpPr>
          <p:spPr bwMode="auto">
            <a:xfrm>
              <a:off x="4560" y="1056"/>
              <a:ext cx="319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rgbClr val="5AD615"/>
                  </a:solidFill>
                </a:rPr>
                <a:t>5q</a:t>
              </a:r>
            </a:p>
          </p:txBody>
        </p:sp>
        <p:sp>
          <p:nvSpPr>
            <p:cNvPr id="22542" name="Text Box 24"/>
            <p:cNvSpPr txBox="1">
              <a:spLocks noChangeArrowheads="1"/>
            </p:cNvSpPr>
            <p:nvPr/>
          </p:nvSpPr>
          <p:spPr bwMode="auto">
            <a:xfrm>
              <a:off x="2304" y="576"/>
              <a:ext cx="319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fr-FR">
                  <a:solidFill>
                    <a:srgbClr val="5AD615"/>
                  </a:solidFill>
                </a:rPr>
                <a:t>5q</a:t>
              </a: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el3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379" y="0"/>
            <a:ext cx="3352183" cy="599653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el3p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493" y="456628"/>
            <a:ext cx="3578495" cy="6401372"/>
          </a:xfrm>
          <a:prstGeom prst="rect">
            <a:avLst/>
          </a:prstGeom>
        </p:spPr>
      </p:pic>
      <p:pic>
        <p:nvPicPr>
          <p:cNvPr id="5" name="Image 4" descr="g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3585" y="534078"/>
            <a:ext cx="3280462" cy="586823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Capture d’écran 2013-02-14 à 01.07.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28" y="1526555"/>
            <a:ext cx="8342224" cy="275334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Capture d’écran 2013-02-14 à 01.07.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28" y="1526555"/>
            <a:ext cx="8342224" cy="27533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2070" y="4620411"/>
            <a:ext cx="7994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La notion de la nature constitutionnelle de la t(11;22) « t(11;22)(q23;q11)c » a été 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ajoutée dans la version révisée de la formule chromosomique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3-02-14 à 01.09.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046" y="797088"/>
            <a:ext cx="7856900" cy="3431534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3-02-14 à 01.09.2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916" y="432319"/>
            <a:ext cx="7856900" cy="343153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92627" y="3863853"/>
            <a:ext cx="800418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Trois apparentés au premier degré : cancer, dont un frère cancer à 30 ans</a:t>
            </a:r>
          </a:p>
          <a:p>
            <a:r>
              <a:rPr lang="fr-FR" sz="2000" b="1" dirty="0" smtClean="0">
                <a:solidFill>
                  <a:srgbClr val="FF0000"/>
                </a:solidFill>
              </a:rPr>
              <a:t>		Facteur de prédisposition familial ?? t(11;22) ??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000090"/>
                </a:solidFill>
              </a:rPr>
              <a:t>Frère : dysmorphie, retard mental : forme déséquilibrée de la t(11;22) ??</a:t>
            </a:r>
          </a:p>
          <a:p>
            <a:endParaRPr lang="fr-FR" sz="2000" b="1" dirty="0" smtClean="0">
              <a:solidFill>
                <a:srgbClr val="00009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Question du lien entre t(1;22) familiale et cancer restée non résolue car</a:t>
            </a:r>
          </a:p>
          <a:p>
            <a:r>
              <a:rPr lang="fr-FR" sz="2000" b="1" dirty="0" err="1" smtClean="0">
                <a:solidFill>
                  <a:srgbClr val="FF0000"/>
                </a:solidFill>
              </a:rPr>
              <a:t>carotypes</a:t>
            </a:r>
            <a:r>
              <a:rPr lang="fr-FR" sz="2000" b="1" dirty="0" smtClean="0">
                <a:solidFill>
                  <a:srgbClr val="FF0000"/>
                </a:solidFill>
              </a:rPr>
              <a:t> non réalisables  </a:t>
            </a:r>
            <a:endParaRPr lang="fr-FR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797187" y="526889"/>
            <a:ext cx="1361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DISCUSSION</a:t>
            </a:r>
            <a:endParaRPr lang="fr-FR" b="1" dirty="0"/>
          </a:p>
        </p:txBody>
      </p:sp>
      <p:pic>
        <p:nvPicPr>
          <p:cNvPr id="6" name="Image 5" descr="Capture d’écran 2013-02-14 à 01.15.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6221"/>
            <a:ext cx="9144000" cy="4324419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797187" y="526889"/>
            <a:ext cx="1361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DISCUSSION</a:t>
            </a:r>
            <a:endParaRPr lang="fr-FR" b="1" dirty="0"/>
          </a:p>
        </p:txBody>
      </p:sp>
      <p:pic>
        <p:nvPicPr>
          <p:cNvPr id="6" name="Image 5" descr="Capture d’écran 2013-02-14 à 01.15.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6221"/>
            <a:ext cx="9144000" cy="432441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2675" y="5220640"/>
            <a:ext cx="88408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Distinction points de cassure sur le chromosome 22  dans le t(11;22) des sarcomes d’Ewing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et les t(11;22) constitutionnelles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Deuxième cas rapporté cancer du rein + t(11;22)c, premier avec caryotype tumoral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797187" y="526889"/>
            <a:ext cx="1334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DISCUSSION</a:t>
            </a:r>
            <a:endParaRPr lang="fr-FR" dirty="0"/>
          </a:p>
        </p:txBody>
      </p:sp>
      <p:pic>
        <p:nvPicPr>
          <p:cNvPr id="3" name="Image 2" descr="Capture d’écran 2013-02-14 à 13.41.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2368"/>
            <a:ext cx="9144000" cy="5053263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797187" y="157557"/>
            <a:ext cx="1980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DISCUSSION (suite)</a:t>
            </a:r>
            <a:endParaRPr lang="fr-FR" dirty="0"/>
          </a:p>
        </p:txBody>
      </p:sp>
      <p:pic>
        <p:nvPicPr>
          <p:cNvPr id="3" name="Image 2" descr="Capture d’écran 2013-02-14 à 13.41.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6889"/>
            <a:ext cx="9144000" cy="505326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18861" y="5380672"/>
            <a:ext cx="8544902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Revue de la littérature : lien t(11;22) constitutionnelle et cancer controversé :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3 études familiales en faveur d’un lien avec cancer du sein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1 large série : pas de lien avec cancer du sein, mais plus grande fréquence de cancers en</a:t>
            </a:r>
          </a:p>
          <a:p>
            <a:r>
              <a:rPr lang="fr-FR" b="1" smtClean="0">
                <a:solidFill>
                  <a:srgbClr val="FF0000"/>
                </a:solidFill>
              </a:rPr>
              <a:t>général</a:t>
            </a:r>
          </a:p>
          <a:p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b="1" dirty="0" smtClean="0">
                <a:solidFill>
                  <a:srgbClr val="FF0000"/>
                </a:solidFill>
              </a:rPr>
              <a:t> 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3-02-14 à 01.18.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851" y="1486097"/>
            <a:ext cx="7650318" cy="36277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1631</Words>
  <Application>Microsoft Macintosh PowerPoint</Application>
  <PresentationFormat>Présentation à l'écran (4:3)</PresentationFormat>
  <Paragraphs>217</Paragraphs>
  <Slides>37</Slides>
  <Notes>3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Florence Pedeutour</dc:creator>
  <cp:lastModifiedBy>Florence Pedeutour</cp:lastModifiedBy>
  <cp:revision>28</cp:revision>
  <dcterms:created xsi:type="dcterms:W3CDTF">2013-02-14T13:08:44Z</dcterms:created>
  <dcterms:modified xsi:type="dcterms:W3CDTF">2013-02-14T13:11:31Z</dcterms:modified>
</cp:coreProperties>
</file>