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wdp" ContentType="image/vnd.ms-photo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9EC7"/>
    <a:srgbClr val="66FFFF"/>
    <a:srgbClr val="66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E9639D4-E3E2-4D34-9284-5A2195B3D0D7}" styleName="Style clair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5A111915-BE36-4E01-A7E5-04B1672EAD32}" styleName="Style léger 2 - Accentuation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912C8C85-51F0-491E-9774-3900AFEF0FD7}" styleName="Style léger 2 - Accentuation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22838BEF-8BB2-4498-84A7-C5851F593DF1}" styleName="Style moyen 4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4" autoAdjust="0"/>
    <p:restoredTop sz="93321" autoAdjust="0"/>
  </p:normalViewPr>
  <p:slideViewPr>
    <p:cSldViewPr snapToGrid="0">
      <p:cViewPr varScale="1">
        <p:scale>
          <a:sx n="69" d="100"/>
          <a:sy n="69" d="100"/>
        </p:scale>
        <p:origin x="200" y="4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0FBC84-3851-410D-BA5A-BDBFC5A20ACF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FFCC46-C390-4DF7-AA6F-942DFC99812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738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fr-FR" dirty="0"/>
              <a:t>Un système chimique atteint un état d’équilibre lorsque sa composition ne varie plus</a:t>
            </a:r>
          </a:p>
          <a:p>
            <a:r>
              <a:rPr lang="fr-FR" dirty="0"/>
              <a:t>L’état d’équilibre ne signifie pas que le système est figé mais que les vitesses des réactions dans le sens direct et indirect sont identiques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CFFCC46-C390-4DF7-AA6F-942DFC998124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18098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7731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3977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5116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5244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900314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16815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57622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78868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9663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15663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500424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470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1456003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9297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106933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513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7EA472-AE20-4D0B-A35C-FE1BAD858201}" type="datetimeFigureOut">
              <a:rPr lang="fr-FR" smtClean="0"/>
              <a:t>19/10/2018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056ECB1D-DCFA-4A7D-9B56-F322306F3ED4}" type="slidenum">
              <a:rPr lang="fr-FR" smtClean="0"/>
              <a:t>‹#›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16816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Relationship Id="rId3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xmlns="" id="{A9191C50-B592-4041-9B42-8C2C0D6C3FD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52308" b="94872" l="4507" r="40438">
                        <a14:foregroundMark x1="13155" y1="62308" x2="9866" y2="66667"/>
                        <a14:foregroundMark x1="8770" y1="66667" x2="7430" y2="74103"/>
                        <a14:foregroundMark x1="8283" y1="75385" x2="7552" y2="86154"/>
                        <a14:foregroundMark x1="7552" y1="86154" x2="11328" y2="84872"/>
                        <a14:foregroundMark x1="11328" y1="84872" x2="14495" y2="85128"/>
                        <a14:foregroundMark x1="5847" y1="84872" x2="8161" y2="85897"/>
                        <a14:foregroundMark x1="5725" y1="80256" x2="6943" y2="92051"/>
                        <a14:foregroundMark x1="6943" y1="92051" x2="11693" y2="94615"/>
                        <a14:foregroundMark x1="11693" y1="94615" x2="22046" y2="91795"/>
                        <a14:foregroundMark x1="22046" y1="91795" x2="29111" y2="93077"/>
                        <a14:foregroundMark x1="8526" y1="81282" x2="7430" y2="88974"/>
                        <a14:foregroundMark x1="7430" y1="88974" x2="10597" y2="93846"/>
                        <a14:foregroundMark x1="10597" y1="93846" x2="15834" y2="94615"/>
                        <a14:foregroundMark x1="15834" y1="94615" x2="21437" y2="93333"/>
                        <a14:foregroundMark x1="21437" y1="93333" x2="25091" y2="90256"/>
                        <a14:foregroundMark x1="25091" y1="90256" x2="26188" y2="82051"/>
                        <a14:foregroundMark x1="26188" y1="82051" x2="24239" y2="64359"/>
                        <a14:foregroundMark x1="24239" y1="64359" x2="20463" y2="58718"/>
                        <a14:foregroundMark x1="20463" y1="58718" x2="16443" y2="58974"/>
                        <a14:foregroundMark x1="16443" y1="58974" x2="13155" y2="63333"/>
                        <a14:foregroundMark x1="15469" y1="64103" x2="12546" y2="73077"/>
                        <a14:foregroundMark x1="12546" y1="73077" x2="17174" y2="81026"/>
                        <a14:foregroundMark x1="17174" y1="81026" x2="17905" y2="71282"/>
                        <a14:foregroundMark x1="17905" y1="71282" x2="17540" y2="70256"/>
                        <a14:foregroundMark x1="13520" y1="69744" x2="10719" y2="79231"/>
                        <a14:foregroundMark x1="10719" y1="79231" x2="14251" y2="89231"/>
                        <a14:foregroundMark x1="14251" y1="89231" x2="15225" y2="89744"/>
                        <a14:foregroundMark x1="15347" y1="86667" x2="18879" y2="79487"/>
                        <a14:foregroundMark x1="19123" y1="80256" x2="20950" y2="82821"/>
                        <a14:foregroundMark x1="21803" y1="82564" x2="23386" y2="75128"/>
                        <a14:foregroundMark x1="23386" y1="75128" x2="19610" y2="68718"/>
                        <a14:foregroundMark x1="19610" y1="68718" x2="16443" y2="67949"/>
                        <a14:foregroundMark x1="16931" y1="66923" x2="21315" y2="66154"/>
                        <a14:foregroundMark x1="21315" y1="66154" x2="27162" y2="68974"/>
                        <a14:foregroundMark x1="16809" y1="62821" x2="19854" y2="63333"/>
                        <a14:foregroundMark x1="15834" y1="72821" x2="19367" y2="76154"/>
                        <a14:foregroundMark x1="19367" y1="76154" x2="20097" y2="75897"/>
                        <a14:foregroundMark x1="12546" y1="67949" x2="8648" y2="68974"/>
                        <a14:foregroundMark x1="8648" y1="68974" x2="9379" y2="76667"/>
                        <a14:foregroundMark x1="9379" y1="76667" x2="10962" y2="76923"/>
                        <a14:foregroundMark x1="10231" y1="65641" x2="7186" y2="71538"/>
                        <a14:foregroundMark x1="7186" y1="71538" x2="6577" y2="75385"/>
                        <a14:foregroundMark x1="20950" y1="53590" x2="20828" y2="54103"/>
                        <a14:foregroundMark x1="23873" y1="79231" x2="26309" y2="89487"/>
                        <a14:foregroundMark x1="26309" y1="89487" x2="30207" y2="89231"/>
                        <a14:foregroundMark x1="30207" y1="89231" x2="32034" y2="81795"/>
                        <a14:foregroundMark x1="32034" y1="81795" x2="32034" y2="81795"/>
                        <a14:foregroundMark x1="28867" y1="87692" x2="33739" y2="89744"/>
                        <a14:foregroundMark x1="33739" y1="89744" x2="35688" y2="83846"/>
                        <a14:foregroundMark x1="35688" y1="83846" x2="36175" y2="74103"/>
                        <a14:foregroundMark x1="36175" y1="74103" x2="35445" y2="71795"/>
                        <a14:foregroundMark x1="37150" y1="67692" x2="31060" y2="64872"/>
                        <a14:foregroundMark x1="30694" y1="64872" x2="27406" y2="63077"/>
                        <a14:foregroundMark x1="30816" y1="68205" x2="34957" y2="69487"/>
                        <a14:foregroundMark x1="34957" y1="69487" x2="31303" y2="73333"/>
                        <a14:foregroundMark x1="31303" y1="73333" x2="29720" y2="71795"/>
                        <a14:foregroundMark x1="29720" y1="77179" x2="26797" y2="74103"/>
                        <a14:foregroundMark x1="36175" y1="71026" x2="34836" y2="80000"/>
                        <a14:foregroundMark x1="34836" y1="80000" x2="34227" y2="80256"/>
                        <a14:foregroundMark x1="37515" y1="68205" x2="35688" y2="85641"/>
                        <a14:foregroundMark x1="35688" y1="85641" x2="34957" y2="87692"/>
                        <a14:foregroundMark x1="36906" y1="84872" x2="34348" y2="87179"/>
                        <a14:foregroundMark x1="36906" y1="82564" x2="33496" y2="87949"/>
                        <a14:foregroundMark x1="33496" y1="87949" x2="33374" y2="87949"/>
                        <a14:foregroundMark x1="36663" y1="83846" x2="35079" y2="92051"/>
                        <a14:foregroundMark x1="35079" y1="92051" x2="28136" y2="90769"/>
                        <a14:foregroundMark x1="35688" y1="90769" x2="37881" y2="82564"/>
                        <a14:foregroundMark x1="37881" y1="82564" x2="35932" y2="80000"/>
                        <a14:foregroundMark x1="29233" y1="92051" x2="24482" y2="94615"/>
                        <a14:foregroundMark x1="24482" y1="94615" x2="19854" y2="93333"/>
                        <a14:foregroundMark x1="5847" y1="84615" x2="6577" y2="89231"/>
                        <a14:foregroundMark x1="6456" y1="78974" x2="6090" y2="75897"/>
                        <a14:foregroundMark x1="6090" y1="75897" x2="5847" y2="66410"/>
                        <a14:foregroundMark x1="5847" y1="66410" x2="5847" y2="66154"/>
                        <a14:foregroundMark x1="5847" y1="66154" x2="9988" y2="66154"/>
                        <a14:foregroundMark x1="9988" y1="66154" x2="10353" y2="66154"/>
                        <a14:foregroundMark x1="8404" y1="65128" x2="12302" y2="61538"/>
                        <a14:foregroundMark x1="12302" y1="61538" x2="13520" y2="64359"/>
                        <a14:foregroundMark x1="19854" y1="53590" x2="22290" y2="52308"/>
                        <a14:foregroundMark x1="20219" y1="52564" x2="21681" y2="54615"/>
                        <a14:foregroundMark x1="29963" y1="83590" x2="31790" y2="75641"/>
                        <a14:foregroundMark x1="31790" y1="75641" x2="32765" y2="74615"/>
                        <a14:foregroundMark x1="30816" y1="74615" x2="29963" y2="74872"/>
                        <a14:foregroundMark x1="19367" y1="84359" x2="17661" y2="84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0000" r="54917"/>
          <a:stretch/>
        </p:blipFill>
        <p:spPr>
          <a:xfrm>
            <a:off x="1186374" y="3063240"/>
            <a:ext cx="5708381" cy="3007408"/>
          </a:xfrm>
          <a:prstGeom prst="rect">
            <a:avLst/>
          </a:prstGeo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xmlns="" id="{740EB03D-8EE9-4CF4-9956-AE245F09468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3999" y="1139483"/>
            <a:ext cx="9144000" cy="1357606"/>
          </a:xfrm>
        </p:spPr>
        <p:txBody>
          <a:bodyPr/>
          <a:lstStyle/>
          <a:p>
            <a:r>
              <a:rPr lang="fr-FR" dirty="0"/>
              <a:t>Equilibres chimiques</a:t>
            </a:r>
          </a:p>
        </p:txBody>
      </p:sp>
    </p:spTree>
    <p:extLst>
      <p:ext uri="{BB962C8B-B14F-4D97-AF65-F5344CB8AC3E}">
        <p14:creationId xmlns:p14="http://schemas.microsoft.com/office/powerpoint/2010/main" val="36762654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D06D3BB-5E01-49C4-AEFC-1499ED7AC5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L’état d’équilibre du système physico-chimique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4B2032D-DF8F-4187-AF08-C689E6C545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813714"/>
          </a:xfrm>
        </p:spPr>
        <p:txBody>
          <a:bodyPr>
            <a:normAutofit lnSpcReduction="10000"/>
          </a:bodyPr>
          <a:lstStyle/>
          <a:p>
            <a:pPr algn="ctr"/>
            <a:r>
              <a:rPr lang="fr-FR" sz="2400" dirty="0"/>
              <a:t>C’est l’état pour lequel l’équilibre thermique et mécanique est atteint et dont la composition des espèces (réactifs et produits) ne varie plus</a:t>
            </a:r>
          </a:p>
          <a:p>
            <a:pPr algn="ctr"/>
            <a:endParaRPr lang="fr-FR" sz="2400" dirty="0"/>
          </a:p>
          <a:p>
            <a:r>
              <a:rPr lang="fr-FR" sz="2400" dirty="0"/>
              <a:t>2 états : </a:t>
            </a:r>
          </a:p>
          <a:p>
            <a:endParaRPr lang="fr-FR" sz="2400" dirty="0"/>
          </a:p>
          <a:p>
            <a:pPr lvl="1"/>
            <a:r>
              <a:rPr lang="fr-FR" sz="2000" dirty="0"/>
              <a:t>Réaction limite : on a un équilibre entre concentration des réactifs et des produits (flèche dans les deux sens)</a:t>
            </a:r>
          </a:p>
          <a:p>
            <a:pPr lvl="1"/>
            <a:r>
              <a:rPr lang="fr-FR" sz="2000" dirty="0"/>
              <a:t>Réaction totale : on a une concentration des produits largement supérieure à celle des réactifs (flèche dans un seul sens)</a:t>
            </a:r>
          </a:p>
          <a:p>
            <a:pPr lvl="1"/>
            <a:endParaRPr lang="fr-FR" sz="2000" dirty="0"/>
          </a:p>
          <a:p>
            <a:pPr marL="457200" lvl="1" indent="0" algn="ctr">
              <a:buNone/>
            </a:pPr>
            <a:r>
              <a:rPr lang="fr-FR" sz="4000" b="1" dirty="0">
                <a:solidFill>
                  <a:srgbClr val="FF0000"/>
                </a:solidFill>
              </a:rPr>
              <a:t>L’équilibre est dynamique</a:t>
            </a:r>
          </a:p>
        </p:txBody>
      </p:sp>
    </p:spTree>
    <p:extLst>
      <p:ext uri="{BB962C8B-B14F-4D97-AF65-F5344CB8AC3E}">
        <p14:creationId xmlns:p14="http://schemas.microsoft.com/office/powerpoint/2010/main" val="10399933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6D862A6-E0BD-4373-B4E3-E15137330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Le quotient réactionnel Q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E982FF1C-80DE-4740-93AF-38D0E9CC36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92500" lnSpcReduction="10000"/>
              </a:bodyPr>
              <a:lstStyle/>
              <a:p>
                <a:r>
                  <a:rPr lang="fr-FR" sz="2400" dirty="0"/>
                  <a:t>Sans dimension</a:t>
                </a:r>
              </a:p>
              <a:p>
                <a:endParaRPr lang="fr-FR" sz="2400" dirty="0"/>
              </a:p>
              <a:p>
                <a:r>
                  <a:rPr lang="fr-FR" sz="2400" dirty="0"/>
                  <a:t>Renseigne sur l’évolution du système</a:t>
                </a:r>
              </a:p>
              <a:p>
                <a:endParaRPr lang="fr-FR" sz="2400" dirty="0"/>
              </a:p>
              <a:p>
                <a14:m>
                  <m:oMath xmlns:m="http://schemas.openxmlformats.org/officeDocument/2006/math">
                    <m:r>
                      <a:rPr lang="fr-FR" sz="2400" b="0" i="1" smtClean="0">
                        <a:latin typeface="Cambria Math" panose="02040503050406030204" pitchFamily="18" charset="0"/>
                      </a:rPr>
                      <m:t>𝑄</m:t>
                    </m:r>
                    <m:r>
                      <a:rPr lang="fr-FR" sz="24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m:rPr>
                        <m:sty m:val="p"/>
                      </m:rPr>
                      <a:rPr lang="el-GR" sz="24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Π</m:t>
                    </m:r>
                    <m:sSup>
                      <m:sSupPr>
                        <m:ctrlPr>
                          <a:rPr lang="el-GR" sz="2400" b="0" i="1" smtClean="0">
                            <a:latin typeface="Cambria Math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sSub>
                          <m:sSubPr>
                            <m:ctrlPr>
                              <a:rPr lang="el-GR" sz="2400" b="0" i="1" smtClean="0">
                                <a:latin typeface="Cambria Math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𝑎</m:t>
                            </m:r>
                          </m:e>
                          <m:sub>
                            <m:r>
                              <a:rPr lang="fr-FR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e>
                      <m:sup>
                        <m:sSub>
                          <m:sSubPr>
                            <m:ctrlPr>
                              <a:rPr lang="el-GR" sz="2400" b="0" i="1" smtClean="0">
                                <a:latin typeface="Cambria Math" charset="0"/>
                                <a:ea typeface="Cambria Math" panose="02040503050406030204" pitchFamily="18" charset="0"/>
                              </a:rPr>
                            </m:ctrlPr>
                          </m:sSubPr>
                          <m:e>
                            <m:r>
                              <a:rPr lang="fr-FR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𝑣</m:t>
                            </m:r>
                          </m:e>
                          <m:sub>
                            <m:r>
                              <a:rPr lang="fr-FR" sz="2400" b="0" i="1" smtClean="0">
                                <a:latin typeface="Cambria Math" panose="02040503050406030204" pitchFamily="18" charset="0"/>
                                <a:ea typeface="Cambria Math" panose="02040503050406030204" pitchFamily="18" charset="0"/>
                              </a:rPr>
                              <m:t>𝑖</m:t>
                            </m:r>
                          </m:sub>
                        </m:sSub>
                      </m:sup>
                    </m:sSup>
                  </m:oMath>
                </a14:m>
                <a:r>
                  <a:rPr lang="fr-FR" sz="2400" dirty="0"/>
                  <a:t> , ∏ pour produit, </a:t>
                </a:r>
                <a:r>
                  <a:rPr lang="fr-FR" sz="2400" i="1" dirty="0"/>
                  <a:t>a</a:t>
                </a:r>
                <a:r>
                  <a:rPr lang="fr-FR" sz="2400" dirty="0"/>
                  <a:t> pour activité, </a:t>
                </a:r>
                <a:r>
                  <a:rPr lang="fr-FR" sz="2400" i="1" dirty="0"/>
                  <a:t>v</a:t>
                </a:r>
                <a:r>
                  <a:rPr lang="fr-FR" sz="2800" i="1" dirty="0"/>
                  <a:t>i</a:t>
                </a:r>
                <a:r>
                  <a:rPr lang="fr-FR" sz="2400" dirty="0"/>
                  <a:t> pour les </a:t>
                </a:r>
                <a:r>
                  <a:rPr lang="fr-FR" sz="2400" dirty="0" err="1"/>
                  <a:t>coeff</a:t>
                </a:r>
                <a:r>
                  <a:rPr lang="fr-FR" sz="2400" dirty="0"/>
                  <a:t> </a:t>
                </a:r>
                <a:r>
                  <a:rPr lang="fr-FR" sz="2400" dirty="0" err="1"/>
                  <a:t>stoechio</a:t>
                </a:r>
                <a:endParaRPr lang="fr-FR" sz="2400" dirty="0"/>
              </a:p>
              <a:p>
                <a:endParaRPr lang="fr-FR" sz="2400" dirty="0"/>
              </a:p>
              <a:p>
                <a:r>
                  <a:rPr lang="fr-FR" sz="2400" dirty="0"/>
                  <a:t>Le produit </a:t>
                </a:r>
                <a:r>
                  <a:rPr lang="fr-FR" sz="2400" i="1" dirty="0"/>
                  <a:t>v</a:t>
                </a:r>
                <a:r>
                  <a:rPr lang="fr-FR" sz="2800" i="1" dirty="0"/>
                  <a:t>i</a:t>
                </a:r>
                <a:r>
                  <a:rPr lang="fr-FR" sz="2400" i="1" dirty="0"/>
                  <a:t> </a:t>
                </a:r>
                <a:r>
                  <a:rPr lang="fr-FR" sz="2400" dirty="0"/>
                  <a:t>est positif pour un produit et négatif pour un réactif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982FF1C-80DE-4740-93AF-38D0E9CC36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426" t="-188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9133503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96D862A6-E0BD-4373-B4E3-E151373309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Le quotient réactionnel Q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E982FF1C-80DE-4740-93AF-38D0E9CC36F7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pPr marL="0" indent="0">
                  <a:buNone/>
                </a:pPr>
                <a:r>
                  <a:rPr lang="fr-FR" sz="2800" dirty="0"/>
                  <a:t>2 NO(g) + O2(g) = 2 NO2(g) </a:t>
                </a:r>
              </a:p>
              <a:p>
                <a:pPr marL="0" indent="0">
                  <a:buNone/>
                </a:pPr>
                <a:endParaRPr lang="fr-FR" sz="2800" dirty="0"/>
              </a:p>
              <a:p>
                <a:pPr marL="0" indent="0">
                  <a:buNone/>
                </a:pPr>
                <a:endParaRPr lang="fr-FR" sz="28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8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fr-FR" sz="28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fr-FR" sz="2800" b="0" i="1" smtClean="0">
                              <a:latin typeface="Cambria Math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fr-FR" sz="28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𝑁𝑂</m:t>
                              </m:r>
                            </m:sub>
                          </m:sSub>
                        </m:e>
                        <m:sup>
                          <m:r>
                            <a:rPr lang="fr-FR" sz="28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fr-FR" sz="2800" b="0" i="1" smtClean="0">
                          <a:latin typeface="Cambria Math" panose="02040503050406030204" pitchFamily="18" charset="0"/>
                        </a:rPr>
                        <m:t>. </m:t>
                      </m:r>
                      <m:sSup>
                        <m:sSupPr>
                          <m:ctrlPr>
                            <a:rPr lang="fr-FR" sz="2800" b="0" i="1" smtClean="0">
                              <a:latin typeface="Cambria Math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fr-FR" sz="28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  <m:sup>
                          <m:r>
                            <a:rPr lang="fr-FR" sz="28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fr-FR" sz="2800" b="0" i="1" smtClean="0">
                          <a:latin typeface="Cambria Math" panose="02040503050406030204" pitchFamily="18" charset="0"/>
                        </a:rPr>
                        <m:t>. </m:t>
                      </m:r>
                      <m:sSup>
                        <m:sSupPr>
                          <m:ctrlPr>
                            <a:rPr lang="fr-FR" sz="2800" b="0" i="1" smtClean="0">
                              <a:latin typeface="Cambria Math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fr-FR" sz="28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e>
                        <m:sup>
                          <m:r>
                            <a:rPr lang="fr-FR" sz="2800" b="0" i="1" smtClean="0">
                              <a:latin typeface="Cambria Math" panose="02040503050406030204" pitchFamily="18" charset="0"/>
                            </a:rPr>
                            <m:t>𝑁𝑂</m:t>
                          </m:r>
                          <m:r>
                            <a:rPr lang="fr-FR" sz="28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fr-FR" sz="2800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fr-FR" sz="2800" b="0" i="1" smtClean="0">
                              <a:latin typeface="Cambria Math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fr-FR" sz="2800" b="0" i="1" smtClean="0">
                                  <a:latin typeface="Cambria Math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fr-FR" sz="2800" b="0" i="1" smtClean="0"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28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fr-FR" sz="2800" b="0" i="1" smtClean="0">
                                      <a:latin typeface="Cambria Math" panose="02040503050406030204" pitchFamily="18" charset="0"/>
                                    </a:rPr>
                                    <m:t>𝑁𝑂</m:t>
                                  </m:r>
                                  <m:r>
                                    <a:rPr lang="fr-FR" sz="28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fr-FR" sz="2800" b="0" i="1" smtClean="0">
                                  <a:latin typeface="Cambria Math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fr-FR" sz="2800" b="0" i="1" smtClean="0"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2800" b="0" i="1" smtClean="0"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fr-FR" sz="2800" b="0" i="1" smtClean="0">
                                      <a:latin typeface="Cambria Math" panose="02040503050406030204" pitchFamily="18" charset="0"/>
                                    </a:rPr>
                                    <m:t>𝑁𝑂</m:t>
                                  </m:r>
                                </m:sub>
                              </m:sSub>
                            </m:e>
                            <m:sup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fr-FR" sz="2800" b="0" i="1" smtClean="0">
                              <a:latin typeface="Cambria Math" panose="02040503050406030204" pitchFamily="18" charset="0"/>
                            </a:rPr>
                            <m:t>. </m:t>
                          </m:r>
                          <m:sSub>
                            <m:sSubPr>
                              <m:ctrlPr>
                                <a:rPr lang="fr-FR" sz="28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  <m:r>
                                <a:rPr lang="fr-FR" sz="28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fr-FR" sz="2800" dirty="0"/>
              </a:p>
              <a:p>
                <a:pPr marL="0" indent="0">
                  <a:buNone/>
                </a:pPr>
                <a:endParaRPr lang="fr-FR" sz="2800" dirty="0"/>
              </a:p>
              <a:p>
                <a:pPr marL="0" indent="0">
                  <a:buNone/>
                </a:pPr>
                <a:endParaRPr lang="fr-FR" sz="2800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E982FF1C-80DE-4740-93AF-38D0E9CC36F7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1418" t="-1413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40341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FCBE9E6-9682-4AF4-A729-8AB0C5BEED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La constante d’équilibre K</a:t>
            </a: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8844427A-9B2F-479F-A008-83863BB6D913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838200" y="1690688"/>
                <a:ext cx="10515600" cy="4802187"/>
              </a:xfrm>
            </p:spPr>
            <p:txBody>
              <a:bodyPr>
                <a:normAutofit/>
              </a:bodyPr>
              <a:lstStyle/>
              <a:p>
                <a:r>
                  <a:rPr lang="fr-FR" sz="2400" dirty="0" smtClean="0"/>
                  <a:t>Q lorsque le système est à l’équilibre </a:t>
                </a:r>
              </a:p>
              <a:p>
                <a:pPr marL="0" indent="0">
                  <a:buNone/>
                </a:pPr>
                <a:endParaRPr lang="fr-FR" sz="2400" b="0" i="1" dirty="0">
                  <a:latin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𝑄</m:t>
                      </m:r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fr-FR" sz="2400" b="0" i="1" smtClean="0">
                              <a:latin typeface="Cambria Math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𝑁𝑂</m:t>
                              </m:r>
                              <m:sSub>
                                <m:sSubPr>
                                  <m:ctrlPr>
                                    <a:rPr lang="fr-FR" sz="2400" b="0" i="1" smtClean="0"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</m:e>
                                <m:sub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𝑒𝑞</m:t>
                                  </m:r>
                                </m:sub>
                              </m:sSub>
                            </m:sub>
                          </m:sSub>
                        </m:e>
                        <m:sup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−2</m:t>
                          </m:r>
                        </m:sup>
                      </m:sSup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. </m:t>
                      </m:r>
                      <m:sSup>
                        <m:sSupPr>
                          <m:ctrlPr>
                            <a:rPr lang="fr-FR" sz="2400" b="0" i="1" smtClean="0">
                              <a:latin typeface="Cambria Math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sSub>
                                <m:sSubPr>
                                  <m:ctrlPr>
                                    <a:rPr lang="fr-FR" sz="2400" b="0" i="1" smtClean="0"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</m:e>
                                <m:sub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𝑒𝑞</m:t>
                                  </m:r>
                                </m:sub>
                              </m:sSub>
                            </m:sub>
                          </m:sSub>
                        </m:e>
                        <m:sup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−1</m:t>
                          </m:r>
                        </m:sup>
                      </m:sSup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. </m:t>
                      </m:r>
                      <m:sSup>
                        <m:sSupPr>
                          <m:ctrlPr>
                            <a:rPr lang="fr-FR" sz="2400" b="0" i="1" smtClean="0">
                              <a:latin typeface="Cambria Math" charset="0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𝑁𝑂</m:t>
                              </m:r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sSub>
                                <m:sSubPr>
                                  <m:ctrlPr>
                                    <a:rPr lang="fr-FR" sz="2400" b="0" i="1" smtClean="0"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</m:e>
                                <m:sub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𝑒𝑞</m:t>
                                  </m:r>
                                </m:sub>
                              </m:sSub>
                            </m:sub>
                          </m:sSub>
                        </m:e>
                        <m:sup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2</m:t>
                          </m:r>
                        </m:sup>
                      </m:sSup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fr-FR" sz="2400" b="0" i="1" smtClean="0">
                              <a:latin typeface="Cambria Math" charset="0"/>
                            </a:rPr>
                          </m:ctrlPr>
                        </m:fPr>
                        <m:num>
                          <m:sSup>
                            <m:sSup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fr-FR" sz="2400" b="0" i="1" smtClean="0"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sSup>
                                    <m:sSupPr>
                                      <m:ctrlPr>
                                        <a:rPr lang="fr-FR" sz="2400" b="0" i="1" smtClean="0">
                                          <a:latin typeface="Cambria Math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fr-FR" sz="2400" b="0" i="1" smtClean="0"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p>
                                      <m:r>
                                        <a:rPr lang="fr-FR" sz="24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  <m:sub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𝑁𝑂</m:t>
                                  </m:r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  <m:sSub>
                                    <m:sSubPr>
                                      <m:ctrlPr>
                                        <a:rPr lang="fr-FR" sz="2400" b="0" i="1" smtClean="0">
                                          <a:latin typeface="Cambria Math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2400" b="0" i="1" smtClean="0">
                                          <a:latin typeface="Cambria Math" panose="02040503050406030204" pitchFamily="18" charset="0"/>
                                        </a:rPr>
                                        <m:t>,</m:t>
                                      </m:r>
                                    </m:e>
                                    <m:sub>
                                      <m:r>
                                        <a:rPr lang="fr-FR" sz="2400" b="0" i="1" smtClean="0">
                                          <a:latin typeface="Cambria Math" panose="02040503050406030204" pitchFamily="18" charset="0"/>
                                        </a:rPr>
                                        <m:t>𝑒𝑞</m:t>
                                      </m:r>
                                    </m:sub>
                                  </m:sSub>
                                </m:sub>
                              </m:sSub>
                            </m:e>
                            <m:sup>
                              <m:r>
                                <a:rPr lang="fr-FR" sz="2400" b="0" i="1" smtClean="0">
                                  <a:latin typeface="Cambria Math" charset="0"/>
                                </a:rPr>
                                <m:t>2</m:t>
                              </m:r>
                            </m:sup>
                          </m:sSup>
                        </m:num>
                        <m:den>
                          <m:sSup>
                            <m:sSup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pPr>
                            <m:e>
                              <m:sSub>
                                <m:sSubPr>
                                  <m:ctrlPr>
                                    <a:rPr lang="fr-FR" sz="2400" b="0" i="1" smtClean="0"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sSup>
                                    <m:sSupPr>
                                      <m:ctrlPr>
                                        <a:rPr lang="fr-FR" sz="2400" b="0" i="1" smtClean="0">
                                          <a:latin typeface="Cambria Math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fr-FR" sz="2400" b="0" i="1" smtClean="0">
                                          <a:latin typeface="Cambria Math" panose="02040503050406030204" pitchFamily="18" charset="0"/>
                                        </a:rPr>
                                        <m:t>𝑎</m:t>
                                      </m:r>
                                    </m:e>
                                    <m:sup>
                                      <m:r>
                                        <a:rPr lang="fr-FR" sz="2400" b="0" i="1" smtClean="0">
                                          <a:latin typeface="Cambria Math" panose="02040503050406030204" pitchFamily="18" charset="0"/>
                                        </a:rPr>
                                        <m:t>2</m:t>
                                      </m:r>
                                    </m:sup>
                                  </m:sSup>
                                </m:e>
                                <m:sub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𝑁𝑂</m:t>
                                  </m:r>
                                  <m:sSub>
                                    <m:sSubPr>
                                      <m:ctrlPr>
                                        <a:rPr lang="fr-FR" sz="2400" b="0" i="1" smtClean="0">
                                          <a:latin typeface="Cambria Math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2400" b="0" i="1" smtClean="0">
                                          <a:latin typeface="Cambria Math" panose="02040503050406030204" pitchFamily="18" charset="0"/>
                                        </a:rPr>
                                        <m:t>,</m:t>
                                      </m:r>
                                    </m:e>
                                    <m:sub>
                                      <m:r>
                                        <a:rPr lang="fr-FR" sz="2400" b="0" i="1" smtClean="0">
                                          <a:latin typeface="Cambria Math" panose="02040503050406030204" pitchFamily="18" charset="0"/>
                                        </a:rPr>
                                        <m:t>𝑒𝑞</m:t>
                                      </m:r>
                                    </m:sub>
                                  </m:sSub>
                                </m:sub>
                              </m:sSub>
                            </m:e>
                            <m:sup>
                              <m:r>
                                <a:rPr lang="fr-FR" sz="2400" b="0" i="1" smtClean="0">
                                  <a:latin typeface="Cambria Math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. </m:t>
                          </m:r>
                          <m:sSub>
                            <m:sSub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𝑎</m:t>
                              </m:r>
                            </m:e>
                            <m:sub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𝑂</m:t>
                              </m:r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  <m:sSub>
                                <m:sSubPr>
                                  <m:ctrlPr>
                                    <a:rPr lang="fr-FR" sz="2400" b="0" i="1" smtClean="0"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</m:e>
                                <m:sub>
                                  <m:r>
                                    <a:rPr lang="fr-FR" sz="2400" b="0" i="1" smtClean="0">
                                      <a:latin typeface="Cambria Math" panose="02040503050406030204" pitchFamily="18" charset="0"/>
                                    </a:rPr>
                                    <m:t>𝑒𝑞</m:t>
                                  </m:r>
                                </m:sub>
                              </m:sSub>
                            </m:sub>
                          </m:sSub>
                        </m:den>
                      </m:f>
                    </m:oMath>
                  </m:oMathPara>
                </a14:m>
                <a:endParaRPr lang="fr-FR" sz="2400" b="0" dirty="0"/>
              </a:p>
              <a:p>
                <a:pPr marL="0" indent="0">
                  <a:buNone/>
                </a:pPr>
                <a:endParaRPr lang="fr-FR" sz="2400" dirty="0"/>
              </a:p>
              <a:p>
                <a:r>
                  <a:rPr lang="fr-FR" sz="2400" dirty="0"/>
                  <a:t>Ne dépend que de la température ++</a:t>
                </a:r>
              </a:p>
              <a:p>
                <a:endParaRPr lang="fr-FR" sz="2400" dirty="0"/>
              </a:p>
              <a:p>
                <a:r>
                  <a:rPr lang="fr-FR" sz="2400" dirty="0"/>
                  <a:t>On peut lier ∆G et K : 	</a:t>
                </a:r>
              </a:p>
              <a:p>
                <a:pPr marL="0" indent="0" algn="ctr">
                  <a:buNone/>
                </a:pPr>
                <a14:m>
                  <m:oMath xmlns:m="http://schemas.openxmlformats.org/officeDocument/2006/math">
                    <m:r>
                      <a:rPr lang="fr-FR" sz="2400" b="0" i="1" smtClean="0">
                        <a:latin typeface="Cambria Math" panose="02040503050406030204" pitchFamily="18" charset="0"/>
                      </a:rPr>
                      <m:t>𝐾</m:t>
                    </m:r>
                    <m:r>
                      <a:rPr lang="fr-FR" sz="2400" b="0" i="1" smtClean="0">
                        <a:latin typeface="Cambria Math" panose="02040503050406030204" pitchFamily="18" charset="0"/>
                      </a:rPr>
                      <m:t>=</m:t>
                    </m:r>
                    <m:sSup>
                      <m:sSupPr>
                        <m:ctrlPr>
                          <a:rPr lang="fr-FR" sz="2400" b="0" i="1" smtClean="0">
                            <a:latin typeface="Cambria Math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latin typeface="Cambria Math" panose="02040503050406030204" pitchFamily="18" charset="0"/>
                          </a:rPr>
                          <m:t>𝑒</m:t>
                        </m:r>
                      </m:e>
                      <m:sup>
                        <m:r>
                          <a:rPr lang="fr-FR" sz="2400" b="0" i="1" smtClean="0">
                            <a:latin typeface="Cambria Math" panose="02040503050406030204" pitchFamily="18" charset="0"/>
                          </a:rPr>
                          <m:t>−</m:t>
                        </m:r>
                        <m:f>
                          <m:fPr>
                            <m:ctrlPr>
                              <a:rPr lang="fr-FR" sz="2400" b="0" i="1" smtClean="0">
                                <a:latin typeface="Cambria Math" charset="0"/>
                              </a:rPr>
                            </m:ctrlPr>
                          </m:fPr>
                          <m:num>
                            <m:sSub>
                              <m:sSubPr>
                                <m:ctrlPr>
                                  <a:rPr lang="fr-FR" sz="2400" b="0" i="1" smtClean="0">
                                    <a:latin typeface="Cambria Math" charset="0"/>
                                  </a:rPr>
                                </m:ctrlPr>
                              </m:sSubPr>
                              <m:e>
                                <m:r>
                                  <m:rPr>
                                    <m:sty m:val="p"/>
                                  </m:rPr>
                                  <a:rPr lang="el-GR" sz="2400" b="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Δ</m:t>
                                </m:r>
                              </m:e>
                              <m:sub>
                                <m:r>
                                  <a:rPr lang="fr-FR" sz="2400" b="0" i="1" smtClean="0">
                                    <a:latin typeface="Cambria Math" panose="02040503050406030204" pitchFamily="18" charset="0"/>
                                  </a:rPr>
                                  <m:t>𝑟</m:t>
                                </m:r>
                              </m:sub>
                            </m:sSub>
                            <m:sSup>
                              <m:sSupPr>
                                <m:ctrlPr>
                                  <a:rPr lang="fr-FR" sz="2400" b="0" i="1" smtClean="0">
                                    <a:latin typeface="Cambria Math" charset="0"/>
                                  </a:rPr>
                                </m:ctrlPr>
                              </m:sSupPr>
                              <m:e>
                                <m:r>
                                  <a:rPr lang="fr-FR" sz="2400" b="0" i="1" smtClean="0">
                                    <a:latin typeface="Cambria Math" panose="02040503050406030204" pitchFamily="18" charset="0"/>
                                  </a:rPr>
                                  <m:t>𝐺</m:t>
                                </m:r>
                              </m:e>
                              <m:sup>
                                <m:r>
                                  <a:rPr lang="fr-FR" sz="2400" b="0" i="1" smtClean="0">
                                    <a:latin typeface="Cambria Math" panose="02040503050406030204" pitchFamily="18" charset="0"/>
                                  </a:rPr>
                                  <m:t>0</m:t>
                                </m:r>
                              </m:sup>
                            </m:sSup>
                          </m:num>
                          <m:den>
                            <m:r>
                              <a:rPr lang="fr-FR" sz="2400" b="0" i="1" smtClean="0">
                                <a:latin typeface="Cambria Math" panose="02040503050406030204" pitchFamily="18" charset="0"/>
                              </a:rPr>
                              <m:t>𝑅</m:t>
                            </m:r>
                            <m:r>
                              <a:rPr lang="fr-FR" sz="2400" b="0" i="1" smtClean="0">
                                <a:latin typeface="Cambria Math" panose="02040503050406030204" pitchFamily="18" charset="0"/>
                              </a:rPr>
                              <m:t>.</m:t>
                            </m:r>
                            <m:r>
                              <a:rPr lang="fr-FR" sz="2400" b="0" i="1" smtClean="0">
                                <a:latin typeface="Cambria Math" panose="02040503050406030204" pitchFamily="18" charset="0"/>
                              </a:rPr>
                              <m:t>𝑇</m:t>
                            </m:r>
                          </m:den>
                        </m:f>
                        <m:r>
                          <a:rPr lang="fr-FR" sz="2400" b="0" i="1" smtClean="0">
                            <a:latin typeface="Cambria Math" panose="02040503050406030204" pitchFamily="18" charset="0"/>
                          </a:rPr>
                          <m:t> </m:t>
                        </m:r>
                      </m:sup>
                    </m:sSup>
                    <m:r>
                      <a:rPr lang="fr-FR" sz="2400" b="0" i="1" smtClean="0">
                        <a:latin typeface="Cambria Math" panose="02040503050406030204" pitchFamily="18" charset="0"/>
                      </a:rPr>
                      <m:t> </m:t>
                    </m:r>
                  </m:oMath>
                </a14:m>
                <a:r>
                  <a:rPr lang="fr-FR" sz="2400" b="0" dirty="0"/>
                  <a:t>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l-GR" sz="2400" b="0" i="1" smtClean="0">
                            <a:latin typeface="Cambria Math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Δ</m:t>
                        </m:r>
                      </m:e>
                      <m:sub>
                        <m:r>
                          <a:rPr lang="fr-FR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𝑟</m:t>
                        </m:r>
                      </m:sub>
                    </m:sSub>
                    <m:sSup>
                      <m:sSupPr>
                        <m:ctrlPr>
                          <a:rPr lang="el-GR" sz="2400" b="0" i="1" smtClean="0">
                            <a:latin typeface="Cambria Math" charset="0"/>
                            <a:ea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fr-FR" sz="24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fr-FR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=−</m:t>
                    </m:r>
                    <m:r>
                      <m:rPr>
                        <m:sty m:val="p"/>
                      </m:rPr>
                      <a:rPr lang="fr-FR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R</m:t>
                    </m:r>
                    <m:r>
                      <a:rPr lang="fr-FR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fr-FR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T</m:t>
                    </m:r>
                    <m:r>
                      <a:rPr lang="fr-FR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.</m:t>
                    </m:r>
                    <m:r>
                      <m:rPr>
                        <m:sty m:val="p"/>
                      </m:rPr>
                      <a:rPr lang="fr-FR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lnK</m:t>
                    </m:r>
                    <m:r>
                      <a:rPr lang="fr-FR" sz="2400" b="0" i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</m:oMath>
                </a14:m>
                <a:endParaRPr lang="fr-FR" sz="2400" b="0" dirty="0"/>
              </a:p>
            </p:txBody>
          </p:sp>
        </mc:Choice>
        <mc:Fallback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:a14="http://schemas.microsoft.com/office/drawing/2010/main" xmlns="" id="{8844427A-9B2F-479F-A008-83863BB6D913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838200" y="1690688"/>
                <a:ext cx="10515600" cy="4802187"/>
              </a:xfrm>
              <a:blipFill rotWithShape="0">
                <a:blip r:embed="rId2"/>
                <a:stretch>
                  <a:fillRect l="-464" t="-1015" b="-254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420098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557EEC1D-66B4-4919-80C9-2D6746DB0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Température d’inversion 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D73FF1C4-6960-4773-8D7F-70F3836321FA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fr-FR" sz="2400" dirty="0"/>
                  <a:t>Une réaction qui va initialement dans le sens direct peut changer de sens sous l’effet de la température.</a:t>
                </a:r>
              </a:p>
              <a:p>
                <a:endParaRPr lang="fr-FR" sz="2400" dirty="0"/>
              </a:p>
              <a:p>
                <a:r>
                  <a:rPr lang="fr-FR" sz="2400" dirty="0"/>
                  <a:t>On appelle la température d’inversion T</a:t>
                </a:r>
                <a:r>
                  <a:rPr lang="fr-FR" sz="3200" dirty="0"/>
                  <a:t>i</a:t>
                </a:r>
                <a:r>
                  <a:rPr lang="fr-FR" sz="2400" dirty="0"/>
                  <a:t> d’équilibre la température à laquelle a lieu ce changement </a:t>
                </a:r>
              </a:p>
              <a:p>
                <a:endParaRPr lang="fr-FR" sz="2400" dirty="0"/>
              </a:p>
              <a:p>
                <a:r>
                  <a:rPr lang="fr-FR" sz="2400" dirty="0"/>
                  <a:t>A cette température, K=1 et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fr-FR" sz="2400" i="1" smtClean="0">
                            <a:latin typeface="Cambria Math" charset="0"/>
                          </a:rPr>
                        </m:ctrlPr>
                      </m:sSubPr>
                      <m:e>
                        <m:r>
                          <m:rPr>
                            <m:sty m:val="p"/>
                          </m:rPr>
                          <a:rPr lang="el-GR" sz="24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Δ</m:t>
                        </m:r>
                      </m:e>
                      <m:sub>
                        <m:r>
                          <a:rPr lang="fr-FR" sz="2400" b="0" i="1" smtClean="0">
                            <a:latin typeface="Cambria Math" panose="02040503050406030204" pitchFamily="18" charset="0"/>
                          </a:rPr>
                          <m:t>𝑟</m:t>
                        </m:r>
                      </m:sub>
                    </m:sSub>
                    <m:sSup>
                      <m:sSupPr>
                        <m:ctrlPr>
                          <a:rPr lang="fr-FR" sz="2400" i="1" smtClean="0">
                            <a:latin typeface="Cambria Math" charset="0"/>
                          </a:rPr>
                        </m:ctrlPr>
                      </m:sSupPr>
                      <m:e>
                        <m:r>
                          <a:rPr lang="fr-FR" sz="2400" b="0" i="1" smtClean="0">
                            <a:latin typeface="Cambria Math" panose="02040503050406030204" pitchFamily="18" charset="0"/>
                          </a:rPr>
                          <m:t>𝐺</m:t>
                        </m:r>
                      </m:e>
                      <m:sup>
                        <m:r>
                          <a:rPr lang="fr-FR" sz="2400" b="0" i="1" smtClean="0">
                            <a:latin typeface="Cambria Math" panose="02040503050406030204" pitchFamily="18" charset="0"/>
                          </a:rPr>
                          <m:t>0</m:t>
                        </m:r>
                      </m:sup>
                    </m:sSup>
                    <m:r>
                      <a:rPr lang="fr-FR" sz="2400" b="0" i="1" smtClean="0">
                        <a:latin typeface="Cambria Math" panose="02040503050406030204" pitchFamily="18" charset="0"/>
                      </a:rPr>
                      <m:t>=0</m:t>
                    </m:r>
                  </m:oMath>
                </a14:m>
                <a:r>
                  <a:rPr lang="fr-FR" sz="2400" dirty="0"/>
                  <a:t> </a:t>
                </a:r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D73FF1C4-6960-4773-8D7F-70F3836321FA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67" t="-125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196842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092B987F-3037-455B-A514-44DAE1DCC4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Expression de K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87FB73DA-5525-427D-8B13-E344E4E54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400" dirty="0"/>
              <a:t>Un équilibre est dit </a:t>
            </a:r>
            <a:r>
              <a:rPr lang="fr-FR" sz="2400" b="1" dirty="0"/>
              <a:t>homogène</a:t>
            </a:r>
            <a:r>
              <a:rPr lang="fr-FR" sz="2400" dirty="0"/>
              <a:t> si tous les constituants sont dans le même état</a:t>
            </a:r>
          </a:p>
          <a:p>
            <a:pPr marL="0" indent="0">
              <a:buNone/>
            </a:pPr>
            <a:endParaRPr lang="fr-FR" sz="2400" dirty="0"/>
          </a:p>
          <a:p>
            <a:r>
              <a:rPr lang="fr-FR" sz="2400" dirty="0"/>
              <a:t>Un équilibre est dit </a:t>
            </a:r>
            <a:r>
              <a:rPr lang="fr-FR" sz="2400" b="1" dirty="0"/>
              <a:t>hétérogène</a:t>
            </a:r>
            <a:r>
              <a:rPr lang="fr-FR" sz="2400" dirty="0"/>
              <a:t> si les composant sont dans des états différents </a:t>
            </a:r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  <a:p>
            <a:endParaRPr lang="fr-FR" sz="24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Tableau 3">
                <a:extLst>
                  <a:ext uri="{FF2B5EF4-FFF2-40B4-BE49-F238E27FC236}">
                    <a16:creationId xmlns:a16="http://schemas.microsoft.com/office/drawing/2014/main" xmlns="" id="{05174DB4-09F6-4238-A688-706CEE2AA95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68899078"/>
                  </p:ext>
                </p:extLst>
              </p:nvPr>
            </p:nvGraphicFramePr>
            <p:xfrm>
              <a:off x="838200" y="4881489"/>
              <a:ext cx="10515600" cy="1252025"/>
            </p:xfrm>
            <a:graphic>
              <a:graphicData uri="http://schemas.openxmlformats.org/drawingml/2006/table">
                <a:tbl>
                  <a:tblPr firstRow="1" bandRow="1">
                    <a:tableStyleId>{912C8C85-51F0-491E-9774-3900AFEF0FD7}</a:tableStyleId>
                  </a:tblPr>
                  <a:tblGrid>
                    <a:gridCol w="3255498">
                      <a:extLst>
                        <a:ext uri="{9D8B030D-6E8A-4147-A177-3AD203B41FA5}">
                          <a16:colId xmlns:a16="http://schemas.microsoft.com/office/drawing/2014/main" xmlns="" val="1054230907"/>
                        </a:ext>
                      </a:extLst>
                    </a:gridCol>
                    <a:gridCol w="2743200">
                      <a:extLst>
                        <a:ext uri="{9D8B030D-6E8A-4147-A177-3AD203B41FA5}">
                          <a16:colId xmlns:a16="http://schemas.microsoft.com/office/drawing/2014/main" xmlns="" val="2089481775"/>
                        </a:ext>
                      </a:extLst>
                    </a:gridCol>
                    <a:gridCol w="2433711">
                      <a:extLst>
                        <a:ext uri="{9D8B030D-6E8A-4147-A177-3AD203B41FA5}">
                          <a16:colId xmlns:a16="http://schemas.microsoft.com/office/drawing/2014/main" xmlns="" val="2829198151"/>
                        </a:ext>
                      </a:extLst>
                    </a:gridCol>
                    <a:gridCol w="2083191">
                      <a:extLst>
                        <a:ext uri="{9D8B030D-6E8A-4147-A177-3AD203B41FA5}">
                          <a16:colId xmlns:a16="http://schemas.microsoft.com/office/drawing/2014/main" xmlns="" val="3601112678"/>
                        </a:ext>
                      </a:extLst>
                    </a:gridCol>
                  </a:tblGrid>
                  <a:tr h="37898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0" cap="none" spc="0" dirty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Gaz</a:t>
                          </a:r>
                          <a:endParaRPr lang="fr-FR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0" cap="none" spc="0" dirty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Soluté</a:t>
                          </a:r>
                          <a:endParaRPr lang="fr-FR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0" cap="none" spc="0" dirty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Solide</a:t>
                          </a:r>
                          <a:endParaRPr lang="fr-FR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0" cap="none" spc="0" dirty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Solvant</a:t>
                          </a:r>
                          <a:endParaRPr lang="fr-FR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1948257594"/>
                      </a:ext>
                    </a:extLst>
                  </a:tr>
                  <a:tr h="873044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𝑎</m:t>
                                  </m:r>
                                </m:e>
                                <m:sub>
                                  <m: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fr-FR" sz="2200" b="0" i="1" cap="none" spc="0" smtClean="0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=</m:t>
                              </m:r>
                              <m:f>
                                <m:fPr>
                                  <m:ctrlP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𝑝</m:t>
                                      </m:r>
                                    </m:e>
                                    <m:sub>
                                      <m: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num>
                                <m:den>
                                  <m:sSup>
                                    <m:sSupPr>
                                      <m:ctrlP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charset="0"/>
                                        </a:rPr>
                                      </m:ctrlPr>
                                    </m:sSupPr>
                                    <m:e>
                                      <m: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𝑃</m:t>
                                      </m:r>
                                    </m:e>
                                    <m:sup>
                                      <m: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0</m:t>
                                      </m:r>
                                    </m:sup>
                                  </m:sSup>
                                </m:den>
                              </m:f>
                            </m:oMath>
                          </a14:m>
                          <a:r>
                            <a:rPr lang="fr-FR" sz="2200" b="0" cap="none" spc="0" dirty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 avec </a:t>
                          </a:r>
                          <a14:m>
                            <m:oMath xmlns:m="http://schemas.openxmlformats.org/officeDocument/2006/math">
                              <m:sSub>
                                <m:sSubPr>
                                  <m:ctrlP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𝑝</m:t>
                                  </m:r>
                                </m:e>
                                <m:sub>
                                  <m: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𝑖</m:t>
                                  </m:r>
                                </m:sub>
                              </m:sSub>
                              <m:r>
                                <a:rPr lang="fr-FR" sz="2200" b="0" i="1" cap="none" spc="0" smtClean="0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= </m:t>
                              </m:r>
                              <m:f>
                                <m:fPr>
                                  <m:ctrlP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charset="0"/>
                                    </a:rPr>
                                  </m:ctrlPr>
                                </m:fPr>
                                <m:num>
                                  <m:sSub>
                                    <m:sSubPr>
                                      <m:ctrlP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  <m:sub>
                                      <m: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𝑖</m:t>
                                      </m:r>
                                    </m:sub>
                                  </m:sSub>
                                </m:num>
                                <m:den>
                                  <m:sSub>
                                    <m:sSubPr>
                                      <m:ctrlP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charset="0"/>
                                        </a:rPr>
                                      </m:ctrlPr>
                                    </m:sSubPr>
                                    <m:e>
                                      <m: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𝑛</m:t>
                                      </m:r>
                                    </m:e>
                                    <m:sub>
                                      <m:r>
                                        <a:rPr lang="fr-FR" sz="2200" b="0" i="1" cap="none" spc="0" smtClean="0">
                                          <a:ln w="0"/>
                                          <a:solidFill>
                                            <a:schemeClr val="tx1"/>
                                          </a:solidFill>
                                          <a:effectLst>
                                            <a:outerShdw blurRad="38100" dist="19050" dir="2700000" algn="tl" rotWithShape="0">
                                              <a:schemeClr val="dk1">
                                                <a:alpha val="40000"/>
                                              </a:schemeClr>
                                            </a:outerShdw>
                                          </a:effectLst>
                                          <a:latin typeface="Cambria Math" panose="02040503050406030204" pitchFamily="18" charset="0"/>
                                        </a:rPr>
                                        <m:t>𝑇</m:t>
                                      </m:r>
                                    </m:sub>
                                  </m:sSub>
                                </m:den>
                              </m:f>
                              <m:r>
                                <a:rPr lang="fr-FR" sz="2200" b="0" i="1" cap="none" spc="0" smtClean="0">
                                  <a:ln w="0"/>
                                  <a:solidFill>
                                    <a:schemeClr val="tx1"/>
                                  </a:solidFill>
                                  <a:effectLst>
                                    <a:outerShdw blurRad="38100" dist="19050" dir="2700000" algn="tl" rotWithShape="0">
                                      <a:schemeClr val="dk1">
                                        <a:alpha val="40000"/>
                                      </a:schemeClr>
                                    </a:outerShdw>
                                  </a:effectLst>
                                  <a:latin typeface="Cambria Math" panose="02040503050406030204" pitchFamily="18" charset="0"/>
                                </a:rPr>
                                <m:t>.</m:t>
                              </m:r>
                              <m:sSub>
                                <m:sSubPr>
                                  <m:ctrlP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charset="0"/>
                                    </a:rPr>
                                  </m:ctrlPr>
                                </m:sSubPr>
                                <m:e>
                                  <m: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𝑃</m:t>
                                  </m:r>
                                </m:e>
                                <m:sub>
                                  <m:r>
                                    <a:rPr lang="fr-FR" sz="2200" b="0" i="1" cap="none" spc="0" smtClean="0">
                                      <a:ln w="0"/>
                                      <a:solidFill>
                                        <a:schemeClr val="tx1"/>
                                      </a:solidFill>
                                      <a:effectLst>
                                        <a:outerShdw blurRad="38100" dist="19050" dir="2700000" algn="tl" rotWithShape="0">
                                          <a:schemeClr val="dk1">
                                            <a:alpha val="40000"/>
                                          </a:schemeClr>
                                        </a:outerShdw>
                                      </a:effectLst>
                                      <a:latin typeface="Cambria Math" panose="02040503050406030204" pitchFamily="18" charset="0"/>
                                    </a:rPr>
                                    <m:t>𝑇</m:t>
                                  </m:r>
                                </m:sub>
                              </m:sSub>
                            </m:oMath>
                          </a14:m>
                          <a:endParaRPr lang="fr-FR" sz="2200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fr-FR" sz="2200" b="0" i="1" cap="none" spc="0" smtClean="0">
                                        <a:ln w="0"/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19050" dir="2700000" algn="tl" rotWithShape="0">
                                            <a:schemeClr val="dk1">
                                              <a:alpha val="40000"/>
                                            </a:schemeClr>
                                          </a:outerShdw>
                                        </a:effectLst>
                                        <a:latin typeface="Cambria Math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2200" b="0" i="1" cap="none" spc="0" smtClean="0">
                                        <a:ln w="0"/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19050" dir="2700000" algn="tl" rotWithShape="0">
                                            <a:schemeClr val="dk1">
                                              <a:alpha val="40000"/>
                                            </a:scheme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fr-FR" sz="2200" b="0" i="1" cap="none" spc="0" smtClean="0">
                                        <a:ln w="0"/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19050" dir="2700000" algn="tl" rotWithShape="0">
                                            <a:schemeClr val="dk1">
                                              <a:alpha val="40000"/>
                                            </a:scheme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fr-FR" sz="2200" b="0" i="1" cap="none" spc="0" smtClean="0">
                                    <a:ln w="0"/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f>
                                  <m:fPr>
                                    <m:ctrlPr>
                                      <a:rPr lang="fr-FR" sz="2200" b="0" i="1" cap="none" spc="0" smtClean="0">
                                        <a:ln w="0"/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19050" dir="2700000" algn="tl" rotWithShape="0">
                                            <a:schemeClr val="dk1">
                                              <a:alpha val="40000"/>
                                            </a:schemeClr>
                                          </a:outerShdw>
                                        </a:effectLst>
                                        <a:latin typeface="Cambria Math" charset="0"/>
                                      </a:rPr>
                                    </m:ctrlPr>
                                  </m:fPr>
                                  <m:num>
                                    <m:sSub>
                                      <m:sSubPr>
                                        <m:ctrlPr>
                                          <a:rPr lang="fr-FR" sz="2200" b="0" i="1" cap="none" spc="0" smtClean="0">
                                            <a:ln w="0"/>
                                            <a:solidFill>
                                              <a:schemeClr val="tx1"/>
                                            </a:solidFill>
                                            <a:effectLst>
                                              <a:outerShdw blurRad="38100" dist="19050" dir="2700000" algn="tl" rotWithShape="0">
                                                <a:schemeClr val="dk1">
                                                  <a:alpha val="40000"/>
                                                </a:schemeClr>
                                              </a:outerShdw>
                                            </a:effectLst>
                                            <a:latin typeface="Cambria Math" charset="0"/>
                                          </a:rPr>
                                        </m:ctrlPr>
                                      </m:sSubPr>
                                      <m:e>
                                        <m:r>
                                          <a:rPr lang="fr-FR" sz="2200" b="0" i="1" cap="none" spc="0" smtClean="0">
                                            <a:ln w="0"/>
                                            <a:solidFill>
                                              <a:schemeClr val="tx1"/>
                                            </a:solidFill>
                                            <a:effectLst>
                                              <a:outerShdw blurRad="38100" dist="19050" dir="2700000" algn="tl" rotWithShape="0">
                                                <a:schemeClr val="dk1">
                                                  <a:alpha val="40000"/>
                                                </a:scheme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b>
                                        <m:r>
                                          <a:rPr lang="fr-FR" sz="2200" b="0" i="1" cap="none" spc="0" smtClean="0">
                                            <a:ln w="0"/>
                                            <a:solidFill>
                                              <a:schemeClr val="tx1"/>
                                            </a:solidFill>
                                            <a:effectLst>
                                              <a:outerShdw blurRad="38100" dist="19050" dir="2700000" algn="tl" rotWithShape="0">
                                                <a:schemeClr val="dk1">
                                                  <a:alpha val="40000"/>
                                                </a:scheme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  <m:t>𝑖</m:t>
                                        </m:r>
                                      </m:sub>
                                    </m:sSub>
                                  </m:num>
                                  <m:den>
                                    <m:sSup>
                                      <m:sSupPr>
                                        <m:ctrlPr>
                                          <a:rPr lang="fr-FR" sz="2200" b="0" i="1" cap="none" spc="0" smtClean="0">
                                            <a:ln w="0"/>
                                            <a:solidFill>
                                              <a:schemeClr val="tx1"/>
                                            </a:solidFill>
                                            <a:effectLst>
                                              <a:outerShdw blurRad="38100" dist="19050" dir="2700000" algn="tl" rotWithShape="0">
                                                <a:schemeClr val="dk1">
                                                  <a:alpha val="40000"/>
                                                </a:schemeClr>
                                              </a:outerShdw>
                                            </a:effectLst>
                                            <a:latin typeface="Cambria Math" charset="0"/>
                                          </a:rPr>
                                        </m:ctrlPr>
                                      </m:sSupPr>
                                      <m:e>
                                        <m:r>
                                          <a:rPr lang="fr-FR" sz="2200" b="0" i="1" cap="none" spc="0" smtClean="0">
                                            <a:ln w="0"/>
                                            <a:solidFill>
                                              <a:schemeClr val="tx1"/>
                                            </a:solidFill>
                                            <a:effectLst>
                                              <a:outerShdw blurRad="38100" dist="19050" dir="2700000" algn="tl" rotWithShape="0">
                                                <a:schemeClr val="dk1">
                                                  <a:alpha val="40000"/>
                                                </a:scheme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  <m:t>𝐶</m:t>
                                        </m:r>
                                      </m:e>
                                      <m:sup>
                                        <m:r>
                                          <a:rPr lang="fr-FR" sz="2200" b="0" i="1" cap="none" spc="0" smtClean="0">
                                            <a:ln w="0"/>
                                            <a:solidFill>
                                              <a:schemeClr val="tx1"/>
                                            </a:solidFill>
                                            <a:effectLst>
                                              <a:outerShdw blurRad="38100" dist="19050" dir="2700000" algn="tl" rotWithShape="0">
                                                <a:schemeClr val="dk1">
                                                  <a:alpha val="40000"/>
                                                </a:schemeClr>
                                              </a:outerShdw>
                                            </a:effectLst>
                                            <a:latin typeface="Cambria Math" panose="02040503050406030204" pitchFamily="18" charset="0"/>
                                          </a:rPr>
                                          <m:t>0</m:t>
                                        </m:r>
                                      </m:sup>
                                    </m:sSup>
                                  </m:den>
                                </m:f>
                              </m:oMath>
                            </m:oMathPara>
                          </a14:m>
                          <a:endParaRPr lang="fr-FR" sz="2200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fr-FR" sz="2200" b="0" i="1" cap="none" spc="0" smtClean="0">
                                        <a:ln w="0"/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19050" dir="2700000" algn="tl" rotWithShape="0">
                                            <a:schemeClr val="dk1">
                                              <a:alpha val="40000"/>
                                            </a:schemeClr>
                                          </a:outerShdw>
                                        </a:effectLst>
                                        <a:latin typeface="Cambria Math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2200" b="0" i="1" cap="none" spc="0" smtClean="0">
                                        <a:ln w="0"/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19050" dir="2700000" algn="tl" rotWithShape="0">
                                            <a:schemeClr val="dk1">
                                              <a:alpha val="40000"/>
                                            </a:scheme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fr-FR" sz="2200" b="0" i="1" cap="none" spc="0" smtClean="0">
                                        <a:ln w="0"/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19050" dir="2700000" algn="tl" rotWithShape="0">
                                            <a:schemeClr val="dk1">
                                              <a:alpha val="40000"/>
                                            </a:scheme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fr-FR" sz="2200" b="0" i="1" cap="none" spc="0" smtClean="0">
                                    <a:ln w="0"/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=1</m:t>
                                </m:r>
                              </m:oMath>
                            </m:oMathPara>
                          </a14:m>
                          <a:endParaRPr lang="fr-FR" sz="2200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tc>
                      <a:txBody>
                        <a:bodyPr/>
                        <a:lstStyle/>
                        <a:p>
                          <a:pPr marL="0" marR="0" lvl="0" indent="0" algn="ctr" defTabSz="914400" rtl="0" eaLnBrk="1" fontAlgn="auto" latinLnBrk="0" hangingPunct="1">
                            <a:lnSpc>
                              <a:spcPct val="100000"/>
                            </a:lnSpc>
                            <a:spcBef>
                              <a:spcPts val="0"/>
                            </a:spcBef>
                            <a:spcAft>
                              <a:spcPts val="0"/>
                            </a:spcAft>
                            <a:buClrTx/>
                            <a:buSzTx/>
                            <a:buFontTx/>
                            <a:buNone/>
                            <a:tabLst/>
                            <a:defRPr/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fr-FR" sz="2200" b="0" i="1" cap="none" spc="0" smtClean="0">
                                        <a:ln w="0"/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19050" dir="2700000" algn="tl" rotWithShape="0">
                                            <a:schemeClr val="dk1">
                                              <a:alpha val="40000"/>
                                            </a:schemeClr>
                                          </a:outerShdw>
                                        </a:effectLst>
                                        <a:latin typeface="Cambria Math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fr-FR" sz="2200" b="0" i="1" cap="none" spc="0" smtClean="0">
                                        <a:ln w="0"/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19050" dir="2700000" algn="tl" rotWithShape="0">
                                            <a:schemeClr val="dk1">
                                              <a:alpha val="40000"/>
                                            </a:scheme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fr-FR" sz="2200" b="0" i="1" cap="none" spc="0" smtClean="0">
                                        <a:ln w="0"/>
                                        <a:solidFill>
                                          <a:schemeClr val="tx1"/>
                                        </a:solidFill>
                                        <a:effectLst>
                                          <a:outerShdw blurRad="38100" dist="19050" dir="2700000" algn="tl" rotWithShape="0">
                                            <a:schemeClr val="dk1">
                                              <a:alpha val="40000"/>
                                            </a:schemeClr>
                                          </a:outerShdw>
                                        </a:effectLst>
                                        <a:latin typeface="Cambria Math" panose="02040503050406030204" pitchFamily="18" charset="0"/>
                                      </a:rPr>
                                      <m:t>𝑖</m:t>
                                    </m:r>
                                  </m:sub>
                                </m:sSub>
                                <m:r>
                                  <a:rPr lang="fr-FR" sz="2200" b="0" i="1" cap="none" spc="0" smtClean="0">
                                    <a:ln w="0"/>
                                    <a:solidFill>
                                      <a:schemeClr val="tx1"/>
                                    </a:solidFill>
                                    <a:effectLst>
                                      <a:outerShdw blurRad="38100" dist="19050" dir="2700000" algn="tl" rotWithShape="0">
                                        <a:schemeClr val="dk1">
                                          <a:alpha val="40000"/>
                                        </a:schemeClr>
                                      </a:outerShdw>
                                    </a:effectLst>
                                    <a:latin typeface="Cambria Math" panose="02040503050406030204" pitchFamily="18" charset="0"/>
                                  </a:rPr>
                                  <m:t>=1</m:t>
                                </m:r>
                              </m:oMath>
                            </m:oMathPara>
                          </a14:m>
                          <a:endParaRPr lang="fr-FR" sz="2200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</a:endParaRPr>
                        </a:p>
                        <a:p>
                          <a:pPr algn="ctr"/>
                          <a:endParaRPr lang="fr-FR" sz="2200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</a:endParaRPr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</a:tcPr>
                    </a:tc>
                    <a:extLst>
                      <a:ext uri="{0D108BD9-81ED-4DB2-BD59-A6C34878D82A}">
                        <a16:rowId xmlns:a16="http://schemas.microsoft.com/office/drawing/2014/main" xmlns="" val="3233205334"/>
                      </a:ext>
                    </a:extLst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Tableau 3">
                <a:extLst>
                  <a:ext uri="{FF2B5EF4-FFF2-40B4-BE49-F238E27FC236}">
                    <a16:creationId xmlns:a16="http://schemas.microsoft.com/office/drawing/2014/main" id="{05174DB4-09F6-4238-A688-706CEE2AA955}"/>
                  </a:ext>
                </a:extLst>
              </p:cNvPr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3668899078"/>
                  </p:ext>
                </p:extLst>
              </p:nvPr>
            </p:nvGraphicFramePr>
            <p:xfrm>
              <a:off x="838200" y="4881489"/>
              <a:ext cx="10515600" cy="1252025"/>
            </p:xfrm>
            <a:graphic>
              <a:graphicData uri="http://schemas.openxmlformats.org/drawingml/2006/table">
                <a:tbl>
                  <a:tblPr firstRow="1" bandRow="1">
                    <a:tableStyleId>{912C8C85-51F0-491E-9774-3900AFEF0FD7}</a:tableStyleId>
                  </a:tblPr>
                  <a:tblGrid>
                    <a:gridCol w="3255498">
                      <a:extLst>
                        <a:ext uri="{9D8B030D-6E8A-4147-A177-3AD203B41FA5}">
                          <a16:colId xmlns:a16="http://schemas.microsoft.com/office/drawing/2014/main" val="1054230907"/>
                        </a:ext>
                      </a:extLst>
                    </a:gridCol>
                    <a:gridCol w="2743200">
                      <a:extLst>
                        <a:ext uri="{9D8B030D-6E8A-4147-A177-3AD203B41FA5}">
                          <a16:colId xmlns:a16="http://schemas.microsoft.com/office/drawing/2014/main" val="2089481775"/>
                        </a:ext>
                      </a:extLst>
                    </a:gridCol>
                    <a:gridCol w="2433711">
                      <a:extLst>
                        <a:ext uri="{9D8B030D-6E8A-4147-A177-3AD203B41FA5}">
                          <a16:colId xmlns:a16="http://schemas.microsoft.com/office/drawing/2014/main" val="2829198151"/>
                        </a:ext>
                      </a:extLst>
                    </a:gridCol>
                    <a:gridCol w="2083191">
                      <a:extLst>
                        <a:ext uri="{9D8B030D-6E8A-4147-A177-3AD203B41FA5}">
                          <a16:colId xmlns:a16="http://schemas.microsoft.com/office/drawing/2014/main" val="3601112678"/>
                        </a:ext>
                      </a:extLst>
                    </a:gridCol>
                  </a:tblGrid>
                  <a:tr h="378981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0" cap="none" spc="0" dirty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Gaz</a:t>
                          </a:r>
                          <a:endParaRPr lang="fr-FR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0" cap="none" spc="0" dirty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Soluté</a:t>
                          </a:r>
                          <a:endParaRPr lang="fr-FR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0" cap="none" spc="0" dirty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Solide</a:t>
                          </a:r>
                          <a:endParaRPr lang="fr-FR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fr-FR" b="0" cap="none" spc="0" dirty="0">
                              <a:ln w="0"/>
                              <a:solidFill>
                                <a:schemeClr val="tx1"/>
                              </a:solidFill>
                              <a:effectLst>
                                <a:outerShdw blurRad="38100" dist="19050" dir="2700000" algn="tl" rotWithShape="0">
                                  <a:schemeClr val="dk1">
                                    <a:alpha val="40000"/>
                                  </a:schemeClr>
                                </a:outerShdw>
                              </a:effectLst>
                            </a:rPr>
                            <a:t>Solvant</a:t>
                          </a:r>
                          <a:endParaRPr lang="fr-FR" b="0" cap="none" spc="0" dirty="0">
                            <a:ln w="0"/>
                            <a:solidFill>
                              <a:schemeClr val="tx1"/>
                            </a:solidFill>
                            <a:effectLst>
                              <a:outerShdw blurRad="38100" dist="19050" dir="2700000" algn="tl" rotWithShape="0">
                                <a:schemeClr val="dk1">
                                  <a:alpha val="40000"/>
                                </a:schemeClr>
                              </a:outerShdw>
                            </a:effectLst>
                            <a:latin typeface="+mn-lt"/>
                          </a:endParaRPr>
                        </a:p>
                      </a:txBody>
                      <a:tcPr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T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T>
                      </a:tcPr>
                    </a:tc>
                    <a:extLst>
                      <a:ext uri="{0D108BD9-81ED-4DB2-BD59-A6C34878D82A}">
                        <a16:rowId xmlns:a16="http://schemas.microsoft.com/office/drawing/2014/main" val="1948257594"/>
                      </a:ext>
                    </a:extLst>
                  </a:tr>
                  <a:tr h="873044"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375" t="-48611" r="-223596" b="-138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118847" t="-48611" r="-164745" b="-138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247368" t="-48611" r="-86216" b="-138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endParaRPr lang="fr-FR"/>
                        </a:p>
                      </a:txBody>
                      <a:tcPr anchor="ctr">
                        <a:lnL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L>
                        <a:lnR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R>
                        <a:lnB w="12700" cap="flat" cmpd="sng" algn="ctr">
                          <a:solidFill>
                            <a:schemeClr val="tx1"/>
                          </a:solidFill>
                          <a:prstDash val="solid"/>
                          <a:round/>
                          <a:headEnd type="none" w="med" len="med"/>
                          <a:tailEnd type="none" w="med" len="med"/>
                        </a:lnB>
                        <a:blipFill>
                          <a:blip r:embed="rId2"/>
                          <a:stretch>
                            <a:fillRect l="-405263" t="-48611" r="-585" b="-1389"/>
                          </a:stretch>
                        </a:blipFill>
                      </a:tcPr>
                    </a:tc>
                    <a:extLst>
                      <a:ext uri="{0D108BD9-81ED-4DB2-BD59-A6C34878D82A}">
                        <a16:rowId xmlns:a16="http://schemas.microsoft.com/office/drawing/2014/main" val="3233205334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5184368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E5E518A0-9B75-4878-8F7F-D90314C7E4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Prévision du sens d’évolution du système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BD464F7D-F76D-492B-BF13-F35B1A26F7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800" dirty="0"/>
              <a:t>On compare Q</a:t>
            </a:r>
            <a:r>
              <a:rPr lang="fr-FR" sz="2400" dirty="0"/>
              <a:t>i</a:t>
            </a:r>
            <a:r>
              <a:rPr lang="fr-FR" sz="2800" dirty="0"/>
              <a:t> et K</a:t>
            </a:r>
          </a:p>
          <a:p>
            <a:endParaRPr lang="fr-FR" sz="2800" dirty="0"/>
          </a:p>
          <a:p>
            <a:endParaRPr lang="fr-FR" sz="2800" dirty="0"/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xmlns="" id="{099BE66F-188E-4D1D-8C1B-0130DD431BD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9650892"/>
              </p:ext>
            </p:extLst>
          </p:nvPr>
        </p:nvGraphicFramePr>
        <p:xfrm>
          <a:off x="2917998" y="3266752"/>
          <a:ext cx="5798502" cy="277461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2899251">
                  <a:extLst>
                    <a:ext uri="{9D8B030D-6E8A-4147-A177-3AD203B41FA5}">
                      <a16:colId xmlns:a16="http://schemas.microsoft.com/office/drawing/2014/main" xmlns="" val="2382173649"/>
                    </a:ext>
                  </a:extLst>
                </a:gridCol>
                <a:gridCol w="2899251">
                  <a:extLst>
                    <a:ext uri="{9D8B030D-6E8A-4147-A177-3AD203B41FA5}">
                      <a16:colId xmlns:a16="http://schemas.microsoft.com/office/drawing/2014/main" xmlns="" val="1625665880"/>
                    </a:ext>
                  </a:extLst>
                </a:gridCol>
              </a:tblGrid>
              <a:tr h="924870">
                <a:tc>
                  <a:txBody>
                    <a:bodyPr/>
                    <a:lstStyle/>
                    <a:p>
                      <a:pPr algn="ctr"/>
                      <a:r>
                        <a:rPr lang="fr-FR" sz="2800" b="0" i="0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r>
                        <a:rPr lang="fr-FR" sz="2400" b="0" i="0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fr-FR" sz="2800" b="0" i="0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 &lt; K</a:t>
                      </a:r>
                    </a:p>
                  </a:txBody>
                  <a:tcPr anchor="ctr">
                    <a:gradFill flip="none" rotWithShape="1">
                      <a:gsLst>
                        <a:gs pos="0">
                          <a:srgbClr val="66FFFF">
                            <a:shade val="30000"/>
                            <a:satMod val="115000"/>
                          </a:srgbClr>
                        </a:gs>
                        <a:gs pos="50000">
                          <a:srgbClr val="66FFFF">
                            <a:shade val="67500"/>
                            <a:satMod val="115000"/>
                          </a:srgbClr>
                        </a:gs>
                        <a:gs pos="100000">
                          <a:srgbClr val="66FFFF">
                            <a:shade val="100000"/>
                            <a:satMod val="115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Réaction dans le sens direct 1</a:t>
                      </a:r>
                    </a:p>
                  </a:txBody>
                  <a:tcPr anchor="ctr">
                    <a:gradFill flip="none" rotWithShape="1">
                      <a:gsLst>
                        <a:gs pos="0">
                          <a:srgbClr val="66FFFF">
                            <a:shade val="30000"/>
                            <a:satMod val="115000"/>
                          </a:srgbClr>
                        </a:gs>
                        <a:gs pos="50000">
                          <a:srgbClr val="66FFFF">
                            <a:shade val="67500"/>
                            <a:satMod val="115000"/>
                          </a:srgbClr>
                        </a:gs>
                        <a:gs pos="100000">
                          <a:srgbClr val="66FFFF">
                            <a:shade val="100000"/>
                            <a:satMod val="115000"/>
                          </a:srgbClr>
                        </a:gs>
                      </a:gsLst>
                      <a:lin ang="54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2704600352"/>
                  </a:ext>
                </a:extLst>
              </a:tr>
              <a:tr h="924870">
                <a:tc>
                  <a:txBody>
                    <a:bodyPr/>
                    <a:lstStyle/>
                    <a:p>
                      <a:pPr algn="ctr"/>
                      <a:r>
                        <a:rPr lang="fr-FR" sz="2800" b="0" i="0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r>
                        <a:rPr lang="fr-FR" sz="2400" b="0" i="0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fr-FR" sz="2800" b="0" i="0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 = K</a:t>
                      </a:r>
                    </a:p>
                  </a:txBody>
                  <a:tcPr anchor="ctr">
                    <a:solidFill>
                      <a:srgbClr val="4D9EC7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Réaction à l’équilibre</a:t>
                      </a:r>
                    </a:p>
                  </a:txBody>
                  <a:tcPr anchor="ctr">
                    <a:solidFill>
                      <a:srgbClr val="4D9EC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825723978"/>
                  </a:ext>
                </a:extLst>
              </a:tr>
              <a:tr h="924870">
                <a:tc>
                  <a:txBody>
                    <a:bodyPr/>
                    <a:lstStyle/>
                    <a:p>
                      <a:pPr algn="ctr"/>
                      <a:r>
                        <a:rPr lang="fr-FR" sz="2800" b="0" i="0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Q</a:t>
                      </a:r>
                      <a:r>
                        <a:rPr lang="fr-FR" sz="2400" b="0" i="0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i</a:t>
                      </a:r>
                      <a:r>
                        <a:rPr lang="fr-FR" sz="2800" b="0" i="0" cap="none" spc="0" dirty="0">
                          <a:ln w="0"/>
                          <a:solidFill>
                            <a:schemeClr val="tx1"/>
                          </a:solidFill>
                          <a:effectLst/>
                        </a:rPr>
                        <a:t> &gt; K</a:t>
                      </a:r>
                    </a:p>
                  </a:txBody>
                  <a:tcPr anchor="ctr">
                    <a:gradFill flip="none" rotWithShape="1">
                      <a:gsLst>
                        <a:gs pos="0">
                          <a:srgbClr val="66FFFF">
                            <a:shade val="30000"/>
                            <a:satMod val="115000"/>
                          </a:srgbClr>
                        </a:gs>
                        <a:gs pos="50000">
                          <a:srgbClr val="66FFFF">
                            <a:shade val="67500"/>
                            <a:satMod val="115000"/>
                          </a:srgbClr>
                        </a:gs>
                        <a:gs pos="100000">
                          <a:srgbClr val="66FFFF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2000" b="0" cap="none" spc="0" dirty="0">
                          <a:ln w="0"/>
                          <a:solidFill>
                            <a:schemeClr val="tx1"/>
                          </a:solidFill>
                          <a:effectLst>
                            <a:outerShdw blurRad="38100" dist="19050" dir="2700000" algn="tl" rotWithShape="0">
                              <a:schemeClr val="dk1">
                                <a:alpha val="40000"/>
                              </a:schemeClr>
                            </a:outerShdw>
                          </a:effectLst>
                        </a:rPr>
                        <a:t>Réaction dans le sens indirect 2</a:t>
                      </a:r>
                    </a:p>
                  </a:txBody>
                  <a:tcPr anchor="ctr">
                    <a:gradFill flip="none" rotWithShape="1">
                      <a:gsLst>
                        <a:gs pos="0">
                          <a:srgbClr val="66FFFF">
                            <a:shade val="30000"/>
                            <a:satMod val="115000"/>
                          </a:srgbClr>
                        </a:gs>
                        <a:gs pos="50000">
                          <a:srgbClr val="66FFFF">
                            <a:shade val="67500"/>
                            <a:satMod val="115000"/>
                          </a:srgbClr>
                        </a:gs>
                        <a:gs pos="100000">
                          <a:srgbClr val="66FFFF">
                            <a:shade val="100000"/>
                            <a:satMod val="115000"/>
                          </a:srgbClr>
                        </a:gs>
                      </a:gsLst>
                      <a:lin ang="16200000" scaled="1"/>
                      <a:tileRect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xmlns="" val="4577251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59381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C74AB0B2-ACC7-4711-B793-26DAED7D8E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Influence des conditions sur l’équilibre : loi de </a:t>
            </a:r>
            <a:r>
              <a:rPr lang="fr-FR" b="1" dirty="0"/>
              <a:t>LE CHATELIER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xmlns="" id="{0322D4D5-3D73-447F-ADCC-F3DFD86038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8800"/>
            <a:ext cx="10515600" cy="4664075"/>
          </a:xfrm>
        </p:spPr>
        <p:txBody>
          <a:bodyPr>
            <a:normAutofit fontScale="92500"/>
          </a:bodyPr>
          <a:lstStyle/>
          <a:p>
            <a:r>
              <a:rPr lang="fr-FR" sz="2400" dirty="0"/>
              <a:t>La pression :</a:t>
            </a:r>
          </a:p>
          <a:p>
            <a:pPr lvl="1"/>
            <a:r>
              <a:rPr lang="fr-FR" sz="2000" dirty="0"/>
              <a:t>Lorsque la pression augmente, la réaction évolue de façon à réduire le nombre de moles en phase gazeuse</a:t>
            </a:r>
          </a:p>
          <a:p>
            <a:endParaRPr lang="fr-FR" sz="2400" dirty="0"/>
          </a:p>
          <a:p>
            <a:r>
              <a:rPr lang="fr-FR" sz="2400" dirty="0"/>
              <a:t>La température (</a:t>
            </a:r>
            <a:r>
              <a:rPr lang="fr-FR" sz="2400" b="1" dirty="0"/>
              <a:t>Loi de </a:t>
            </a:r>
            <a:r>
              <a:rPr lang="fr-FR" sz="2400" b="1" dirty="0" err="1"/>
              <a:t>Van’t</a:t>
            </a:r>
            <a:r>
              <a:rPr lang="fr-FR" sz="2400" b="1" dirty="0"/>
              <a:t> Hoff</a:t>
            </a:r>
            <a:r>
              <a:rPr lang="fr-FR" sz="2400" dirty="0"/>
              <a:t>) : si augmentation de T alors : </a:t>
            </a:r>
          </a:p>
          <a:p>
            <a:pPr lvl="1"/>
            <a:r>
              <a:rPr lang="fr-FR" sz="2000" dirty="0"/>
              <a:t>Réaction endothermique : évolue dans le sens direct</a:t>
            </a:r>
          </a:p>
          <a:p>
            <a:pPr lvl="1"/>
            <a:r>
              <a:rPr lang="fr-FR" sz="2000" dirty="0"/>
              <a:t>Réaction exothermique : évolue dans le sens indirect </a:t>
            </a:r>
          </a:p>
          <a:p>
            <a:endParaRPr lang="fr-FR" sz="2400" dirty="0"/>
          </a:p>
          <a:p>
            <a:r>
              <a:rPr lang="fr-FR" sz="2400" dirty="0"/>
              <a:t>Ajout d’un constituant actif à T et V constant : </a:t>
            </a:r>
          </a:p>
          <a:p>
            <a:pPr lvl="1"/>
            <a:r>
              <a:rPr lang="fr-FR" sz="2000" dirty="0"/>
              <a:t>Liquide ou solide pur : aucun effet</a:t>
            </a:r>
          </a:p>
          <a:p>
            <a:pPr lvl="1"/>
            <a:r>
              <a:rPr lang="fr-FR" sz="2000" dirty="0"/>
              <a:t>Gaz : déplacement de l’équilibre dans le sens où l’espèce introduite est consommée</a:t>
            </a:r>
          </a:p>
          <a:p>
            <a:pPr marL="457200" lvl="1" indent="0">
              <a:buNone/>
            </a:pPr>
            <a:endParaRPr lang="fr-FR" sz="3600" dirty="0"/>
          </a:p>
          <a:p>
            <a:pPr marL="457200" lvl="1" indent="0">
              <a:buNone/>
            </a:pPr>
            <a:endParaRPr lang="fr-FR" sz="3600" dirty="0"/>
          </a:p>
        </p:txBody>
      </p:sp>
    </p:spTree>
    <p:extLst>
      <p:ext uri="{BB962C8B-B14F-4D97-AF65-F5344CB8AC3E}">
        <p14:creationId xmlns:p14="http://schemas.microsoft.com/office/powerpoint/2010/main" val="3328193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xmlns="" id="{430ABCDC-55ED-471C-A2A0-2EC48E4A19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Relation de </a:t>
            </a:r>
            <a:r>
              <a:rPr lang="fr-FR" dirty="0" err="1"/>
              <a:t>Van’t</a:t>
            </a:r>
            <a:r>
              <a:rPr lang="fr-FR" dirty="0"/>
              <a:t> Hoff intégrée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xmlns="" id="{B3AED7A7-51F3-4A08-8446-3A45DA0AB7F2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fr-FR" sz="2400" dirty="0"/>
                  <a:t>Permet de retrouver la valeur de la constante d’équilibre à une température T</a:t>
                </a:r>
                <a:r>
                  <a:rPr lang="fr-FR" sz="2800" dirty="0"/>
                  <a:t>2</a:t>
                </a:r>
                <a:r>
                  <a:rPr lang="fr-FR" sz="2400" dirty="0"/>
                  <a:t> connaissant sa valeur K</a:t>
                </a:r>
                <a:r>
                  <a:rPr lang="fr-FR" sz="2800" dirty="0"/>
                  <a:t>1</a:t>
                </a:r>
                <a:r>
                  <a:rPr lang="fr-FR" sz="2400" dirty="0"/>
                  <a:t> à une température T</a:t>
                </a:r>
                <a:r>
                  <a:rPr lang="fr-FR" sz="2800" dirty="0"/>
                  <a:t>1</a:t>
                </a:r>
                <a:endParaRPr lang="fr-FR" sz="2400" dirty="0"/>
              </a:p>
              <a:p>
                <a:endParaRPr lang="fr-FR" sz="24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𝑙𝑛</m:t>
                      </m:r>
                      <m:f>
                        <m:fPr>
                          <m:ctrlPr>
                            <a:rPr lang="fr-FR" sz="2400" b="0" i="1" smtClean="0">
                              <a:latin typeface="Cambria Math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num>
                        <m:den>
                          <m:sSub>
                            <m:sSub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𝐾</m:t>
                              </m:r>
                            </m:e>
                            <m:sub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=−</m:t>
                      </m:r>
                      <m:f>
                        <m:fPr>
                          <m:ctrlPr>
                            <a:rPr lang="fr-FR" sz="2400" b="0" i="1" smtClean="0">
                              <a:latin typeface="Cambria Math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m:rPr>
                                  <m:sty m:val="p"/>
                                </m:rPr>
                                <a:rPr lang="el-GR" sz="24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Δ</m:t>
                              </m:r>
                            </m:e>
                            <m:sub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sub>
                          </m:sSub>
                          <m:sSup>
                            <m:sSup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p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𝐻</m:t>
                              </m:r>
                            </m:e>
                            <m:sup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0</m:t>
                              </m:r>
                            </m:sup>
                          </m:sSup>
                        </m:num>
                        <m:den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𝑅</m:t>
                          </m:r>
                        </m:den>
                      </m:f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(</m:t>
                      </m:r>
                      <m:f>
                        <m:fPr>
                          <m:ctrlPr>
                            <a:rPr lang="fr-FR" sz="2400" b="0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fr-FR" sz="2400" b="0" i="1" smtClean="0">
                              <a:latin typeface="Cambria Math" charset="0"/>
                            </a:rPr>
                          </m:ctrlPr>
                        </m:fPr>
                        <m:num>
                          <m:r>
                            <a:rPr lang="fr-FR" sz="2400" b="0" i="1" smtClean="0">
                              <a:latin typeface="Cambria Math" panose="02040503050406030204" pitchFamily="18" charset="0"/>
                            </a:rPr>
                            <m:t>1</m:t>
                          </m:r>
                        </m:num>
                        <m:den>
                          <m:sSub>
                            <m:sSubPr>
                              <m:ctrlPr>
                                <a:rPr lang="fr-FR" sz="2400" b="0" i="1" smtClean="0">
                                  <a:latin typeface="Cambria Math" charset="0"/>
                                </a:rPr>
                              </m:ctrlPr>
                            </m:sSubPr>
                            <m:e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𝑇</m:t>
                              </m:r>
                            </m:e>
                            <m:sub>
                              <m:r>
                                <a:rPr lang="fr-FR" sz="2400" b="0" i="1" smtClean="0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</m:den>
                      </m:f>
                      <m:r>
                        <a:rPr lang="fr-FR" sz="2400" b="0" i="1" smtClean="0">
                          <a:latin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fr-FR" sz="2400" dirty="0"/>
              </a:p>
            </p:txBody>
          </p:sp>
        </mc:Choice>
        <mc:Fallback xmlns="">
          <p:sp>
            <p:nvSpPr>
              <p:cNvPr id="3" name="Espace réservé du contenu 2">
                <a:extLst>
                  <a:ext uri="{FF2B5EF4-FFF2-40B4-BE49-F238E27FC236}">
                    <a16:creationId xmlns:a16="http://schemas.microsoft.com/office/drawing/2014/main" id="{B3AED7A7-51F3-4A08-8446-3A45DA0AB7F2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567" t="-1256"/>
                </a:stretch>
              </a:blipFill>
            </p:spPr>
            <p:txBody>
              <a:bodyPr/>
              <a:lstStyle/>
              <a:p>
                <a:r>
                  <a:rPr lang="fr-FR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8125755"/>
      </p:ext>
    </p:extLst>
  </p:cSld>
  <p:clrMapOvr>
    <a:masterClrMapping/>
  </p:clrMapOvr>
</p:sld>
</file>

<file path=ppt/theme/theme1.xml><?xml version="1.0" encoding="utf-8"?>
<a:theme xmlns:a="http://schemas.openxmlformats.org/drawingml/2006/main" name="Facette">
  <a:themeElements>
    <a:clrScheme name="Facett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te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te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103</TotalTime>
  <Words>394</Words>
  <Application>Microsoft Macintosh PowerPoint</Application>
  <PresentationFormat>Grand écran</PresentationFormat>
  <Paragraphs>78</Paragraphs>
  <Slides>10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Cambria Math</vt:lpstr>
      <vt:lpstr>Trebuchet MS</vt:lpstr>
      <vt:lpstr>Wingdings 3</vt:lpstr>
      <vt:lpstr>Facette</vt:lpstr>
      <vt:lpstr>Equilibres chimiques</vt:lpstr>
      <vt:lpstr>L’état d’équilibre du système physico-chimique</vt:lpstr>
      <vt:lpstr>Le quotient réactionnel Q</vt:lpstr>
      <vt:lpstr>Le quotient réactionnel Q</vt:lpstr>
      <vt:lpstr>La constante d’équilibre K</vt:lpstr>
      <vt:lpstr>Température d’inversion </vt:lpstr>
      <vt:lpstr>Expression de K</vt:lpstr>
      <vt:lpstr>Prévision du sens d’évolution du système</vt:lpstr>
      <vt:lpstr>Influence des conditions sur l’équilibre : loi de LE CHATELIER</vt:lpstr>
      <vt:lpstr>Relation de Van’t Hoff intégrée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Equilibres chimiques</dc:title>
  <dc:creator>Maxence Aviles</dc:creator>
  <cp:lastModifiedBy>Adelaide Rouyer</cp:lastModifiedBy>
  <cp:revision>14</cp:revision>
  <dcterms:created xsi:type="dcterms:W3CDTF">2018-10-16T07:13:51Z</dcterms:created>
  <dcterms:modified xsi:type="dcterms:W3CDTF">2018-10-19T13:48:16Z</dcterms:modified>
</cp:coreProperties>
</file>