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tif" ContentType="image/tif"/>
  <Default Extension="wdp" ContentType="image/vnd.ms-photo"/>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305" r:id="rId3"/>
    <p:sldId id="258" r:id="rId4"/>
    <p:sldId id="259" r:id="rId5"/>
    <p:sldId id="260" r:id="rId6"/>
    <p:sldId id="262" r:id="rId7"/>
    <p:sldId id="263" r:id="rId8"/>
    <p:sldId id="264" r:id="rId9"/>
    <p:sldId id="306" r:id="rId10"/>
    <p:sldId id="265" r:id="rId11"/>
    <p:sldId id="266" r:id="rId12"/>
    <p:sldId id="268" r:id="rId13"/>
    <p:sldId id="269" r:id="rId14"/>
    <p:sldId id="270" r:id="rId15"/>
    <p:sldId id="307" r:id="rId16"/>
    <p:sldId id="308" r:id="rId17"/>
    <p:sldId id="309"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 id="284" r:id="rId31"/>
    <p:sldId id="285" r:id="rId32"/>
    <p:sldId id="287" r:id="rId33"/>
    <p:sldId id="286" r:id="rId34"/>
    <p:sldId id="288" r:id="rId35"/>
    <p:sldId id="290" r:id="rId36"/>
    <p:sldId id="292" r:id="rId37"/>
    <p:sldId id="289" r:id="rId38"/>
    <p:sldId id="293" r:id="rId39"/>
    <p:sldId id="296" r:id="rId40"/>
    <p:sldId id="300" r:id="rId41"/>
    <p:sldId id="302" r:id="rId42"/>
    <p:sldId id="304" r:id="rId43"/>
    <p:sldId id="301" r:id="rId44"/>
    <p:sldId id="303" r:id="rId45"/>
    <p:sldId id="299" r:id="rId46"/>
    <p:sldId id="310" r:id="rId47"/>
  </p:sldIdLst>
  <p:sldSz cx="24384000" cy="13716000"/>
  <p:notesSz cx="6858000" cy="9144000"/>
  <p:defaultTextStyle>
    <a:lvl1pPr algn="ctr" defTabSz="825500">
      <a:defRPr sz="5000">
        <a:latin typeface="+mn-lt"/>
        <a:ea typeface="+mn-ea"/>
        <a:cs typeface="+mn-cs"/>
        <a:sym typeface="Helvetica Light"/>
      </a:defRPr>
    </a:lvl1pPr>
    <a:lvl2pPr indent="228600" algn="ctr" defTabSz="825500">
      <a:defRPr sz="5000">
        <a:latin typeface="+mn-lt"/>
        <a:ea typeface="+mn-ea"/>
        <a:cs typeface="+mn-cs"/>
        <a:sym typeface="Helvetica Light"/>
      </a:defRPr>
    </a:lvl2pPr>
    <a:lvl3pPr indent="457200" algn="ctr" defTabSz="825500">
      <a:defRPr sz="5000">
        <a:latin typeface="+mn-lt"/>
        <a:ea typeface="+mn-ea"/>
        <a:cs typeface="+mn-cs"/>
        <a:sym typeface="Helvetica Light"/>
      </a:defRPr>
    </a:lvl3pPr>
    <a:lvl4pPr indent="685800" algn="ctr" defTabSz="825500">
      <a:defRPr sz="5000">
        <a:latin typeface="+mn-lt"/>
        <a:ea typeface="+mn-ea"/>
        <a:cs typeface="+mn-cs"/>
        <a:sym typeface="Helvetica Light"/>
      </a:defRPr>
    </a:lvl4pPr>
    <a:lvl5pPr indent="914400" algn="ctr" defTabSz="825500">
      <a:defRPr sz="5000">
        <a:latin typeface="+mn-lt"/>
        <a:ea typeface="+mn-ea"/>
        <a:cs typeface="+mn-cs"/>
        <a:sym typeface="Helvetica Light"/>
      </a:defRPr>
    </a:lvl5pPr>
    <a:lvl6pPr indent="1143000" algn="ctr" defTabSz="825500">
      <a:defRPr sz="5000">
        <a:latin typeface="+mn-lt"/>
        <a:ea typeface="+mn-ea"/>
        <a:cs typeface="+mn-cs"/>
        <a:sym typeface="Helvetica Light"/>
      </a:defRPr>
    </a:lvl6pPr>
    <a:lvl7pPr indent="1371600" algn="ctr" defTabSz="825500">
      <a:defRPr sz="5000">
        <a:latin typeface="+mn-lt"/>
        <a:ea typeface="+mn-ea"/>
        <a:cs typeface="+mn-cs"/>
        <a:sym typeface="Helvetica Light"/>
      </a:defRPr>
    </a:lvl7pPr>
    <a:lvl8pPr indent="1600200" algn="ctr" defTabSz="825500">
      <a:defRPr sz="5000">
        <a:latin typeface="+mn-lt"/>
        <a:ea typeface="+mn-ea"/>
        <a:cs typeface="+mn-cs"/>
        <a:sym typeface="Helvetica Light"/>
      </a:defRPr>
    </a:lvl8pPr>
    <a:lvl9pPr indent="1828800" algn="ctr" defTabSz="825500">
      <a:defRPr sz="5000">
        <a:latin typeface="+mn-lt"/>
        <a:ea typeface="+mn-ea"/>
        <a:cs typeface="+mn-cs"/>
        <a:sym typeface="Helvetica Light"/>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FF9300"/>
    <a:srgbClr val="000000"/>
    <a:srgbClr val="5E5E5E"/>
    <a:srgbClr val="BFBFBF"/>
    <a:srgbClr val="FFFEFF"/>
    <a:srgbClr val="FFFFFF"/>
    <a:srgbClr val="FF2F92"/>
    <a:srgbClr val="945200"/>
    <a:srgbClr val="FF8A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4D7"/>
          </a:solidFill>
        </a:fill>
      </a:tcStyle>
    </a:wholeTbl>
    <a:band2H>
      <a:tcTxStyle/>
      <a:tcStyle>
        <a:tcBdr/>
        <a:fill>
          <a:solidFill>
            <a:srgbClr val="C3C2C2"/>
          </a:solidFill>
        </a:fill>
      </a:tcStyle>
    </a:band2H>
    <a:firstCol>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6243"/>
    <p:restoredTop sz="94599"/>
  </p:normalViewPr>
  <p:slideViewPr>
    <p:cSldViewPr snapToGrid="0" snapToObjects="1">
      <p:cViewPr>
        <p:scale>
          <a:sx n="50" d="100"/>
          <a:sy n="50" d="100"/>
        </p:scale>
        <p:origin x="-30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626119004"/>
      </p:ext>
    </p:extLst>
  </p:cSld>
  <p:clrMap bg1="lt1" tx1="dk1" bg2="lt2" tx2="dk2" accent1="accent1" accent2="accent2" accent3="accent3" accent4="accent4" accent5="accent5" accent6="accent6" hlink="hlink" folHlink="folHlink"/>
  <p:notesStyle>
    <a:lvl1pPr defTabSz="457200">
      <a:lnSpc>
        <a:spcPct val="125000"/>
      </a:lnSpc>
      <a:defRPr sz="2400">
        <a:latin typeface="Avenir Roman"/>
        <a:ea typeface="Avenir Roman"/>
        <a:cs typeface="Avenir Roman"/>
        <a:sym typeface="Avenir Roman"/>
      </a:defRPr>
    </a:lvl1pPr>
    <a:lvl2pPr indent="228600" defTabSz="457200">
      <a:lnSpc>
        <a:spcPct val="125000"/>
      </a:lnSpc>
      <a:defRPr sz="2400">
        <a:latin typeface="Avenir Roman"/>
        <a:ea typeface="Avenir Roman"/>
        <a:cs typeface="Avenir Roman"/>
        <a:sym typeface="Avenir Roman"/>
      </a:defRPr>
    </a:lvl2pPr>
    <a:lvl3pPr indent="457200" defTabSz="457200">
      <a:lnSpc>
        <a:spcPct val="125000"/>
      </a:lnSpc>
      <a:defRPr sz="2400">
        <a:latin typeface="Avenir Roman"/>
        <a:ea typeface="Avenir Roman"/>
        <a:cs typeface="Avenir Roman"/>
        <a:sym typeface="Avenir Roman"/>
      </a:defRPr>
    </a:lvl3pPr>
    <a:lvl4pPr indent="685800" defTabSz="457200">
      <a:lnSpc>
        <a:spcPct val="125000"/>
      </a:lnSpc>
      <a:defRPr sz="2400">
        <a:latin typeface="Avenir Roman"/>
        <a:ea typeface="Avenir Roman"/>
        <a:cs typeface="Avenir Roman"/>
        <a:sym typeface="Avenir Roman"/>
      </a:defRPr>
    </a:lvl4pPr>
    <a:lvl5pPr indent="914400" defTabSz="457200">
      <a:lnSpc>
        <a:spcPct val="125000"/>
      </a:lnSpc>
      <a:defRPr sz="2400">
        <a:latin typeface="Avenir Roman"/>
        <a:ea typeface="Avenir Roman"/>
        <a:cs typeface="Avenir Roman"/>
        <a:sym typeface="Avenir Roman"/>
      </a:defRPr>
    </a:lvl5pPr>
    <a:lvl6pPr indent="1143000" defTabSz="457200">
      <a:lnSpc>
        <a:spcPct val="125000"/>
      </a:lnSpc>
      <a:defRPr sz="2400">
        <a:latin typeface="Avenir Roman"/>
        <a:ea typeface="Avenir Roman"/>
        <a:cs typeface="Avenir Roman"/>
        <a:sym typeface="Avenir Roman"/>
      </a:defRPr>
    </a:lvl6pPr>
    <a:lvl7pPr indent="1371600" defTabSz="457200">
      <a:lnSpc>
        <a:spcPct val="125000"/>
      </a:lnSpc>
      <a:defRPr sz="2400">
        <a:latin typeface="Avenir Roman"/>
        <a:ea typeface="Avenir Roman"/>
        <a:cs typeface="Avenir Roman"/>
        <a:sym typeface="Avenir Roman"/>
      </a:defRPr>
    </a:lvl7pPr>
    <a:lvl8pPr indent="1600200" defTabSz="457200">
      <a:lnSpc>
        <a:spcPct val="125000"/>
      </a:lnSpc>
      <a:defRPr sz="2400">
        <a:latin typeface="Avenir Roman"/>
        <a:ea typeface="Avenir Roman"/>
        <a:cs typeface="Avenir Roman"/>
        <a:sym typeface="Avenir Roman"/>
      </a:defRPr>
    </a:lvl8pPr>
    <a:lvl9pPr indent="1828800" defTabSz="457200">
      <a:lnSpc>
        <a:spcPct val="125000"/>
      </a:lnSpc>
      <a:defRPr sz="24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lstStyle/>
          <a:p>
            <a:r>
              <a:rPr lang="fr-FR" dirty="0" smtClean="0"/>
              <a:t>Contrairement au tissu épithélial =&gt; jonctions serrées</a:t>
            </a:r>
            <a:endParaRPr lang="fr-FR" dirty="0"/>
          </a:p>
        </p:txBody>
      </p:sp>
    </p:spTree>
    <p:extLst>
      <p:ext uri="{BB962C8B-B14F-4D97-AF65-F5344CB8AC3E}">
        <p14:creationId xmlns:p14="http://schemas.microsoft.com/office/powerpoint/2010/main" val="2130649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lstStyle/>
          <a:p>
            <a:endParaRPr lang="fr-FR" dirty="0"/>
          </a:p>
        </p:txBody>
      </p:sp>
    </p:spTree>
    <p:extLst>
      <p:ext uri="{BB962C8B-B14F-4D97-AF65-F5344CB8AC3E}">
        <p14:creationId xmlns:p14="http://schemas.microsoft.com/office/powerpoint/2010/main" val="1514962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re et sous-titre">
    <p:spTree>
      <p:nvGrpSpPr>
        <p:cNvPr id="1" name=""/>
        <p:cNvGrpSpPr/>
        <p:nvPr/>
      </p:nvGrpSpPr>
      <p:grpSpPr>
        <a:xfrm>
          <a:off x="0" y="0"/>
          <a:ext cx="0" cy="0"/>
          <a:chOff x="0" y="0"/>
          <a:chExt cx="0" cy="0"/>
        </a:xfrm>
      </p:grpSpPr>
      <p:sp>
        <p:nvSpPr>
          <p:cNvPr id="5" name="Shape 5"/>
          <p:cNvSpPr>
            <a:spLocks noGrp="1"/>
          </p:cNvSpPr>
          <p:nvPr>
            <p:ph type="title"/>
          </p:nvPr>
        </p:nvSpPr>
        <p:spPr>
          <a:xfrm>
            <a:off x="1778000" y="2298700"/>
            <a:ext cx="20828000" cy="4648200"/>
          </a:xfrm>
          <a:prstGeom prst="rect">
            <a:avLst/>
          </a:prstGeom>
        </p:spPr>
        <p:txBody>
          <a:bodyPr anchor="b"/>
          <a:lstStyle/>
          <a:p>
            <a:pPr lvl="0">
              <a:defRPr sz="1800"/>
            </a:pPr>
            <a:r>
              <a:rPr sz="11200"/>
              <a:t>Texte du titre</a:t>
            </a:r>
          </a:p>
        </p:txBody>
      </p:sp>
      <p:sp>
        <p:nvSpPr>
          <p:cNvPr id="6" name="Shape 6"/>
          <p:cNvSpPr>
            <a:spLocks noGrp="1"/>
          </p:cNvSpPr>
          <p:nvPr>
            <p:ph type="body" idx="1"/>
          </p:nvPr>
        </p:nvSpPr>
        <p:spPr>
          <a:xfrm>
            <a:off x="1778000" y="7073900"/>
            <a:ext cx="20828000" cy="1587500"/>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lvl="0">
              <a:defRPr sz="1800"/>
            </a:pPr>
            <a:r>
              <a:rPr sz="4400"/>
              <a:t>Texte niveau 1</a:t>
            </a:r>
          </a:p>
          <a:p>
            <a:pPr lvl="1">
              <a:defRPr sz="1800"/>
            </a:pPr>
            <a:r>
              <a:rPr sz="4400"/>
              <a:t>Texte niveau 2</a:t>
            </a:r>
          </a:p>
          <a:p>
            <a:pPr lvl="2">
              <a:defRPr sz="1800"/>
            </a:pPr>
            <a:r>
              <a:rPr sz="4400"/>
              <a:t>Texte niveau 3</a:t>
            </a:r>
          </a:p>
          <a:p>
            <a:pPr lvl="3">
              <a:defRPr sz="1800"/>
            </a:pPr>
            <a:r>
              <a:rPr sz="4400"/>
              <a:t>Texte niveau 4</a:t>
            </a:r>
          </a:p>
          <a:p>
            <a:pPr lvl="4">
              <a:defRPr sz="1800"/>
            </a:pPr>
            <a:r>
              <a:rPr sz="4400"/>
              <a:t>Texte niveau 5</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re - Centré">
    <p:spTree>
      <p:nvGrpSpPr>
        <p:cNvPr id="1" name=""/>
        <p:cNvGrpSpPr/>
        <p:nvPr/>
      </p:nvGrpSpPr>
      <p:grpSpPr>
        <a:xfrm>
          <a:off x="0" y="0"/>
          <a:ext cx="0" cy="0"/>
          <a:chOff x="0" y="0"/>
          <a:chExt cx="0" cy="0"/>
        </a:xfrm>
      </p:grpSpPr>
      <p:sp>
        <p:nvSpPr>
          <p:cNvPr id="11" name="Shape 11"/>
          <p:cNvSpPr>
            <a:spLocks noGrp="1"/>
          </p:cNvSpPr>
          <p:nvPr>
            <p:ph type="title"/>
          </p:nvPr>
        </p:nvSpPr>
        <p:spPr>
          <a:xfrm>
            <a:off x="1778000" y="4533900"/>
            <a:ext cx="20828000" cy="4648200"/>
          </a:xfrm>
          <a:prstGeom prst="rect">
            <a:avLst/>
          </a:prstGeom>
        </p:spPr>
        <p:txBody>
          <a:bodyPr/>
          <a:lstStyle/>
          <a:p>
            <a:pPr lvl="0">
              <a:defRPr sz="1800"/>
            </a:pPr>
            <a:r>
              <a:rPr sz="11200"/>
              <a:t>Texte du titre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Verticale">
    <p:spTree>
      <p:nvGrpSpPr>
        <p:cNvPr id="1" name=""/>
        <p:cNvGrpSpPr/>
        <p:nvPr/>
      </p:nvGrpSpPr>
      <p:grpSpPr>
        <a:xfrm>
          <a:off x="0" y="0"/>
          <a:ext cx="0" cy="0"/>
          <a:chOff x="0" y="0"/>
          <a:chExt cx="0" cy="0"/>
        </a:xfrm>
      </p:grpSpPr>
      <p:sp>
        <p:nvSpPr>
          <p:cNvPr id="13" name="Shape 13"/>
          <p:cNvSpPr>
            <a:spLocks noGrp="1"/>
          </p:cNvSpPr>
          <p:nvPr>
            <p:ph type="title"/>
          </p:nvPr>
        </p:nvSpPr>
        <p:spPr>
          <a:xfrm>
            <a:off x="1651000" y="1104900"/>
            <a:ext cx="10223500" cy="5613400"/>
          </a:xfrm>
          <a:prstGeom prst="rect">
            <a:avLst/>
          </a:prstGeom>
        </p:spPr>
        <p:txBody>
          <a:bodyPr anchor="b"/>
          <a:lstStyle>
            <a:lvl1pPr>
              <a:defRPr sz="8400"/>
            </a:lvl1pPr>
          </a:lstStyle>
          <a:p>
            <a:pPr lvl="0">
              <a:defRPr sz="1800"/>
            </a:pPr>
            <a:r>
              <a:rPr sz="8400"/>
              <a:t>Texte du titre</a:t>
            </a:r>
          </a:p>
        </p:txBody>
      </p:sp>
      <p:sp>
        <p:nvSpPr>
          <p:cNvPr id="14" name="Shape 14"/>
          <p:cNvSpPr>
            <a:spLocks noGrp="1"/>
          </p:cNvSpPr>
          <p:nvPr>
            <p:ph type="body" idx="1"/>
          </p:nvPr>
        </p:nvSpPr>
        <p:spPr>
          <a:xfrm>
            <a:off x="1651000" y="6845300"/>
            <a:ext cx="10223500" cy="5765800"/>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lvl="0">
              <a:defRPr sz="1800"/>
            </a:pPr>
            <a:r>
              <a:rPr sz="4400"/>
              <a:t>Texte niveau 1</a:t>
            </a:r>
          </a:p>
          <a:p>
            <a:pPr lvl="1">
              <a:defRPr sz="1800"/>
            </a:pPr>
            <a:r>
              <a:rPr sz="4400"/>
              <a:t>Texte niveau 2</a:t>
            </a:r>
          </a:p>
          <a:p>
            <a:pPr lvl="2">
              <a:defRPr sz="1800"/>
            </a:pPr>
            <a:r>
              <a:rPr sz="4400"/>
              <a:t>Texte niveau 3</a:t>
            </a:r>
          </a:p>
          <a:p>
            <a:pPr lvl="3">
              <a:defRPr sz="1800"/>
            </a:pPr>
            <a:r>
              <a:rPr sz="4400"/>
              <a:t>Texte niveau 4</a:t>
            </a:r>
          </a:p>
          <a:p>
            <a:pPr lvl="4">
              <a:defRPr sz="1800"/>
            </a:pPr>
            <a:r>
              <a:rPr sz="4400"/>
              <a:t>Texte niveau 5</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re, puces et ph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defRPr sz="1800"/>
            </a:pPr>
            <a:r>
              <a:rPr sz="11200"/>
              <a:t>Texte du titre</a:t>
            </a:r>
          </a:p>
        </p:txBody>
      </p:sp>
      <p:sp>
        <p:nvSpPr>
          <p:cNvPr id="22" name="Shape 22"/>
          <p:cNvSpPr>
            <a:spLocks noGrp="1"/>
          </p:cNvSpPr>
          <p:nvPr>
            <p:ph type="body" idx="1"/>
          </p:nvPr>
        </p:nvSpPr>
        <p:spPr>
          <a:xfrm>
            <a:off x="1689100" y="3238500"/>
            <a:ext cx="10007600" cy="9207500"/>
          </a:xfrm>
          <a:prstGeom prst="rect">
            <a:avLst/>
          </a:prstGeom>
        </p:spPr>
        <p:txBody>
          <a:bodyPr/>
          <a:lstStyle>
            <a:lvl1pPr marL="558800" indent="-558800">
              <a:spcBef>
                <a:spcPts val="4500"/>
              </a:spcBef>
              <a:defRPr sz="4500"/>
            </a:lvl1pPr>
            <a:lvl2pPr marL="1117600" indent="-558800">
              <a:spcBef>
                <a:spcPts val="4500"/>
              </a:spcBef>
              <a:defRPr sz="4500"/>
            </a:lvl2pPr>
            <a:lvl3pPr marL="1676400" indent="-558800">
              <a:spcBef>
                <a:spcPts val="4500"/>
              </a:spcBef>
              <a:defRPr sz="4500"/>
            </a:lvl3pPr>
            <a:lvl4pPr marL="2235200" indent="-558800">
              <a:spcBef>
                <a:spcPts val="4500"/>
              </a:spcBef>
              <a:defRPr sz="4500"/>
            </a:lvl4pPr>
            <a:lvl5pPr marL="2794000" indent="-558800">
              <a:spcBef>
                <a:spcPts val="4500"/>
              </a:spcBef>
              <a:defRPr sz="4500"/>
            </a:lvl5pPr>
          </a:lstStyle>
          <a:p>
            <a:pPr lvl="0">
              <a:defRPr sz="1800"/>
            </a:pPr>
            <a:r>
              <a:rPr sz="4500"/>
              <a:t>Texte niveau 1</a:t>
            </a:r>
          </a:p>
          <a:p>
            <a:pPr lvl="1">
              <a:defRPr sz="1800"/>
            </a:pPr>
            <a:r>
              <a:rPr sz="4500"/>
              <a:t>Texte niveau 2</a:t>
            </a:r>
          </a:p>
          <a:p>
            <a:pPr lvl="2">
              <a:defRPr sz="1800"/>
            </a:pPr>
            <a:r>
              <a:rPr sz="4500"/>
              <a:t>Texte niveau 3</a:t>
            </a:r>
          </a:p>
          <a:p>
            <a:pPr lvl="3">
              <a:defRPr sz="1800"/>
            </a:pPr>
            <a:r>
              <a:rPr sz="4500"/>
              <a:t>Texte niveau 4</a:t>
            </a:r>
          </a:p>
          <a:p>
            <a:pPr lvl="4">
              <a:defRPr sz="1800"/>
            </a:pPr>
            <a:r>
              <a:rPr sz="4500"/>
              <a:t>Texte niveau 5</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Photo - 3">
    <p:spTree>
      <p:nvGrpSpPr>
        <p:cNvPr id="1" name=""/>
        <p:cNvGrpSpPr/>
        <p:nvPr/>
      </p:nvGrpSpPr>
      <p:grpSpPr>
        <a:xfrm>
          <a:off x="0" y="0"/>
          <a:ext cx="0" cy="0"/>
          <a:chOff x="0" y="0"/>
          <a:chExt cx="0" cy="0"/>
        </a:xfrm>
      </p:grpSpPr>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Citation">
    <p:spTree>
      <p:nvGrpSpPr>
        <p:cNvPr id="1" name=""/>
        <p:cNvGrpSpPr/>
        <p:nvPr/>
      </p:nvGrpSpPr>
      <p:grpSpPr>
        <a:xfrm>
          <a:off x="0" y="0"/>
          <a:ext cx="0" cy="0"/>
          <a:chOff x="0" y="0"/>
          <a:chExt cx="0" cy="0"/>
        </a:xfrm>
      </p:grpSpPr>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Vierge">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1689100" y="952500"/>
            <a:ext cx="21005800" cy="2286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defRPr sz="1800"/>
            </a:pPr>
            <a:r>
              <a:rPr sz="11200"/>
              <a:t>Texte du titre</a:t>
            </a:r>
          </a:p>
        </p:txBody>
      </p:sp>
      <p:sp>
        <p:nvSpPr>
          <p:cNvPr id="3" name="Shape 3"/>
          <p:cNvSpPr>
            <a:spLocks noGrp="1"/>
          </p:cNvSpPr>
          <p:nvPr>
            <p:ph type="body" idx="1"/>
          </p:nvPr>
        </p:nvSpPr>
        <p:spPr>
          <a:xfrm>
            <a:off x="1689100" y="3238500"/>
            <a:ext cx="21005800" cy="92075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defRPr sz="1800"/>
            </a:pPr>
            <a:r>
              <a:rPr sz="5200"/>
              <a:t>Texte niveau 1</a:t>
            </a:r>
          </a:p>
          <a:p>
            <a:pPr lvl="1">
              <a:defRPr sz="1800"/>
            </a:pPr>
            <a:r>
              <a:rPr sz="5200"/>
              <a:t>Texte niveau 2</a:t>
            </a:r>
          </a:p>
          <a:p>
            <a:pPr lvl="2">
              <a:defRPr sz="1800"/>
            </a:pPr>
            <a:r>
              <a:rPr sz="5200"/>
              <a:t>Texte niveau 3</a:t>
            </a:r>
          </a:p>
          <a:p>
            <a:pPr lvl="3">
              <a:defRPr sz="1800"/>
            </a:pPr>
            <a:r>
              <a:rPr sz="5200"/>
              <a:t>Texte niveau 4</a:t>
            </a:r>
          </a:p>
          <a:p>
            <a:pPr lvl="4">
              <a:defRPr sz="1800"/>
            </a:pPr>
            <a:r>
              <a:rPr sz="5200"/>
              <a:t>Texte niveau 5</a:t>
            </a: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5" r:id="rId4"/>
    <p:sldLayoutId id="2147483657" r:id="rId5"/>
    <p:sldLayoutId id="2147483658" r:id="rId6"/>
    <p:sldLayoutId id="2147483659" r:id="rId7"/>
    <p:sldLayoutId id="2147483660" r:id="rId8"/>
  </p:sldLayoutIdLst>
  <p:transition spd="med"/>
  <p:txStyles>
    <p:titleStyle>
      <a:lvl1pPr algn="ctr" defTabSz="825500">
        <a:defRPr sz="11200">
          <a:latin typeface="+mn-lt"/>
          <a:ea typeface="+mn-ea"/>
          <a:cs typeface="+mn-cs"/>
          <a:sym typeface="Helvetica Light"/>
        </a:defRPr>
      </a:lvl1pPr>
      <a:lvl2pPr indent="228600" algn="ctr" defTabSz="825500">
        <a:defRPr sz="11200">
          <a:latin typeface="+mn-lt"/>
          <a:ea typeface="+mn-ea"/>
          <a:cs typeface="+mn-cs"/>
          <a:sym typeface="Helvetica Light"/>
        </a:defRPr>
      </a:lvl2pPr>
      <a:lvl3pPr indent="457200" algn="ctr" defTabSz="825500">
        <a:defRPr sz="11200">
          <a:latin typeface="+mn-lt"/>
          <a:ea typeface="+mn-ea"/>
          <a:cs typeface="+mn-cs"/>
          <a:sym typeface="Helvetica Light"/>
        </a:defRPr>
      </a:lvl3pPr>
      <a:lvl4pPr indent="685800" algn="ctr" defTabSz="825500">
        <a:defRPr sz="11200">
          <a:latin typeface="+mn-lt"/>
          <a:ea typeface="+mn-ea"/>
          <a:cs typeface="+mn-cs"/>
          <a:sym typeface="Helvetica Light"/>
        </a:defRPr>
      </a:lvl4pPr>
      <a:lvl5pPr indent="914400" algn="ctr" defTabSz="825500">
        <a:defRPr sz="11200">
          <a:latin typeface="+mn-lt"/>
          <a:ea typeface="+mn-ea"/>
          <a:cs typeface="+mn-cs"/>
          <a:sym typeface="Helvetica Light"/>
        </a:defRPr>
      </a:lvl5pPr>
      <a:lvl6pPr indent="1143000" algn="ctr" defTabSz="825500">
        <a:defRPr sz="11200">
          <a:latin typeface="+mn-lt"/>
          <a:ea typeface="+mn-ea"/>
          <a:cs typeface="+mn-cs"/>
          <a:sym typeface="Helvetica Light"/>
        </a:defRPr>
      </a:lvl6pPr>
      <a:lvl7pPr indent="1371600" algn="ctr" defTabSz="825500">
        <a:defRPr sz="11200">
          <a:latin typeface="+mn-lt"/>
          <a:ea typeface="+mn-ea"/>
          <a:cs typeface="+mn-cs"/>
          <a:sym typeface="Helvetica Light"/>
        </a:defRPr>
      </a:lvl7pPr>
      <a:lvl8pPr indent="1600200" algn="ctr" defTabSz="825500">
        <a:defRPr sz="11200">
          <a:latin typeface="+mn-lt"/>
          <a:ea typeface="+mn-ea"/>
          <a:cs typeface="+mn-cs"/>
          <a:sym typeface="Helvetica Light"/>
        </a:defRPr>
      </a:lvl8pPr>
      <a:lvl9pPr indent="1828800" algn="ctr" defTabSz="825500">
        <a:defRPr sz="11200">
          <a:latin typeface="+mn-lt"/>
          <a:ea typeface="+mn-ea"/>
          <a:cs typeface="+mn-cs"/>
          <a:sym typeface="Helvetica Light"/>
        </a:defRPr>
      </a:lvl9pPr>
    </p:titleStyle>
    <p:bodyStyle>
      <a:lvl1pPr marL="635000" indent="-635000" defTabSz="825500">
        <a:spcBef>
          <a:spcPts val="5900"/>
        </a:spcBef>
        <a:buSzPct val="75000"/>
        <a:buChar char="•"/>
        <a:defRPr sz="5200">
          <a:latin typeface="+mn-lt"/>
          <a:ea typeface="+mn-ea"/>
          <a:cs typeface="+mn-cs"/>
          <a:sym typeface="Helvetica Light"/>
        </a:defRPr>
      </a:lvl1pPr>
      <a:lvl2pPr marL="1270000" indent="-635000" defTabSz="825500">
        <a:spcBef>
          <a:spcPts val="5900"/>
        </a:spcBef>
        <a:buSzPct val="75000"/>
        <a:buChar char="•"/>
        <a:defRPr sz="5200">
          <a:latin typeface="+mn-lt"/>
          <a:ea typeface="+mn-ea"/>
          <a:cs typeface="+mn-cs"/>
          <a:sym typeface="Helvetica Light"/>
        </a:defRPr>
      </a:lvl2pPr>
      <a:lvl3pPr marL="1905000" indent="-635000" defTabSz="825500">
        <a:spcBef>
          <a:spcPts val="5900"/>
        </a:spcBef>
        <a:buSzPct val="75000"/>
        <a:buChar char="•"/>
        <a:defRPr sz="5200">
          <a:latin typeface="+mn-lt"/>
          <a:ea typeface="+mn-ea"/>
          <a:cs typeface="+mn-cs"/>
          <a:sym typeface="Helvetica Light"/>
        </a:defRPr>
      </a:lvl3pPr>
      <a:lvl4pPr marL="2540000" indent="-635000" defTabSz="825500">
        <a:spcBef>
          <a:spcPts val="5900"/>
        </a:spcBef>
        <a:buSzPct val="75000"/>
        <a:buChar char="•"/>
        <a:defRPr sz="5200">
          <a:latin typeface="+mn-lt"/>
          <a:ea typeface="+mn-ea"/>
          <a:cs typeface="+mn-cs"/>
          <a:sym typeface="Helvetica Light"/>
        </a:defRPr>
      </a:lvl4pPr>
      <a:lvl5pPr marL="3175000" indent="-635000" defTabSz="825500">
        <a:spcBef>
          <a:spcPts val="5900"/>
        </a:spcBef>
        <a:buSzPct val="75000"/>
        <a:buChar char="•"/>
        <a:defRPr sz="5200">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p:bodyStyle>
    <p:otherStyle>
      <a:lvl1pPr algn="ctr" defTabSz="825500">
        <a:defRPr sz="2400">
          <a:solidFill>
            <a:schemeClr val="tx1"/>
          </a:solidFill>
          <a:latin typeface="+mn-lt"/>
          <a:ea typeface="+mn-ea"/>
          <a:cs typeface="+mn-cs"/>
          <a:sym typeface="Helvetica Light"/>
        </a:defRPr>
      </a:lvl1pPr>
      <a:lvl2pPr indent="228600" algn="ctr" defTabSz="825500">
        <a:defRPr sz="2400">
          <a:solidFill>
            <a:schemeClr val="tx1"/>
          </a:solidFill>
          <a:latin typeface="+mn-lt"/>
          <a:ea typeface="+mn-ea"/>
          <a:cs typeface="+mn-cs"/>
          <a:sym typeface="Helvetica Light"/>
        </a:defRPr>
      </a:lvl2pPr>
      <a:lvl3pPr indent="457200" algn="ctr" defTabSz="825500">
        <a:defRPr sz="2400">
          <a:solidFill>
            <a:schemeClr val="tx1"/>
          </a:solidFill>
          <a:latin typeface="+mn-lt"/>
          <a:ea typeface="+mn-ea"/>
          <a:cs typeface="+mn-cs"/>
          <a:sym typeface="Helvetica Light"/>
        </a:defRPr>
      </a:lvl3pPr>
      <a:lvl4pPr indent="685800" algn="ctr" defTabSz="825500">
        <a:defRPr sz="2400">
          <a:solidFill>
            <a:schemeClr val="tx1"/>
          </a:solidFill>
          <a:latin typeface="+mn-lt"/>
          <a:ea typeface="+mn-ea"/>
          <a:cs typeface="+mn-cs"/>
          <a:sym typeface="Helvetica Light"/>
        </a:defRPr>
      </a:lvl4pPr>
      <a:lvl5pPr indent="914400" algn="ctr" defTabSz="825500">
        <a:defRPr sz="2400">
          <a:solidFill>
            <a:schemeClr val="tx1"/>
          </a:solidFill>
          <a:latin typeface="+mn-lt"/>
          <a:ea typeface="+mn-ea"/>
          <a:cs typeface="+mn-cs"/>
          <a:sym typeface="Helvetica Light"/>
        </a:defRPr>
      </a:lvl5pPr>
      <a:lvl6pPr indent="1143000" algn="ctr" defTabSz="825500">
        <a:defRPr sz="2400">
          <a:solidFill>
            <a:schemeClr val="tx1"/>
          </a:solidFill>
          <a:latin typeface="+mn-lt"/>
          <a:ea typeface="+mn-ea"/>
          <a:cs typeface="+mn-cs"/>
          <a:sym typeface="Helvetica Light"/>
        </a:defRPr>
      </a:lvl6pPr>
      <a:lvl7pPr indent="1371600" algn="ctr" defTabSz="825500">
        <a:defRPr sz="2400">
          <a:solidFill>
            <a:schemeClr val="tx1"/>
          </a:solidFill>
          <a:latin typeface="+mn-lt"/>
          <a:ea typeface="+mn-ea"/>
          <a:cs typeface="+mn-cs"/>
          <a:sym typeface="Helvetica Light"/>
        </a:defRPr>
      </a:lvl7pPr>
      <a:lvl8pPr indent="1600200" algn="ctr" defTabSz="825500">
        <a:defRPr sz="2400">
          <a:solidFill>
            <a:schemeClr val="tx1"/>
          </a:solidFill>
          <a:latin typeface="+mn-lt"/>
          <a:ea typeface="+mn-ea"/>
          <a:cs typeface="+mn-cs"/>
          <a:sym typeface="Helvetica Light"/>
        </a:defRPr>
      </a:lvl8pPr>
      <a:lvl9pPr indent="1828800" algn="ctr" defTabSz="825500">
        <a:defRPr sz="2400">
          <a:solidFill>
            <a:schemeClr val="tx1"/>
          </a:solidFill>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microsoft.com/office/2007/relationships/hdphoto" Target="../media/hdphoto1.wdp"/><Relationship Id="rId1" Type="http://schemas.openxmlformats.org/officeDocument/2006/relationships/slideLayout" Target="../slideLayouts/slideLayout1.xml"/><Relationship Id="rId2" Type="http://schemas.openxmlformats.org/officeDocument/2006/relationships/image" Target="../media/image2.t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 Id="rId3"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tif"/><Relationship Id="rId3"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4" Type="http://schemas.openxmlformats.org/officeDocument/2006/relationships/image" Target="../media/image10.tif"/><Relationship Id="rId5" Type="http://schemas.openxmlformats.org/officeDocument/2006/relationships/image" Target="../media/image11.tif"/><Relationship Id="rId1" Type="http://schemas.openxmlformats.org/officeDocument/2006/relationships/slideLayout" Target="../slideLayouts/slideLayout1.xml"/><Relationship Id="rId2"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4" Type="http://schemas.microsoft.com/office/2007/relationships/hdphoto" Target="../media/hdphoto3.wdp"/><Relationship Id="rId5" Type="http://schemas.openxmlformats.org/officeDocument/2006/relationships/image" Target="../media/image13.jpeg"/><Relationship Id="rId6" Type="http://schemas.microsoft.com/office/2007/relationships/hdphoto" Target="../media/hdphoto4.wdp"/><Relationship Id="rId7" Type="http://schemas.openxmlformats.org/officeDocument/2006/relationships/image" Target="../media/image14.tif"/><Relationship Id="rId1" Type="http://schemas.openxmlformats.org/officeDocument/2006/relationships/slideLayout" Target="../slideLayouts/slideLayout1.xml"/><Relationship Id="rId2" Type="http://schemas.openxmlformats.org/officeDocument/2006/relationships/image" Target="../media/image11.t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microsoft.com/office/2007/relationships/hdphoto" Target="../media/hdphoto5.wdp"/><Relationship Id="rId4" Type="http://schemas.openxmlformats.org/officeDocument/2006/relationships/image" Target="../media/image17.jpeg"/><Relationship Id="rId1" Type="http://schemas.openxmlformats.org/officeDocument/2006/relationships/slideLayout" Target="../slideLayouts/slideLayout1.xml"/><Relationship Id="rId2"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microsoft.com/office/2007/relationships/hdphoto" Target="../media/hdphoto6.wdp"/><Relationship Id="rId4" Type="http://schemas.openxmlformats.org/officeDocument/2006/relationships/hyperlink" Target="https://www.youtube.com/watch?v=aJoADCWDOe0" TargetMode="External"/><Relationship Id="rId1" Type="http://schemas.openxmlformats.org/officeDocument/2006/relationships/slideLayout" Target="../slideLayouts/slideLayout1.xml"/><Relationship Id="rId2"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4" Type="http://schemas.microsoft.com/office/2007/relationships/hdphoto" Target="../media/hdphoto7.wdp"/><Relationship Id="rId1" Type="http://schemas.openxmlformats.org/officeDocument/2006/relationships/slideLayout" Target="../slideLayouts/slideLayout1.xml"/><Relationship Id="rId2" Type="http://schemas.openxmlformats.org/officeDocument/2006/relationships/image" Target="../media/image14.ti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0.png"/><Relationship Id="rId3" Type="http://schemas.microsoft.com/office/2007/relationships/hdphoto" Target="../media/hdphoto8.wd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t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 Id="rId3"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 Id="rId3"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 Id="rId3"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tif"/><Relationship Id="rId3" Type="http://schemas.openxmlformats.org/officeDocument/2006/relationships/image" Target="../media/image2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8.jpeg"/><Relationship Id="rId3" Type="http://schemas.microsoft.com/office/2007/relationships/hdphoto" Target="../media/hdphoto9.wdp"/></Relationships>
</file>

<file path=ppt/slides/_rels/slide21.xml.rels><?xml version="1.0" encoding="UTF-8" standalone="yes"?>
<Relationships xmlns="http://schemas.openxmlformats.org/package/2006/relationships"><Relationship Id="rId3" Type="http://schemas.microsoft.com/office/2007/relationships/hdphoto" Target="../media/hdphoto10.wdp"/><Relationship Id="rId4" Type="http://schemas.openxmlformats.org/officeDocument/2006/relationships/image" Target="../media/image14.tif"/><Relationship Id="rId1" Type="http://schemas.openxmlformats.org/officeDocument/2006/relationships/slideLayout" Target="../slideLayouts/slideLayout1.xml"/><Relationship Id="rId2"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4" Type="http://schemas.microsoft.com/office/2007/relationships/hdphoto" Target="../media/hdphoto11.wdp"/><Relationship Id="rId5" Type="http://schemas.openxmlformats.org/officeDocument/2006/relationships/image" Target="../media/image31.png"/><Relationship Id="rId1" Type="http://schemas.openxmlformats.org/officeDocument/2006/relationships/slideLayout" Target="../slideLayouts/slideLayout1.xml"/><Relationship Id="rId2" Type="http://schemas.openxmlformats.org/officeDocument/2006/relationships/image" Target="../media/image14.ti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4.jpeg"/><Relationship Id="rId3" Type="http://schemas.microsoft.com/office/2007/relationships/hdphoto" Target="../media/hdphoto12.wdp"/></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5.jpeg"/><Relationship Id="rId3" Type="http://schemas.microsoft.com/office/2007/relationships/hdphoto" Target="../media/hdphoto13.wdp"/></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6.png"/><Relationship Id="rId3" Type="http://schemas.microsoft.com/office/2007/relationships/hdphoto" Target="../media/hdphoto14.wdp"/></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7.jpeg"/><Relationship Id="rId3" Type="http://schemas.microsoft.com/office/2007/relationships/hdphoto" Target="../media/hdphoto15.wdp"/></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8.jpeg"/><Relationship Id="rId3" Type="http://schemas.microsoft.com/office/2007/relationships/hdphoto" Target="../media/hdphoto16.wdp"/></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ti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9.tif"/></Relationships>
</file>

<file path=ppt/slides/_rels/slide34.xml.rels><?xml version="1.0" encoding="UTF-8" standalone="yes"?>
<Relationships xmlns="http://schemas.openxmlformats.org/package/2006/relationships"><Relationship Id="rId3" Type="http://schemas.microsoft.com/office/2007/relationships/hdphoto" Target="../media/hdphoto17.wdp"/><Relationship Id="rId4" Type="http://schemas.openxmlformats.org/officeDocument/2006/relationships/image" Target="../media/image41.png"/><Relationship Id="rId5" Type="http://schemas.microsoft.com/office/2007/relationships/hdphoto" Target="../media/hdphoto18.wdp"/><Relationship Id="rId1" Type="http://schemas.openxmlformats.org/officeDocument/2006/relationships/slideLayout" Target="../slideLayouts/slideLayout1.xml"/><Relationship Id="rId2" Type="http://schemas.openxmlformats.org/officeDocument/2006/relationships/image" Target="../media/image4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2.ti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3.ti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4.ti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5.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ti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hape 32"/>
          <p:cNvSpPr/>
          <p:nvPr/>
        </p:nvSpPr>
        <p:spPr>
          <a:xfrm>
            <a:off x="1480512" y="1511294"/>
            <a:ext cx="17437150" cy="5109091"/>
          </a:xfrm>
          <a:prstGeom prst="rect">
            <a:avLst/>
          </a:prstGeom>
          <a:ln w="12700">
            <a:miter lim="400000"/>
          </a:ln>
          <a:extLst>
            <a:ext uri="{C572A759-6A51-4108-AA02-DFA0A04FC94B}">
              <ma14:wrappingTextBoxFlag xmlns:ma14="http://schemas.microsoft.com/office/mac/drawingml/2011/main" val="1"/>
            </a:ext>
          </a:extLst>
        </p:spPr>
        <p:txBody>
          <a:bodyPr wrap="square" lIns="0" tIns="0" rIns="0" bIns="0" anchor="ctr">
            <a:spAutoFit/>
          </a:bodyPr>
          <a:lstStyle>
            <a:lvl1pPr algn="l" defTabSz="584200">
              <a:defRPr sz="8500">
                <a:latin typeface="Arial"/>
                <a:ea typeface="Arial"/>
                <a:cs typeface="Arial"/>
                <a:sym typeface="Arial"/>
              </a:defRPr>
            </a:lvl1pPr>
          </a:lstStyle>
          <a:p>
            <a:pPr lvl="0" algn="ctr">
              <a:defRPr sz="1800"/>
            </a:pPr>
            <a:r>
              <a:rPr sz="16600" dirty="0">
                <a:latin typeface="Chalkduster" charset="0"/>
                <a:ea typeface="Chalkduster" charset="0"/>
                <a:cs typeface="Chalkduster" charset="0"/>
              </a:rPr>
              <a:t>LE TISSU CONJONCTIF</a:t>
            </a:r>
          </a:p>
        </p:txBody>
      </p:sp>
      <p:sp>
        <p:nvSpPr>
          <p:cNvPr id="33" name="Shape 33"/>
          <p:cNvSpPr/>
          <p:nvPr/>
        </p:nvSpPr>
        <p:spPr>
          <a:xfrm>
            <a:off x="2280276" y="7311020"/>
            <a:ext cx="15837622" cy="0"/>
          </a:xfrm>
          <a:prstGeom prst="line">
            <a:avLst/>
          </a:prstGeom>
          <a:ln w="25400">
            <a:solidFill>
              <a:srgbClr val="929292"/>
            </a:solidFill>
            <a:miter lim="400000"/>
          </a:ln>
        </p:spPr>
        <p:txBody>
          <a:bodyPr lIns="0" tIns="0" rIns="0" bIns="0" anchor="ctr"/>
          <a:lstStyle/>
          <a:p>
            <a:pPr lvl="0" defTabSz="584200">
              <a:defRPr sz="2400"/>
            </a:pPr>
            <a:endParaRPr/>
          </a:p>
        </p:txBody>
      </p:sp>
      <p:sp>
        <p:nvSpPr>
          <p:cNvPr id="34" name="Shape 34"/>
          <p:cNvSpPr/>
          <p:nvPr/>
        </p:nvSpPr>
        <p:spPr>
          <a:xfrm>
            <a:off x="1975476" y="7840839"/>
            <a:ext cx="8564845" cy="3724096"/>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nchor="ctr">
            <a:spAutoFit/>
          </a:bodyPr>
          <a:lstStyle/>
          <a:p>
            <a:pPr lvl="0" algn="l" defTabSz="584200">
              <a:defRPr sz="1800"/>
            </a:pPr>
            <a:r>
              <a:rPr sz="6600" b="1" dirty="0" smtClean="0">
                <a:solidFill>
                  <a:srgbClr val="00B0F0"/>
                </a:solidFill>
                <a:latin typeface="Calibri" charset="0"/>
                <a:ea typeface="Calibri" charset="0"/>
                <a:cs typeface="Calibri" charset="0"/>
                <a:sym typeface="Arial"/>
              </a:rPr>
              <a:t>TUT</a:t>
            </a:r>
            <a:r>
              <a:rPr lang="fr-FR" sz="6600" b="1" dirty="0" smtClean="0">
                <a:solidFill>
                  <a:srgbClr val="00B0F0"/>
                </a:solidFill>
                <a:latin typeface="Calibri" charset="0"/>
                <a:ea typeface="Calibri" charset="0"/>
                <a:cs typeface="Calibri" charset="0"/>
                <a:sym typeface="Arial"/>
              </a:rPr>
              <a:t> RENTREE </a:t>
            </a:r>
            <a:r>
              <a:rPr sz="6600" b="1" dirty="0" smtClean="0">
                <a:solidFill>
                  <a:srgbClr val="00B0F0"/>
                </a:solidFill>
                <a:latin typeface="Calibri" charset="0"/>
                <a:ea typeface="Calibri" charset="0"/>
                <a:cs typeface="Calibri" charset="0"/>
                <a:sym typeface="Arial"/>
              </a:rPr>
              <a:t>2016-2017</a:t>
            </a:r>
            <a:endParaRPr lang="fr-FR" sz="6600" b="1" dirty="0" smtClean="0">
              <a:solidFill>
                <a:srgbClr val="00B0F0"/>
              </a:solidFill>
              <a:latin typeface="Calibri" charset="0"/>
              <a:ea typeface="Calibri" charset="0"/>
              <a:cs typeface="Calibri" charset="0"/>
              <a:sym typeface="Arial"/>
            </a:endParaRPr>
          </a:p>
          <a:p>
            <a:pPr lvl="0" algn="l" defTabSz="584200">
              <a:defRPr sz="1800"/>
            </a:pPr>
            <a:endParaRPr lang="fr-FR" sz="4400" dirty="0">
              <a:solidFill>
                <a:srgbClr val="00B0F0"/>
              </a:solidFill>
              <a:latin typeface="Arial"/>
              <a:ea typeface="Arial"/>
              <a:cs typeface="Arial"/>
              <a:sym typeface="Arial"/>
            </a:endParaRPr>
          </a:p>
          <a:p>
            <a:pPr lvl="0" algn="l" defTabSz="584200">
              <a:defRPr sz="1800"/>
            </a:pPr>
            <a:endParaRPr lang="fr-FR" sz="4400" dirty="0" smtClean="0">
              <a:solidFill>
                <a:srgbClr val="00B0F0"/>
              </a:solidFill>
              <a:latin typeface="Arial"/>
              <a:ea typeface="Arial"/>
              <a:cs typeface="Arial"/>
              <a:sym typeface="Arial"/>
            </a:endParaRPr>
          </a:p>
          <a:p>
            <a:pPr lvl="0" algn="l" defTabSz="584200">
              <a:defRPr sz="1800"/>
            </a:pPr>
            <a:endParaRPr lang="fr-FR" sz="4400" dirty="0">
              <a:solidFill>
                <a:srgbClr val="00B0F0"/>
              </a:solidFill>
              <a:latin typeface="Arial"/>
              <a:ea typeface="Arial"/>
              <a:cs typeface="Arial"/>
              <a:sym typeface="Arial"/>
            </a:endParaRPr>
          </a:p>
          <a:p>
            <a:pPr lvl="0" algn="l" defTabSz="584200">
              <a:defRPr sz="1800"/>
            </a:pPr>
            <a:endParaRPr sz="4400" dirty="0">
              <a:solidFill>
                <a:srgbClr val="00B0F0"/>
              </a:solidFill>
              <a:latin typeface="Arial"/>
              <a:ea typeface="Arial"/>
              <a:cs typeface="Arial"/>
              <a:sym typeface="Arial"/>
            </a:endParaRPr>
          </a:p>
        </p:txBody>
      </p:sp>
      <p:pic>
        <p:nvPicPr>
          <p:cNvPr id="35" name="pasted-image.tif"/>
          <p:cNvPicPr/>
          <p:nvPr/>
        </p:nvPicPr>
        <p:blipFill>
          <a:blip r:embed="rId2">
            <a:extLst/>
          </a:blip>
          <a:stretch>
            <a:fillRect/>
          </a:stretch>
        </p:blipFill>
        <p:spPr>
          <a:xfrm>
            <a:off x="18397299" y="1003065"/>
            <a:ext cx="5608398" cy="5293995"/>
          </a:xfrm>
          <a:prstGeom prst="rect">
            <a:avLst/>
          </a:prstGeom>
          <a:ln w="12700">
            <a:miter lim="400000"/>
          </a:ln>
        </p:spPr>
      </p:pic>
      <p:sp>
        <p:nvSpPr>
          <p:cNvPr id="36" name="Shape 36"/>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pic>
        <p:nvPicPr>
          <p:cNvPr id="37" name="pasted-image.tif"/>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Lst>
          </a:blip>
          <a:stretch>
            <a:fillRect/>
          </a:stretch>
        </p:blipFill>
        <p:spPr>
          <a:xfrm>
            <a:off x="18397298" y="7320108"/>
            <a:ext cx="5549901" cy="5422901"/>
          </a:xfrm>
          <a:prstGeom prst="rect">
            <a:avLst/>
          </a:prstGeom>
          <a:ln w="12700">
            <a:miter lim="400000"/>
          </a:ln>
        </p:spPr>
      </p:pic>
      <p:sp>
        <p:nvSpPr>
          <p:cNvPr id="2" name="ZoneTexte 1"/>
          <p:cNvSpPr txBox="1"/>
          <p:nvPr/>
        </p:nvSpPr>
        <p:spPr>
          <a:xfrm>
            <a:off x="12884326" y="7654765"/>
            <a:ext cx="4673600" cy="287258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6000" b="1" i="0" u="none" strike="noStrike" cap="none" spc="0" normalizeH="0" baseline="0" dirty="0" err="1" smtClean="0">
                <a:ln>
                  <a:noFill/>
                </a:ln>
                <a:solidFill>
                  <a:srgbClr val="FF9300"/>
                </a:solidFill>
                <a:effectLst/>
                <a:uFillTx/>
                <a:latin typeface="Calibri" charset="0"/>
                <a:ea typeface="Calibri" charset="0"/>
                <a:cs typeface="Calibri" charset="0"/>
                <a:sym typeface="Helvetica Light"/>
              </a:rPr>
              <a:t>Janera</a:t>
            </a:r>
            <a:r>
              <a:rPr kumimoji="0" lang="fr-FR" sz="6000" b="1" i="0" u="none" strike="noStrike" cap="none" spc="0" normalizeH="0" baseline="0" dirty="0" smtClean="0">
                <a:ln>
                  <a:noFill/>
                </a:ln>
                <a:solidFill>
                  <a:srgbClr val="FF9300"/>
                </a:solidFill>
                <a:effectLst/>
                <a:uFillTx/>
                <a:latin typeface="Calibri" charset="0"/>
                <a:ea typeface="Calibri" charset="0"/>
                <a:cs typeface="Calibri" charset="0"/>
                <a:sym typeface="Helvetica Light"/>
              </a:rPr>
              <a:t>,</a:t>
            </a:r>
          </a:p>
          <a:p>
            <a:pPr marL="0" marR="0" indent="0" algn="ctr" defTabSz="825500" rtl="0" fontAlgn="auto" latinLnBrk="1" hangingPunct="0">
              <a:lnSpc>
                <a:spcPct val="100000"/>
              </a:lnSpc>
              <a:spcBef>
                <a:spcPts val="0"/>
              </a:spcBef>
              <a:spcAft>
                <a:spcPts val="0"/>
              </a:spcAft>
              <a:buClrTx/>
              <a:buSzTx/>
              <a:buFontTx/>
              <a:buNone/>
              <a:tabLst/>
            </a:pPr>
            <a:r>
              <a:rPr lang="fr-FR" sz="6000" b="1" dirty="0" err="1" smtClean="0">
                <a:solidFill>
                  <a:srgbClr val="FF9300"/>
                </a:solidFill>
                <a:latin typeface="Calibri" charset="0"/>
                <a:ea typeface="Calibri" charset="0"/>
                <a:cs typeface="Calibri" charset="0"/>
              </a:rPr>
              <a:t>MaLAria</a:t>
            </a:r>
            <a:endParaRPr lang="fr-FR" sz="6000" b="1" dirty="0" smtClean="0">
              <a:solidFill>
                <a:srgbClr val="FF9300"/>
              </a:solidFill>
              <a:latin typeface="Calibri" charset="0"/>
              <a:ea typeface="Calibri" charset="0"/>
              <a:cs typeface="Calibri" charset="0"/>
            </a:endParaRPr>
          </a:p>
          <a:p>
            <a:pPr marL="0" marR="0" indent="0" algn="ctr" defTabSz="825500" rtl="0" fontAlgn="auto" latinLnBrk="1" hangingPunct="0">
              <a:lnSpc>
                <a:spcPct val="100000"/>
              </a:lnSpc>
              <a:spcBef>
                <a:spcPts val="0"/>
              </a:spcBef>
              <a:spcAft>
                <a:spcPts val="0"/>
              </a:spcAft>
              <a:buClrTx/>
              <a:buSzTx/>
              <a:buFontTx/>
              <a:buNone/>
              <a:tabLst/>
            </a:pPr>
            <a:r>
              <a:rPr kumimoji="0" lang="fr-FR" sz="6000" b="1" i="0" u="none" strike="noStrike" cap="none" spc="0" normalizeH="0" baseline="0" dirty="0" err="1" smtClean="0">
                <a:ln>
                  <a:noFill/>
                </a:ln>
                <a:solidFill>
                  <a:srgbClr val="FF9300"/>
                </a:solidFill>
                <a:effectLst/>
                <a:uFillTx/>
                <a:latin typeface="Calibri" charset="0"/>
                <a:ea typeface="Calibri" charset="0"/>
                <a:cs typeface="Calibri" charset="0"/>
                <a:sym typeface="Helvetica Light"/>
              </a:rPr>
              <a:t>Melatonine</a:t>
            </a:r>
            <a:endParaRPr kumimoji="0" lang="fr-FR" sz="6000" b="1" i="0" u="none" strike="noStrike" cap="none" spc="0" normalizeH="0" baseline="0" dirty="0">
              <a:ln>
                <a:noFill/>
              </a:ln>
              <a:solidFill>
                <a:srgbClr val="FF93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pPr algn="l"/>
            <a:r>
              <a:rPr lang="fr-FR" sz="7200" b="1" dirty="0" smtClean="0">
                <a:solidFill>
                  <a:srgbClr val="00B050"/>
                </a:solidFill>
                <a:latin typeface="Calibri" charset="0"/>
                <a:ea typeface="Calibri" charset="0"/>
                <a:cs typeface="Calibri" charset="0"/>
              </a:rPr>
              <a:t>Introduction</a:t>
            </a:r>
            <a:r>
              <a:rPr lang="fr-FR" sz="7200" dirty="0" smtClean="0">
                <a:latin typeface="Calibri" charset="0"/>
                <a:ea typeface="Calibri" charset="0"/>
                <a:cs typeface="Calibri" charset="0"/>
              </a:rPr>
              <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
            </a:r>
            <a:br>
              <a:rPr lang="fr-FR" sz="7200" dirty="0" smtClean="0">
                <a:latin typeface="Calibri" charset="0"/>
                <a:ea typeface="Calibri" charset="0"/>
                <a:cs typeface="Calibri" charset="0"/>
              </a:rPr>
            </a:br>
            <a:r>
              <a:rPr lang="fr-FR" sz="7200" b="1" dirty="0" smtClean="0">
                <a:solidFill>
                  <a:srgbClr val="00B050"/>
                </a:solidFill>
                <a:latin typeface="Calibri" charset="0"/>
                <a:ea typeface="Calibri" charset="0"/>
                <a:cs typeface="Calibri" charset="0"/>
              </a:rPr>
              <a:t>I. Composants du tissu conjonctif</a:t>
            </a:r>
            <a:r>
              <a:rPr lang="fr-FR" sz="7200" dirty="0" smtClean="0">
                <a:latin typeface="Calibri" charset="0"/>
                <a:ea typeface="Calibri" charset="0"/>
                <a:cs typeface="Calibri" charset="0"/>
              </a:rPr>
              <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A) Les cellules</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B) Les fibres</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C) La substance fondamentale</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
            </a:r>
            <a:br>
              <a:rPr lang="fr-FR" sz="7200" dirty="0" smtClean="0">
                <a:latin typeface="Calibri" charset="0"/>
                <a:ea typeface="Calibri" charset="0"/>
                <a:cs typeface="Calibri" charset="0"/>
              </a:rPr>
            </a:br>
            <a:r>
              <a:rPr lang="fr-FR" sz="7200" b="1" dirty="0" smtClean="0">
                <a:solidFill>
                  <a:srgbClr val="00B050"/>
                </a:solidFill>
                <a:latin typeface="Calibri" charset="0"/>
                <a:ea typeface="Calibri" charset="0"/>
                <a:cs typeface="Calibri" charset="0"/>
              </a:rPr>
              <a:t>II. Les tissus conjonctifs non spécialisés</a:t>
            </a:r>
            <a:r>
              <a:rPr lang="fr-FR" sz="7200" dirty="0" smtClean="0">
                <a:latin typeface="Calibri" charset="0"/>
                <a:ea typeface="Calibri" charset="0"/>
                <a:cs typeface="Calibri" charset="0"/>
              </a:rPr>
              <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A) Les tissus embryonnaires</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B) Les tissus fibreux (lâche et dense)</a:t>
            </a:r>
            <a:br>
              <a:rPr lang="fr-FR" sz="7200" dirty="0" smtClean="0">
                <a:latin typeface="Calibri" charset="0"/>
                <a:ea typeface="Calibri" charset="0"/>
                <a:cs typeface="Calibri" charset="0"/>
              </a:rPr>
            </a:br>
            <a:r>
              <a:rPr lang="fr-FR" sz="7200" dirty="0" smtClean="0">
                <a:latin typeface="Calibri" charset="0"/>
                <a:ea typeface="Calibri" charset="0"/>
                <a:cs typeface="Calibri" charset="0"/>
              </a:rPr>
              <a:t>C) Le tissu réticulé </a:t>
            </a:r>
            <a:endParaRPr lang="fr-FR" sz="7200" dirty="0">
              <a:latin typeface="Calibri" charset="0"/>
              <a:ea typeface="Calibri" charset="0"/>
              <a:cs typeface="Calibri" charset="0"/>
            </a:endParaRPr>
          </a:p>
        </p:txBody>
      </p:sp>
      <p:sp>
        <p:nvSpPr>
          <p:cNvPr id="3" name="ZoneTexte 2"/>
          <p:cNvSpPr txBox="1"/>
          <p:nvPr/>
        </p:nvSpPr>
        <p:spPr>
          <a:xfrm>
            <a:off x="17314068" y="608012"/>
            <a:ext cx="4597400" cy="111825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6600" b="1" i="0" u="none" strike="noStrike" cap="none" spc="0" normalizeH="0" baseline="0" dirty="0" smtClean="0">
                <a:ln>
                  <a:noFill/>
                </a:ln>
                <a:solidFill>
                  <a:srgbClr val="000000"/>
                </a:solidFill>
                <a:effectLst/>
                <a:uFillTx/>
                <a:latin typeface="+mn-lt"/>
                <a:ea typeface="+mn-ea"/>
                <a:cs typeface="+mn-cs"/>
                <a:sym typeface="Helvetica Light"/>
              </a:rPr>
              <a:t>Sommaire</a:t>
            </a:r>
            <a:endParaRPr kumimoji="0" lang="fr-FR" sz="6600" b="1" i="0" u="none" strike="noStrike" cap="none" spc="0" normalizeH="0" baseline="0" dirty="0">
              <a:ln>
                <a:noFill/>
              </a:ln>
              <a:solidFill>
                <a:srgbClr val="000000"/>
              </a:solidFill>
              <a:effectLst/>
              <a:uFillTx/>
              <a:latin typeface="+mn-lt"/>
              <a:ea typeface="+mn-ea"/>
              <a:cs typeface="+mn-cs"/>
              <a:sym typeface="Helvetica Light"/>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41800" y="2590800"/>
            <a:ext cx="6858000" cy="4756904"/>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41800" y="7794160"/>
            <a:ext cx="6858000" cy="4839166"/>
          </a:xfrm>
          <a:prstGeom prst="rect">
            <a:avLst/>
          </a:prstGeom>
        </p:spPr>
      </p:pic>
    </p:spTree>
    <p:extLst>
      <p:ext uri="{BB962C8B-B14F-4D97-AF65-F5344CB8AC3E}">
        <p14:creationId xmlns:p14="http://schemas.microsoft.com/office/powerpoint/2010/main" val="1204751003"/>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Shape 44"/>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5" name="Shape 45"/>
          <p:cNvSpPr/>
          <p:nvPr/>
        </p:nvSpPr>
        <p:spPr>
          <a:xfrm>
            <a:off x="999005" y="967628"/>
            <a:ext cx="15590806"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100">
                <a:latin typeface="Arial"/>
                <a:ea typeface="Arial"/>
                <a:cs typeface="Arial"/>
                <a:sym typeface="Arial"/>
              </a:defRPr>
            </a:lvl1pPr>
          </a:lstStyle>
          <a:p>
            <a:pPr lvl="0">
              <a:defRPr sz="1800"/>
            </a:pPr>
            <a:r>
              <a:rPr sz="8000" dirty="0">
                <a:latin typeface="Chalkduster" charset="0"/>
                <a:ea typeface="Chalkduster" charset="0"/>
                <a:cs typeface="Chalkduster" charset="0"/>
              </a:rPr>
              <a:t>Rôles du tissu conjonctif </a:t>
            </a:r>
          </a:p>
        </p:txBody>
      </p:sp>
      <p:sp>
        <p:nvSpPr>
          <p:cNvPr id="46" name="Shape 46"/>
          <p:cNvSpPr/>
          <p:nvPr/>
        </p:nvSpPr>
        <p:spPr>
          <a:xfrm>
            <a:off x="3433490" y="3549426"/>
            <a:ext cx="3350276" cy="90281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200" b="1">
                <a:latin typeface="Arial"/>
                <a:ea typeface="Arial"/>
                <a:cs typeface="Arial"/>
                <a:sym typeface="Arial"/>
              </a:defRPr>
            </a:lvl1pPr>
          </a:lstStyle>
          <a:p>
            <a:pPr lvl="0">
              <a:defRPr sz="1800" b="0"/>
            </a:pPr>
            <a:r>
              <a:rPr sz="5200" b="1" dirty="0">
                <a:latin typeface="Calibri" charset="0"/>
                <a:ea typeface="Calibri" charset="0"/>
                <a:cs typeface="Calibri" charset="0"/>
              </a:rPr>
              <a:t>Mécanique </a:t>
            </a:r>
          </a:p>
        </p:txBody>
      </p:sp>
      <p:sp>
        <p:nvSpPr>
          <p:cNvPr id="47" name="Shape 47"/>
          <p:cNvSpPr/>
          <p:nvPr/>
        </p:nvSpPr>
        <p:spPr>
          <a:xfrm>
            <a:off x="1461541" y="7869473"/>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8" name="Shape 48"/>
          <p:cNvSpPr/>
          <p:nvPr/>
        </p:nvSpPr>
        <p:spPr>
          <a:xfrm>
            <a:off x="1461541" y="4000832"/>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9" name="Shape 49"/>
          <p:cNvSpPr/>
          <p:nvPr/>
        </p:nvSpPr>
        <p:spPr>
          <a:xfrm>
            <a:off x="1461541" y="11495370"/>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50" name="Shape 50"/>
          <p:cNvSpPr/>
          <p:nvPr/>
        </p:nvSpPr>
        <p:spPr>
          <a:xfrm>
            <a:off x="1461541" y="6011352"/>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51" name="Shape 51"/>
          <p:cNvSpPr/>
          <p:nvPr/>
        </p:nvSpPr>
        <p:spPr>
          <a:xfrm>
            <a:off x="3433490" y="4385314"/>
            <a:ext cx="11011028"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900" i="1">
                <a:latin typeface="Arial"/>
                <a:ea typeface="Arial"/>
                <a:cs typeface="Arial"/>
                <a:sym typeface="Arial"/>
              </a:defRPr>
            </a:lvl1pPr>
          </a:lstStyle>
          <a:p>
            <a:pPr lvl="0">
              <a:defRPr sz="1800" i="0"/>
            </a:pPr>
            <a:r>
              <a:rPr sz="4900" i="1" dirty="0">
                <a:latin typeface="Calibri" charset="0"/>
                <a:ea typeface="Calibri" charset="0"/>
                <a:cs typeface="Calibri" charset="0"/>
              </a:rPr>
              <a:t>Remplissage, emballage, soutien, stockage</a:t>
            </a:r>
          </a:p>
        </p:txBody>
      </p:sp>
      <p:sp>
        <p:nvSpPr>
          <p:cNvPr id="52" name="Shape 52"/>
          <p:cNvSpPr/>
          <p:nvPr/>
        </p:nvSpPr>
        <p:spPr>
          <a:xfrm>
            <a:off x="3433490" y="5559947"/>
            <a:ext cx="3674083" cy="90281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200" b="1">
                <a:latin typeface="Arial"/>
                <a:ea typeface="Arial"/>
                <a:cs typeface="Arial"/>
                <a:sym typeface="Arial"/>
              </a:defRPr>
            </a:lvl1pPr>
          </a:lstStyle>
          <a:p>
            <a:pPr lvl="0">
              <a:defRPr sz="1800" b="0"/>
            </a:pPr>
            <a:r>
              <a:rPr sz="5200" b="1" dirty="0">
                <a:latin typeface="Calibri" charset="0"/>
                <a:ea typeface="Calibri" charset="0"/>
                <a:cs typeface="Calibri" charset="0"/>
              </a:rPr>
              <a:t>Métabolique</a:t>
            </a:r>
          </a:p>
        </p:txBody>
      </p:sp>
      <p:sp>
        <p:nvSpPr>
          <p:cNvPr id="53" name="Shape 53"/>
          <p:cNvSpPr/>
          <p:nvPr/>
        </p:nvSpPr>
        <p:spPr>
          <a:xfrm>
            <a:off x="3433490" y="6286779"/>
            <a:ext cx="5121595"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900" i="1">
                <a:latin typeface="Arial"/>
                <a:ea typeface="Arial"/>
                <a:cs typeface="Arial"/>
                <a:sym typeface="Arial"/>
              </a:defRPr>
            </a:lvl1pPr>
          </a:lstStyle>
          <a:p>
            <a:pPr lvl="0">
              <a:defRPr sz="1800" i="0"/>
            </a:pPr>
            <a:r>
              <a:rPr sz="4900" i="1" dirty="0">
                <a:latin typeface="Calibri" charset="0"/>
                <a:ea typeface="Calibri" charset="0"/>
                <a:cs typeface="Calibri" charset="0"/>
              </a:rPr>
              <a:t>Transport, transfert</a:t>
            </a:r>
          </a:p>
        </p:txBody>
      </p:sp>
      <p:sp>
        <p:nvSpPr>
          <p:cNvPr id="54" name="Shape 54"/>
          <p:cNvSpPr/>
          <p:nvPr/>
        </p:nvSpPr>
        <p:spPr>
          <a:xfrm>
            <a:off x="3504022" y="7249702"/>
            <a:ext cx="3603551" cy="165686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b="1" dirty="0">
                <a:latin typeface="Calibri" charset="0"/>
                <a:ea typeface="Calibri" charset="0"/>
                <a:cs typeface="Calibri" charset="0"/>
                <a:sym typeface="Arial"/>
              </a:rPr>
              <a:t>Energétique</a:t>
            </a:r>
            <a:r>
              <a:rPr sz="5200" dirty="0">
                <a:latin typeface="Calibri" charset="0"/>
                <a:ea typeface="Calibri" charset="0"/>
                <a:cs typeface="Calibri" charset="0"/>
                <a:sym typeface="Arial"/>
              </a:rPr>
              <a:t> </a:t>
            </a:r>
          </a:p>
          <a:p>
            <a:pPr lvl="0" algn="l">
              <a:defRPr sz="1800"/>
            </a:pPr>
            <a:r>
              <a:rPr sz="4900" i="1" dirty="0">
                <a:latin typeface="Calibri" charset="0"/>
                <a:ea typeface="Calibri" charset="0"/>
                <a:cs typeface="Calibri" charset="0"/>
                <a:sym typeface="Arial"/>
              </a:rPr>
              <a:t>Adipocytes</a:t>
            </a:r>
          </a:p>
        </p:txBody>
      </p:sp>
      <p:sp>
        <p:nvSpPr>
          <p:cNvPr id="55" name="Shape 55"/>
          <p:cNvSpPr/>
          <p:nvPr/>
        </p:nvSpPr>
        <p:spPr>
          <a:xfrm>
            <a:off x="3499710" y="10956340"/>
            <a:ext cx="2556790" cy="165686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b="1" dirty="0">
                <a:latin typeface="Calibri" charset="0"/>
                <a:ea typeface="Calibri" charset="0"/>
                <a:cs typeface="Calibri" charset="0"/>
                <a:sym typeface="Arial"/>
              </a:rPr>
              <a:t>Défense</a:t>
            </a:r>
            <a:r>
              <a:rPr sz="5000" dirty="0">
                <a:latin typeface="Calibri" charset="0"/>
                <a:ea typeface="Calibri" charset="0"/>
                <a:cs typeface="Calibri" charset="0"/>
                <a:sym typeface="Arial"/>
              </a:rPr>
              <a:t> </a:t>
            </a:r>
          </a:p>
          <a:p>
            <a:pPr lvl="0" algn="l">
              <a:defRPr sz="1800"/>
            </a:pPr>
            <a:r>
              <a:rPr sz="4900" i="1" dirty="0">
                <a:latin typeface="Calibri" charset="0"/>
                <a:ea typeface="Calibri" charset="0"/>
                <a:cs typeface="Calibri" charset="0"/>
                <a:sym typeface="Arial"/>
              </a:rPr>
              <a:t>Immunité</a:t>
            </a:r>
          </a:p>
        </p:txBody>
      </p:sp>
      <p:sp>
        <p:nvSpPr>
          <p:cNvPr id="56" name="Shape 56"/>
          <p:cNvSpPr/>
          <p:nvPr/>
        </p:nvSpPr>
        <p:spPr>
          <a:xfrm>
            <a:off x="3499710" y="9179778"/>
            <a:ext cx="3298980" cy="165686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b="1" dirty="0" smtClean="0">
                <a:latin typeface="Calibri" charset="0"/>
                <a:ea typeface="Calibri" charset="0"/>
                <a:cs typeface="Calibri" charset="0"/>
                <a:sym typeface="Arial"/>
              </a:rPr>
              <a:t>Réparation</a:t>
            </a:r>
            <a:endParaRPr lang="fr-FR" sz="5200" b="1" dirty="0" smtClean="0">
              <a:latin typeface="Calibri" charset="0"/>
              <a:ea typeface="Calibri" charset="0"/>
              <a:cs typeface="Calibri" charset="0"/>
              <a:sym typeface="Arial"/>
            </a:endParaRPr>
          </a:p>
          <a:p>
            <a:pPr lvl="0" algn="l">
              <a:defRPr sz="1800"/>
            </a:pPr>
            <a:r>
              <a:rPr sz="4900" i="1" dirty="0" smtClean="0">
                <a:latin typeface="Calibri" charset="0"/>
                <a:ea typeface="Calibri" charset="0"/>
                <a:cs typeface="Calibri" charset="0"/>
                <a:sym typeface="Arial"/>
              </a:rPr>
              <a:t>Cicatrisation</a:t>
            </a:r>
            <a:endParaRPr sz="4900" i="1" dirty="0">
              <a:latin typeface="Calibri" charset="0"/>
              <a:ea typeface="Calibri" charset="0"/>
              <a:cs typeface="Calibri" charset="0"/>
              <a:sym typeface="Arial"/>
            </a:endParaRPr>
          </a:p>
        </p:txBody>
      </p:sp>
      <p:sp>
        <p:nvSpPr>
          <p:cNvPr id="57" name="Shape 57"/>
          <p:cNvSpPr/>
          <p:nvPr/>
        </p:nvSpPr>
        <p:spPr>
          <a:xfrm>
            <a:off x="1461541" y="9727593"/>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59" name="pasted-image.tif"/>
          <p:cNvPicPr/>
          <p:nvPr/>
        </p:nvPicPr>
        <p:blipFill>
          <a:blip r:embed="rId2">
            <a:extLst/>
          </a:blip>
          <a:stretch>
            <a:fillRect/>
          </a:stretch>
        </p:blipFill>
        <p:spPr>
          <a:xfrm>
            <a:off x="16744055" y="8078134"/>
            <a:ext cx="6386228" cy="4472571"/>
          </a:xfrm>
          <a:prstGeom prst="rect">
            <a:avLst/>
          </a:prstGeom>
          <a:ln w="12700">
            <a:miter lim="400000"/>
          </a:ln>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37426" y="2762531"/>
            <a:ext cx="7399486" cy="4780068"/>
          </a:xfrm>
          <a:prstGeom prst="rect">
            <a:avLst/>
          </a:prstGeom>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Shape 61"/>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63" name="Shape 63"/>
          <p:cNvSpPr/>
          <p:nvPr/>
        </p:nvSpPr>
        <p:spPr>
          <a:xfrm>
            <a:off x="2510753" y="935518"/>
            <a:ext cx="19362493" cy="133369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6100">
                <a:latin typeface="Arial"/>
                <a:ea typeface="Arial"/>
                <a:cs typeface="Arial"/>
                <a:sym typeface="Arial"/>
              </a:defRPr>
            </a:lvl1pPr>
          </a:lstStyle>
          <a:p>
            <a:pPr lvl="0">
              <a:defRPr sz="1800"/>
            </a:pPr>
            <a:r>
              <a:rPr sz="8000" dirty="0">
                <a:latin typeface="Chalkduster" charset="0"/>
                <a:ea typeface="Chalkduster" charset="0"/>
                <a:cs typeface="Chalkduster" charset="0"/>
              </a:rPr>
              <a:t>Constituants du tissu conjonctif</a:t>
            </a:r>
          </a:p>
        </p:txBody>
      </p:sp>
      <p:sp>
        <p:nvSpPr>
          <p:cNvPr id="64" name="Shape 64"/>
          <p:cNvSpPr/>
          <p:nvPr/>
        </p:nvSpPr>
        <p:spPr>
          <a:xfrm>
            <a:off x="1280832" y="8896636"/>
            <a:ext cx="2039313" cy="780573"/>
          </a:xfrm>
          <a:prstGeom prst="rightArrow">
            <a:avLst>
              <a:gd name="adj1" fmla="val 32000"/>
              <a:gd name="adj2" fmla="val 98017"/>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65" name="Shape 65"/>
          <p:cNvSpPr/>
          <p:nvPr/>
        </p:nvSpPr>
        <p:spPr>
          <a:xfrm>
            <a:off x="3128154" y="6035418"/>
            <a:ext cx="7150997" cy="99514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lgn="l">
              <a:defRPr sz="5800">
                <a:latin typeface="Arial"/>
                <a:ea typeface="Arial"/>
                <a:cs typeface="Arial"/>
                <a:sym typeface="Arial"/>
              </a:defRPr>
            </a:lvl1pPr>
          </a:lstStyle>
          <a:p>
            <a:pPr lvl="0">
              <a:defRPr sz="1800"/>
            </a:pPr>
            <a:r>
              <a:rPr sz="5800" dirty="0">
                <a:latin typeface="Calibri" charset="0"/>
                <a:ea typeface="Calibri" charset="0"/>
                <a:cs typeface="Calibri" charset="0"/>
              </a:rPr>
              <a:t>Matrice extra-cellulaire</a:t>
            </a:r>
          </a:p>
        </p:txBody>
      </p:sp>
      <p:sp>
        <p:nvSpPr>
          <p:cNvPr id="66" name="Shape 66"/>
          <p:cNvSpPr/>
          <p:nvPr/>
        </p:nvSpPr>
        <p:spPr>
          <a:xfrm>
            <a:off x="3128154" y="3375152"/>
            <a:ext cx="7508466" cy="99514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800" dirty="0" smtClean="0">
                <a:latin typeface="Calibri" charset="0"/>
                <a:ea typeface="Calibri" charset="0"/>
                <a:cs typeface="Calibri" charset="0"/>
                <a:sym typeface="Arial"/>
              </a:rPr>
              <a:t>Cellules </a:t>
            </a:r>
            <a:r>
              <a:rPr sz="5800" b="1" u="sng" dirty="0" smtClean="0">
                <a:latin typeface="Calibri" charset="0"/>
                <a:ea typeface="Calibri" charset="0"/>
                <a:cs typeface="Calibri" charset="0"/>
                <a:sym typeface="Arial"/>
              </a:rPr>
              <a:t>non</a:t>
            </a:r>
            <a:r>
              <a:rPr sz="5800" b="1" dirty="0" smtClean="0">
                <a:latin typeface="Calibri" charset="0"/>
                <a:ea typeface="Calibri" charset="0"/>
                <a:cs typeface="Calibri" charset="0"/>
                <a:sym typeface="Arial"/>
              </a:rPr>
              <a:t> jointives</a:t>
            </a:r>
            <a:r>
              <a:rPr lang="fr-FR" sz="5800" b="1" dirty="0" smtClean="0">
                <a:latin typeface="Calibri" charset="0"/>
                <a:ea typeface="Calibri" charset="0"/>
                <a:cs typeface="Calibri" charset="0"/>
                <a:sym typeface="Arial"/>
              </a:rPr>
              <a:t> ++</a:t>
            </a:r>
            <a:endParaRPr sz="5800" b="1" dirty="0">
              <a:latin typeface="Calibri" charset="0"/>
              <a:ea typeface="Calibri" charset="0"/>
              <a:cs typeface="Calibri" charset="0"/>
              <a:sym typeface="Arial"/>
            </a:endParaRPr>
          </a:p>
        </p:txBody>
      </p:sp>
      <p:sp>
        <p:nvSpPr>
          <p:cNvPr id="67" name="Shape 67"/>
          <p:cNvSpPr/>
          <p:nvPr/>
        </p:nvSpPr>
        <p:spPr>
          <a:xfrm>
            <a:off x="3174470" y="4417585"/>
            <a:ext cx="12976541" cy="82586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l">
              <a:defRPr sz="4700" i="1">
                <a:latin typeface="Arial"/>
                <a:ea typeface="Arial"/>
                <a:cs typeface="Arial"/>
                <a:sym typeface="Arial"/>
              </a:defRPr>
            </a:lvl1pPr>
          </a:lstStyle>
          <a:p>
            <a:pPr lvl="0">
              <a:defRPr sz="1800" i="0"/>
            </a:pPr>
            <a:r>
              <a:rPr sz="4700" i="1" dirty="0" smtClean="0">
                <a:latin typeface="Calibri" charset="0"/>
                <a:ea typeface="Calibri" charset="0"/>
                <a:cs typeface="Calibri" charset="0"/>
              </a:rPr>
              <a:t>Fibroblastes, adipocytes, cellules sanguines</a:t>
            </a:r>
            <a:endParaRPr sz="4700" i="1" dirty="0">
              <a:latin typeface="Calibri" charset="0"/>
              <a:ea typeface="Calibri" charset="0"/>
              <a:cs typeface="Calibri" charset="0"/>
            </a:endParaRPr>
          </a:p>
        </p:txBody>
      </p:sp>
      <p:sp>
        <p:nvSpPr>
          <p:cNvPr id="68" name="Shape 68"/>
          <p:cNvSpPr/>
          <p:nvPr/>
        </p:nvSpPr>
        <p:spPr>
          <a:xfrm>
            <a:off x="3174470" y="6979840"/>
            <a:ext cx="14321228"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Constituée de la </a:t>
            </a:r>
            <a:r>
              <a:rPr sz="5000" b="1" dirty="0">
                <a:latin typeface="Calibri" charset="0"/>
                <a:ea typeface="Calibri" charset="0"/>
                <a:cs typeface="Calibri" charset="0"/>
                <a:sym typeface="Arial"/>
              </a:rPr>
              <a:t>substance fondamentale</a:t>
            </a:r>
            <a:r>
              <a:rPr sz="5000" dirty="0">
                <a:latin typeface="Calibri" charset="0"/>
                <a:ea typeface="Calibri" charset="0"/>
                <a:cs typeface="Calibri" charset="0"/>
                <a:sym typeface="Arial"/>
              </a:rPr>
              <a:t> et de </a:t>
            </a:r>
            <a:r>
              <a:rPr sz="5000" b="1" dirty="0">
                <a:latin typeface="Calibri" charset="0"/>
                <a:ea typeface="Calibri" charset="0"/>
                <a:cs typeface="Calibri" charset="0"/>
                <a:sym typeface="Arial"/>
              </a:rPr>
              <a:t>fibres</a:t>
            </a:r>
            <a:r>
              <a:rPr sz="5000" dirty="0">
                <a:latin typeface="Calibri" charset="0"/>
                <a:ea typeface="Calibri" charset="0"/>
                <a:cs typeface="Calibri" charset="0"/>
                <a:sym typeface="Arial"/>
              </a:rPr>
              <a:t> </a:t>
            </a:r>
          </a:p>
        </p:txBody>
      </p:sp>
      <p:sp>
        <p:nvSpPr>
          <p:cNvPr id="69" name="Shape 69"/>
          <p:cNvSpPr>
            <a:spLocks noGrp="1"/>
          </p:cNvSpPr>
          <p:nvPr>
            <p:ph type="title"/>
          </p:nvPr>
        </p:nvSpPr>
        <p:spPr>
          <a:xfrm>
            <a:off x="15430582" y="5449228"/>
            <a:ext cx="4850134" cy="2295836"/>
          </a:xfrm>
          <a:prstGeom prst="rect">
            <a:avLst/>
          </a:prstGeom>
        </p:spPr>
        <p:txBody>
          <a:bodyPr/>
          <a:lstStyle/>
          <a:p>
            <a:pPr lvl="0">
              <a:defRPr sz="1800"/>
            </a:pPr>
            <a:r>
              <a:rPr sz="11200" dirty="0"/>
              <a:t>}</a:t>
            </a:r>
          </a:p>
        </p:txBody>
      </p:sp>
      <p:sp>
        <p:nvSpPr>
          <p:cNvPr id="70" name="Shape 70"/>
          <p:cNvSpPr/>
          <p:nvPr/>
        </p:nvSpPr>
        <p:spPr>
          <a:xfrm>
            <a:off x="18302222" y="6532990"/>
            <a:ext cx="2255425"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dirty="0">
                <a:latin typeface="Calibri" charset="0"/>
                <a:ea typeface="Calibri" charset="0"/>
                <a:cs typeface="Calibri" charset="0"/>
              </a:rPr>
              <a:t>Variable</a:t>
            </a:r>
          </a:p>
        </p:txBody>
      </p:sp>
      <p:sp>
        <p:nvSpPr>
          <p:cNvPr id="71" name="Shape 71"/>
          <p:cNvSpPr/>
          <p:nvPr/>
        </p:nvSpPr>
        <p:spPr>
          <a:xfrm>
            <a:off x="3697381" y="8722766"/>
            <a:ext cx="23273939" cy="3303468"/>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lvl="0" algn="l">
              <a:defRPr sz="1800"/>
            </a:pPr>
            <a:r>
              <a:rPr sz="5200" dirty="0">
                <a:latin typeface="Calibri" charset="0"/>
                <a:ea typeface="Calibri" charset="0"/>
                <a:cs typeface="Calibri" charset="0"/>
                <a:sym typeface="Arial"/>
              </a:rPr>
              <a:t>Grande </a:t>
            </a:r>
            <a:r>
              <a:rPr sz="5200" b="1" dirty="0">
                <a:latin typeface="Calibri" charset="0"/>
                <a:ea typeface="Calibri" charset="0"/>
                <a:cs typeface="Calibri" charset="0"/>
                <a:sym typeface="Arial"/>
              </a:rPr>
              <a:t>variété</a:t>
            </a:r>
            <a:r>
              <a:rPr sz="5200" dirty="0">
                <a:latin typeface="Calibri" charset="0"/>
                <a:ea typeface="Calibri" charset="0"/>
                <a:cs typeface="Calibri" charset="0"/>
                <a:sym typeface="Arial"/>
              </a:rPr>
              <a:t> de tissus conjonctifs selon : </a:t>
            </a:r>
          </a:p>
          <a:p>
            <a:pPr lvl="0" algn="l">
              <a:defRPr sz="1800"/>
            </a:pPr>
            <a:r>
              <a:rPr sz="5200" dirty="0">
                <a:latin typeface="Calibri" charset="0"/>
                <a:ea typeface="Calibri" charset="0"/>
                <a:cs typeface="Calibri" charset="0"/>
                <a:sym typeface="Arial"/>
              </a:rPr>
              <a:t>- </a:t>
            </a:r>
            <a:r>
              <a:rPr sz="5200" b="1" dirty="0">
                <a:latin typeface="Calibri" charset="0"/>
                <a:ea typeface="Calibri" charset="0"/>
                <a:cs typeface="Calibri" charset="0"/>
                <a:sym typeface="Arial"/>
              </a:rPr>
              <a:t>l’</a:t>
            </a:r>
            <a:r>
              <a:rPr sz="5200" b="1" u="sng" dirty="0">
                <a:latin typeface="Calibri" charset="0"/>
                <a:ea typeface="Calibri" charset="0"/>
                <a:cs typeface="Calibri" charset="0"/>
                <a:sym typeface="Arial"/>
              </a:rPr>
              <a:t>équilibre</a:t>
            </a:r>
            <a:r>
              <a:rPr sz="5200" b="1" dirty="0">
                <a:latin typeface="Calibri" charset="0"/>
                <a:ea typeface="Calibri" charset="0"/>
                <a:cs typeface="Calibri" charset="0"/>
                <a:sym typeface="Arial"/>
              </a:rPr>
              <a:t> entre les constituants </a:t>
            </a:r>
            <a:r>
              <a:rPr sz="5200" dirty="0">
                <a:latin typeface="Calibri" charset="0"/>
                <a:ea typeface="Calibri" charset="0"/>
                <a:cs typeface="Calibri" charset="0"/>
                <a:sym typeface="Arial"/>
              </a:rPr>
              <a:t>; </a:t>
            </a:r>
          </a:p>
          <a:p>
            <a:pPr lvl="0" algn="l">
              <a:defRPr sz="1800"/>
            </a:pPr>
            <a:r>
              <a:rPr sz="5200" dirty="0">
                <a:latin typeface="Calibri" charset="0"/>
                <a:ea typeface="Calibri" charset="0"/>
                <a:cs typeface="Calibri" charset="0"/>
                <a:sym typeface="Arial"/>
              </a:rPr>
              <a:t>- leur </a:t>
            </a:r>
            <a:r>
              <a:rPr sz="5200" u="sng" dirty="0">
                <a:latin typeface="Calibri" charset="0"/>
                <a:ea typeface="Calibri" charset="0"/>
                <a:cs typeface="Calibri" charset="0"/>
                <a:sym typeface="Arial"/>
              </a:rPr>
              <a:t>différenciation</a:t>
            </a:r>
            <a:r>
              <a:rPr sz="5200" dirty="0">
                <a:latin typeface="Calibri" charset="0"/>
                <a:ea typeface="Calibri" charset="0"/>
                <a:cs typeface="Calibri" charset="0"/>
                <a:sym typeface="Arial"/>
              </a:rPr>
              <a:t> ; </a:t>
            </a:r>
          </a:p>
          <a:p>
            <a:pPr lvl="0" algn="l">
              <a:defRPr sz="1800"/>
            </a:pPr>
            <a:r>
              <a:rPr sz="5200" dirty="0">
                <a:latin typeface="Calibri" charset="0"/>
                <a:ea typeface="Calibri" charset="0"/>
                <a:cs typeface="Calibri" charset="0"/>
                <a:sym typeface="Arial"/>
              </a:rPr>
              <a:t>- la </a:t>
            </a:r>
            <a:r>
              <a:rPr sz="5200" u="sng" dirty="0">
                <a:latin typeface="Calibri" charset="0"/>
                <a:ea typeface="Calibri" charset="0"/>
                <a:cs typeface="Calibri" charset="0"/>
                <a:sym typeface="Arial"/>
              </a:rPr>
              <a:t>fonction</a:t>
            </a:r>
            <a:r>
              <a:rPr sz="5200" dirty="0">
                <a:latin typeface="Calibri" charset="0"/>
                <a:ea typeface="Calibri" charset="0"/>
                <a:cs typeface="Calibri" charset="0"/>
                <a:sym typeface="Arial"/>
              </a:rPr>
              <a:t> du </a:t>
            </a:r>
            <a:r>
              <a:rPr sz="5200" dirty="0" smtClean="0">
                <a:latin typeface="Calibri" charset="0"/>
                <a:ea typeface="Calibri" charset="0"/>
                <a:cs typeface="Calibri" charset="0"/>
                <a:sym typeface="Arial"/>
              </a:rPr>
              <a:t>tissu</a:t>
            </a:r>
            <a:endParaRPr sz="5200" dirty="0">
              <a:latin typeface="Calibri" charset="0"/>
              <a:ea typeface="Calibri" charset="0"/>
              <a:cs typeface="Calibri" charset="0"/>
              <a:sym typeface="Arial"/>
            </a:endParaRPr>
          </a:p>
        </p:txBody>
      </p:sp>
      <p:sp>
        <p:nvSpPr>
          <p:cNvPr id="72" name="Shape 72"/>
          <p:cNvSpPr/>
          <p:nvPr/>
        </p:nvSpPr>
        <p:spPr>
          <a:xfrm>
            <a:off x="1207541" y="4008264"/>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73" name="Shape 73"/>
          <p:cNvSpPr/>
          <p:nvPr/>
        </p:nvSpPr>
        <p:spPr>
          <a:xfrm>
            <a:off x="1207541" y="6597146"/>
            <a:ext cx="1597027"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 name="ZoneTexte 1"/>
          <p:cNvSpPr txBox="1"/>
          <p:nvPr/>
        </p:nvSpPr>
        <p:spPr>
          <a:xfrm>
            <a:off x="16357600" y="3804259"/>
            <a:ext cx="57658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2" nodeType="clickEffect">
                                  <p:stCondLst>
                                    <p:cond delay="0"/>
                                  </p:stCondLst>
                                  <p:childTnLst>
                                    <p:set>
                                      <p:cBhvr>
                                        <p:cTn id="10" dur="1" fill="hold">
                                          <p:stCondLst>
                                            <p:cond delay="0"/>
                                          </p:stCondLst>
                                        </p:cTn>
                                        <p:tgtEl>
                                          <p:spTgt spid="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3" nodeType="clickEffect">
                                  <p:stCondLst>
                                    <p:cond delay="0"/>
                                  </p:stCondLst>
                                  <p:childTnLst>
                                    <p:set>
                                      <p:cBhvr>
                                        <p:cTn id="14" dur="1" fill="hold">
                                          <p:stCondLst>
                                            <p:cond delay="0"/>
                                          </p:stCondLst>
                                        </p:cTn>
                                        <p:tgtEl>
                                          <p:spTgt spid="6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5" nodeType="clickEffect">
                                  <p:stCondLst>
                                    <p:cond delay="0"/>
                                  </p:stCondLst>
                                  <p:childTnLst>
                                    <p:set>
                                      <p:cBhvr>
                                        <p:cTn id="18"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3" animBg="1" advAuto="0"/>
      <p:bldP spid="69" grpId="1" animBg="1" advAuto="0"/>
      <p:bldP spid="70" grpId="2" animBg="1" advAuto="0"/>
      <p:bldP spid="71" grpId="5"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Shape 7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77" name="Shape 77"/>
          <p:cNvSpPr/>
          <p:nvPr/>
        </p:nvSpPr>
        <p:spPr>
          <a:xfrm>
            <a:off x="6531104" y="3489904"/>
            <a:ext cx="10796225" cy="204158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6600" b="1" dirty="0">
                <a:solidFill>
                  <a:srgbClr val="00B050"/>
                </a:solidFill>
                <a:latin typeface="Calibri" charset="0"/>
                <a:ea typeface="Calibri" charset="0"/>
                <a:cs typeface="Calibri" charset="0"/>
                <a:sym typeface="Arial"/>
              </a:rPr>
              <a:t>Deux types de tissu conjonctif </a:t>
            </a:r>
          </a:p>
          <a:p>
            <a:pPr lvl="0">
              <a:defRPr sz="1800"/>
            </a:pPr>
            <a:r>
              <a:rPr sz="6000" dirty="0">
                <a:solidFill>
                  <a:srgbClr val="00B050"/>
                </a:solidFill>
              </a:rPr>
              <a:t> </a:t>
            </a:r>
          </a:p>
        </p:txBody>
      </p:sp>
      <p:sp>
        <p:nvSpPr>
          <p:cNvPr id="78" name="Shape 78"/>
          <p:cNvSpPr/>
          <p:nvPr/>
        </p:nvSpPr>
        <p:spPr>
          <a:xfrm>
            <a:off x="12856929" y="7468601"/>
            <a:ext cx="8940800" cy="5180905"/>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lang="fr-FR" sz="6600" b="1" dirty="0" smtClean="0">
                <a:latin typeface="Calibri" charset="0"/>
                <a:ea typeface="Calibri" charset="0"/>
                <a:cs typeface="Calibri" charset="0"/>
                <a:sym typeface="Arial"/>
              </a:rPr>
              <a:t>       </a:t>
            </a:r>
            <a:r>
              <a:rPr sz="6600" b="1" dirty="0" smtClean="0">
                <a:latin typeface="Calibri" charset="0"/>
                <a:ea typeface="Calibri" charset="0"/>
                <a:cs typeface="Calibri" charset="0"/>
                <a:sym typeface="Arial"/>
              </a:rPr>
              <a:t>Spécialisés</a:t>
            </a:r>
            <a:endParaRPr sz="6600" b="1" dirty="0">
              <a:latin typeface="Calibri" charset="0"/>
              <a:ea typeface="Calibri" charset="0"/>
              <a:cs typeface="Calibri" charset="0"/>
              <a:sym typeface="Arial"/>
            </a:endParaRPr>
          </a:p>
          <a:p>
            <a:pPr marL="610576" lvl="0" indent="-610576" algn="l">
              <a:buSzPct val="75000"/>
              <a:buChar char="•"/>
              <a:defRPr sz="1800"/>
            </a:pPr>
            <a:r>
              <a:rPr sz="6600" dirty="0" smtClean="0">
                <a:latin typeface="Calibri" charset="0"/>
                <a:ea typeface="Calibri" charset="0"/>
                <a:cs typeface="Calibri" charset="0"/>
                <a:sym typeface="Arial"/>
              </a:rPr>
              <a:t>Squelettiques</a:t>
            </a:r>
            <a:r>
              <a:rPr lang="fr-FR" sz="6600" dirty="0" smtClean="0">
                <a:latin typeface="Calibri" charset="0"/>
                <a:ea typeface="Calibri" charset="0"/>
                <a:cs typeface="Calibri" charset="0"/>
                <a:sym typeface="Arial"/>
              </a:rPr>
              <a:t> </a:t>
            </a:r>
            <a:r>
              <a:rPr lang="fr-FR" sz="6600" dirty="0">
                <a:latin typeface="Calibri" charset="0"/>
                <a:ea typeface="Calibri" charset="0"/>
                <a:cs typeface="Calibri" charset="0"/>
                <a:sym typeface="Arial"/>
              </a:rPr>
              <a:t> </a:t>
            </a:r>
            <a:r>
              <a:rPr lang="fr-FR" sz="6600" dirty="0" smtClean="0">
                <a:latin typeface="Calibri" charset="0"/>
                <a:ea typeface="Calibri" charset="0"/>
                <a:cs typeface="Calibri" charset="0"/>
                <a:sym typeface="Arial"/>
              </a:rPr>
              <a:t>      (cartilagineux + osseux)</a:t>
            </a:r>
            <a:endParaRPr sz="6600" dirty="0">
              <a:latin typeface="Calibri" charset="0"/>
              <a:ea typeface="Calibri" charset="0"/>
              <a:cs typeface="Calibri" charset="0"/>
              <a:sym typeface="Arial"/>
            </a:endParaRPr>
          </a:p>
          <a:p>
            <a:pPr marL="610576" lvl="0" indent="-610576" algn="l">
              <a:buSzPct val="75000"/>
              <a:buChar char="•"/>
              <a:defRPr sz="1800"/>
            </a:pPr>
            <a:r>
              <a:rPr sz="6600" dirty="0">
                <a:latin typeface="Calibri" charset="0"/>
                <a:ea typeface="Calibri" charset="0"/>
                <a:cs typeface="Calibri" charset="0"/>
                <a:sym typeface="Arial"/>
              </a:rPr>
              <a:t>Sanguin </a:t>
            </a:r>
          </a:p>
          <a:p>
            <a:pPr marL="610576" lvl="0" indent="-610576" algn="l">
              <a:buSzPct val="75000"/>
              <a:buChar char="•"/>
              <a:defRPr sz="1800"/>
            </a:pPr>
            <a:r>
              <a:rPr sz="6600" dirty="0">
                <a:latin typeface="Calibri" charset="0"/>
                <a:ea typeface="Calibri" charset="0"/>
                <a:cs typeface="Calibri" charset="0"/>
                <a:sym typeface="Arial"/>
              </a:rPr>
              <a:t>Adipeux</a:t>
            </a:r>
          </a:p>
        </p:txBody>
      </p:sp>
      <p:sp>
        <p:nvSpPr>
          <p:cNvPr id="79" name="Shape 79"/>
          <p:cNvSpPr/>
          <p:nvPr/>
        </p:nvSpPr>
        <p:spPr>
          <a:xfrm>
            <a:off x="2410345" y="7976433"/>
            <a:ext cx="8587855" cy="4165243"/>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6600" b="1" u="sng" dirty="0">
                <a:latin typeface="Calibri" charset="0"/>
                <a:ea typeface="Calibri" charset="0"/>
                <a:cs typeface="Calibri" charset="0"/>
                <a:sym typeface="Arial"/>
              </a:rPr>
              <a:t>Non</a:t>
            </a:r>
            <a:r>
              <a:rPr sz="6600" b="1" dirty="0">
                <a:latin typeface="Calibri" charset="0"/>
                <a:ea typeface="Calibri" charset="0"/>
                <a:cs typeface="Calibri" charset="0"/>
                <a:sym typeface="Arial"/>
              </a:rPr>
              <a:t> spécialisés</a:t>
            </a:r>
          </a:p>
          <a:p>
            <a:pPr marL="610576" lvl="0" indent="-610576" algn="l">
              <a:buSzPct val="75000"/>
              <a:buChar char="•"/>
              <a:defRPr sz="1800"/>
            </a:pPr>
            <a:r>
              <a:rPr sz="6600" dirty="0">
                <a:latin typeface="Calibri" charset="0"/>
                <a:ea typeface="Calibri" charset="0"/>
                <a:cs typeface="Calibri" charset="0"/>
                <a:sym typeface="Arial"/>
              </a:rPr>
              <a:t>Embryonnaire</a:t>
            </a:r>
          </a:p>
          <a:p>
            <a:pPr marL="610576" lvl="0" indent="-610576" algn="l">
              <a:buSzPct val="75000"/>
              <a:buChar char="•"/>
              <a:defRPr sz="1800"/>
            </a:pPr>
            <a:r>
              <a:rPr sz="6600" dirty="0" smtClean="0">
                <a:latin typeface="Calibri" charset="0"/>
                <a:ea typeface="Calibri" charset="0"/>
                <a:cs typeface="Calibri" charset="0"/>
                <a:sym typeface="Arial"/>
              </a:rPr>
              <a:t>Fibreux</a:t>
            </a:r>
            <a:r>
              <a:rPr lang="fr-FR" sz="6600" dirty="0" smtClean="0">
                <a:latin typeface="Calibri" charset="0"/>
                <a:ea typeface="Calibri" charset="0"/>
                <a:cs typeface="Calibri" charset="0"/>
                <a:sym typeface="Arial"/>
              </a:rPr>
              <a:t> (lâche + dense)</a:t>
            </a:r>
            <a:endParaRPr sz="6600" dirty="0">
              <a:latin typeface="Calibri" charset="0"/>
              <a:ea typeface="Calibri" charset="0"/>
              <a:cs typeface="Calibri" charset="0"/>
              <a:sym typeface="Arial"/>
            </a:endParaRPr>
          </a:p>
          <a:p>
            <a:pPr marL="610576" lvl="0" indent="-610576" algn="l">
              <a:buSzPct val="75000"/>
              <a:buChar char="•"/>
              <a:defRPr sz="1800"/>
            </a:pPr>
            <a:r>
              <a:rPr sz="6600" dirty="0">
                <a:latin typeface="Calibri" charset="0"/>
                <a:ea typeface="Calibri" charset="0"/>
                <a:cs typeface="Calibri" charset="0"/>
                <a:sym typeface="Arial"/>
              </a:rPr>
              <a:t>Réticulé</a:t>
            </a:r>
          </a:p>
        </p:txBody>
      </p:sp>
      <p:sp>
        <p:nvSpPr>
          <p:cNvPr id="80" name="Shape 80"/>
          <p:cNvSpPr/>
          <p:nvPr/>
        </p:nvSpPr>
        <p:spPr>
          <a:xfrm>
            <a:off x="1427835" y="845564"/>
            <a:ext cx="21528330"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100">
                <a:latin typeface="Arial"/>
                <a:ea typeface="Arial"/>
                <a:cs typeface="Arial"/>
                <a:sym typeface="Arial"/>
              </a:defRPr>
            </a:lvl1pPr>
          </a:lstStyle>
          <a:p>
            <a:pPr lvl="0">
              <a:defRPr sz="1800"/>
            </a:pPr>
            <a:r>
              <a:rPr sz="8000" dirty="0">
                <a:latin typeface="Chalkduster" charset="0"/>
                <a:ea typeface="Chalkduster" charset="0"/>
                <a:cs typeface="Chalkduster" charset="0"/>
              </a:rPr>
              <a:t>Classification des tissus conjonctifs</a:t>
            </a:r>
          </a:p>
        </p:txBody>
      </p:sp>
      <p:sp>
        <p:nvSpPr>
          <p:cNvPr id="81" name="Shape 81"/>
          <p:cNvSpPr/>
          <p:nvPr/>
        </p:nvSpPr>
        <p:spPr>
          <a:xfrm>
            <a:off x="14847001" y="5076371"/>
            <a:ext cx="1574537" cy="2057888"/>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82" name="Shape 82"/>
          <p:cNvSpPr/>
          <p:nvPr/>
        </p:nvSpPr>
        <p:spPr>
          <a:xfrm flipH="1">
            <a:off x="6890677" y="5204284"/>
            <a:ext cx="1648007" cy="1803078"/>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37632" y="3692795"/>
            <a:ext cx="5575814" cy="3590824"/>
          </a:xfrm>
          <a:prstGeom prst="rect">
            <a:avLst/>
          </a:prstGeom>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body" idx="1"/>
          </p:nvPr>
        </p:nvSpPr>
        <p:spPr>
          <a:xfrm>
            <a:off x="3729374" y="3670395"/>
            <a:ext cx="19359226" cy="4091320"/>
          </a:xfrm>
          <a:prstGeom prst="rect">
            <a:avLst/>
          </a:prstGeom>
        </p:spPr>
        <p:txBody>
          <a:bodyPr>
            <a:noAutofit/>
          </a:bodyPr>
          <a:lstStyle/>
          <a:p>
            <a:pPr lvl="0" algn="l">
              <a:defRPr sz="1800"/>
            </a:pPr>
            <a:r>
              <a:rPr sz="5400" b="1" u="sng" dirty="0">
                <a:latin typeface="Calibri" charset="0"/>
                <a:ea typeface="Calibri" charset="0"/>
                <a:cs typeface="Calibri" charset="0"/>
                <a:sym typeface="Arial"/>
              </a:rPr>
              <a:t>Deux critères : </a:t>
            </a:r>
          </a:p>
          <a:p>
            <a:pPr lvl="0" algn="l">
              <a:defRPr sz="1800"/>
            </a:pPr>
            <a:endParaRPr sz="4800" dirty="0">
              <a:latin typeface="Arial"/>
              <a:ea typeface="Arial"/>
              <a:cs typeface="Arial"/>
              <a:sym typeface="Arial"/>
            </a:endParaRPr>
          </a:p>
          <a:p>
            <a:pPr marL="914400" lvl="0" indent="-914400" algn="l">
              <a:buFont typeface="Arial" charset="0"/>
              <a:buChar char="•"/>
              <a:defRPr sz="1800"/>
            </a:pPr>
            <a:r>
              <a:rPr sz="5400" b="1" dirty="0">
                <a:solidFill>
                  <a:schemeClr val="accent5"/>
                </a:solidFill>
                <a:latin typeface="Calibri" charset="0"/>
                <a:ea typeface="Calibri" charset="0"/>
                <a:cs typeface="Calibri" charset="0"/>
                <a:sym typeface="Arial"/>
              </a:rPr>
              <a:t>Nature</a:t>
            </a:r>
            <a:r>
              <a:rPr sz="5400" dirty="0">
                <a:latin typeface="Calibri" charset="0"/>
                <a:ea typeface="Calibri" charset="0"/>
                <a:cs typeface="Calibri" charset="0"/>
                <a:sym typeface="Arial"/>
              </a:rPr>
              <a:t> des cellules (fibroblastes / adipocytes) </a:t>
            </a:r>
            <a:endParaRPr lang="fr-FR" sz="5400" dirty="0" smtClean="0">
              <a:latin typeface="Calibri" charset="0"/>
              <a:ea typeface="Calibri" charset="0"/>
              <a:cs typeface="Calibri" charset="0"/>
              <a:sym typeface="Arial"/>
            </a:endParaRPr>
          </a:p>
          <a:p>
            <a:pPr marL="914400" lvl="0" indent="-914400" algn="l">
              <a:buFont typeface="Arial" charset="0"/>
              <a:buChar char="•"/>
              <a:defRPr sz="1800"/>
            </a:pPr>
            <a:endParaRPr sz="5400" dirty="0">
              <a:latin typeface="Calibri" charset="0"/>
              <a:ea typeface="Calibri" charset="0"/>
              <a:cs typeface="Calibri" charset="0"/>
              <a:sym typeface="Arial"/>
            </a:endParaRPr>
          </a:p>
          <a:p>
            <a:pPr marL="914400" lvl="0" indent="-914400" algn="l">
              <a:buFont typeface="Arial" charset="0"/>
              <a:buChar char="•"/>
              <a:defRPr sz="1800"/>
            </a:pPr>
            <a:r>
              <a:rPr sz="5400" b="1" dirty="0">
                <a:solidFill>
                  <a:schemeClr val="accent5"/>
                </a:solidFill>
                <a:latin typeface="Calibri" charset="0"/>
                <a:ea typeface="Calibri" charset="0"/>
                <a:cs typeface="Calibri" charset="0"/>
                <a:sym typeface="Arial"/>
              </a:rPr>
              <a:t>Proportions</a:t>
            </a:r>
            <a:r>
              <a:rPr sz="5400" dirty="0">
                <a:latin typeface="Calibri" charset="0"/>
                <a:ea typeface="Calibri" charset="0"/>
                <a:cs typeface="Calibri" charset="0"/>
                <a:sym typeface="Arial"/>
              </a:rPr>
              <a:t> relatives entre les </a:t>
            </a:r>
            <a:r>
              <a:rPr sz="5400" b="1" dirty="0">
                <a:latin typeface="Calibri" charset="0"/>
                <a:ea typeface="Calibri" charset="0"/>
                <a:cs typeface="Calibri" charset="0"/>
                <a:sym typeface="Arial"/>
              </a:rPr>
              <a:t>éléments de base </a:t>
            </a:r>
            <a:r>
              <a:rPr sz="5400" dirty="0">
                <a:latin typeface="Calibri" charset="0"/>
                <a:ea typeface="Calibri" charset="0"/>
                <a:cs typeface="Calibri" charset="0"/>
                <a:sym typeface="Arial"/>
              </a:rPr>
              <a:t>(cellules / MEC) </a:t>
            </a:r>
          </a:p>
        </p:txBody>
      </p:sp>
      <p:sp>
        <p:nvSpPr>
          <p:cNvPr id="95" name="Shape 95"/>
          <p:cNvSpPr/>
          <p:nvPr/>
        </p:nvSpPr>
        <p:spPr>
          <a:xfrm>
            <a:off x="-2874" y="13097340"/>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96" name="Shape 96"/>
          <p:cNvSpPr/>
          <p:nvPr/>
        </p:nvSpPr>
        <p:spPr>
          <a:xfrm>
            <a:off x="459315" y="532510"/>
            <a:ext cx="23465369" cy="2564805"/>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8000" dirty="0">
                <a:latin typeface="Chalkduster" charset="0"/>
                <a:ea typeface="Chalkduster" charset="0"/>
                <a:cs typeface="Chalkduster" charset="0"/>
                <a:sym typeface="Arial"/>
              </a:rPr>
              <a:t>Classification des tissus conjonctifs </a:t>
            </a:r>
            <a:r>
              <a:rPr sz="8000" u="sng" dirty="0">
                <a:latin typeface="Chalkduster" charset="0"/>
                <a:ea typeface="Chalkduster" charset="0"/>
                <a:cs typeface="Chalkduster" charset="0"/>
                <a:sym typeface="Arial"/>
              </a:rPr>
              <a:t>non</a:t>
            </a:r>
            <a:r>
              <a:rPr sz="8000" dirty="0">
                <a:latin typeface="Chalkduster" charset="0"/>
                <a:ea typeface="Chalkduster" charset="0"/>
                <a:cs typeface="Chalkduster" charset="0"/>
                <a:sym typeface="Arial"/>
              </a:rPr>
              <a:t> spécialisés</a:t>
            </a:r>
          </a:p>
        </p:txBody>
      </p:sp>
      <p:sp>
        <p:nvSpPr>
          <p:cNvPr id="97" name="Shape 97"/>
          <p:cNvSpPr/>
          <p:nvPr/>
        </p:nvSpPr>
        <p:spPr>
          <a:xfrm>
            <a:off x="1267229" y="3707625"/>
            <a:ext cx="1966185" cy="619628"/>
          </a:xfrm>
          <a:prstGeom prst="rightArrow">
            <a:avLst>
              <a:gd name="adj1" fmla="val 29699"/>
              <a:gd name="adj2" fmla="val 119049"/>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98" name="Shape 98"/>
          <p:cNvSpPr/>
          <p:nvPr/>
        </p:nvSpPr>
        <p:spPr>
          <a:xfrm>
            <a:off x="1267229" y="8402482"/>
            <a:ext cx="1966185" cy="619628"/>
          </a:xfrm>
          <a:prstGeom prst="rightArrow">
            <a:avLst>
              <a:gd name="adj1" fmla="val 32000"/>
              <a:gd name="adj2" fmla="val 119049"/>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99" name="Shape 99"/>
          <p:cNvSpPr/>
          <p:nvPr/>
        </p:nvSpPr>
        <p:spPr>
          <a:xfrm>
            <a:off x="3717909" y="8193751"/>
            <a:ext cx="16948182" cy="170303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lvl="0" algn="l">
              <a:defRPr sz="1800"/>
            </a:pPr>
            <a:r>
              <a:rPr sz="5400" b="1" u="sng" dirty="0">
                <a:latin typeface="Calibri" charset="0"/>
                <a:ea typeface="Calibri" charset="0"/>
                <a:cs typeface="Calibri" charset="0"/>
                <a:sym typeface="Arial"/>
              </a:rPr>
              <a:t>Trois cas </a:t>
            </a:r>
            <a:r>
              <a:rPr lang="fr-FR" sz="5400" b="1" u="sng" dirty="0" smtClean="0">
                <a:latin typeface="Calibri" charset="0"/>
                <a:ea typeface="Calibri" charset="0"/>
                <a:cs typeface="Calibri" charset="0"/>
                <a:sym typeface="Arial"/>
              </a:rPr>
              <a:t>+++</a:t>
            </a:r>
            <a:endParaRPr sz="5400" b="1" u="sng" dirty="0">
              <a:latin typeface="Calibri" charset="0"/>
              <a:ea typeface="Calibri" charset="0"/>
              <a:cs typeface="Calibri" charset="0"/>
              <a:sym typeface="Arial"/>
            </a:endParaRPr>
          </a:p>
          <a:p>
            <a:pPr lvl="0" algn="l">
              <a:defRPr sz="1800"/>
            </a:pPr>
            <a:endParaRPr sz="5000" dirty="0">
              <a:latin typeface="Arial"/>
              <a:ea typeface="Arial"/>
              <a:cs typeface="Arial"/>
              <a:sym typeface="Arial"/>
            </a:endParaRPr>
          </a:p>
        </p:txBody>
      </p:sp>
      <p:sp>
        <p:nvSpPr>
          <p:cNvPr id="100" name="Shape 100"/>
          <p:cNvSpPr/>
          <p:nvPr/>
        </p:nvSpPr>
        <p:spPr>
          <a:xfrm>
            <a:off x="3729374" y="11349069"/>
            <a:ext cx="11621771"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marL="685800" lvl="0" indent="-685800" algn="l">
              <a:buFont typeface="Wingdings" charset="2"/>
              <a:buChar char="Ø"/>
              <a:defRPr sz="1800"/>
            </a:pPr>
            <a:r>
              <a:rPr sz="4600" b="1" dirty="0">
                <a:latin typeface="Calibri" charset="0"/>
                <a:ea typeface="Calibri" charset="0"/>
                <a:cs typeface="Calibri" charset="0"/>
                <a:sym typeface="Arial"/>
              </a:rPr>
              <a:t>Pas</a:t>
            </a:r>
            <a:r>
              <a:rPr sz="4600" dirty="0">
                <a:latin typeface="Calibri" charset="0"/>
                <a:ea typeface="Calibri" charset="0"/>
                <a:cs typeface="Calibri" charset="0"/>
                <a:sym typeface="Arial"/>
              </a:rPr>
              <a:t> de </a:t>
            </a:r>
            <a:r>
              <a:rPr sz="4800" dirty="0">
                <a:latin typeface="Calibri" charset="0"/>
                <a:ea typeface="Calibri" charset="0"/>
                <a:cs typeface="Calibri" charset="0"/>
                <a:sym typeface="Arial"/>
              </a:rPr>
              <a:t>prédominance</a:t>
            </a:r>
            <a:r>
              <a:rPr sz="4600" dirty="0">
                <a:latin typeface="Calibri" charset="0"/>
                <a:ea typeface="Calibri" charset="0"/>
                <a:cs typeface="Calibri" charset="0"/>
                <a:sym typeface="Arial"/>
              </a:rPr>
              <a:t> : tissu conjonctif </a:t>
            </a:r>
            <a:r>
              <a:rPr sz="4600" b="1" dirty="0">
                <a:latin typeface="Calibri" charset="0"/>
                <a:ea typeface="Calibri" charset="0"/>
                <a:cs typeface="Calibri" charset="0"/>
                <a:sym typeface="Arial"/>
              </a:rPr>
              <a:t>lâche</a:t>
            </a:r>
            <a:endParaRPr sz="4600" dirty="0">
              <a:latin typeface="Calibri" charset="0"/>
              <a:ea typeface="Calibri" charset="0"/>
              <a:cs typeface="Calibri" charset="0"/>
              <a:sym typeface="Arial"/>
            </a:endParaRPr>
          </a:p>
        </p:txBody>
      </p:sp>
      <p:sp>
        <p:nvSpPr>
          <p:cNvPr id="101" name="Shape 101"/>
          <p:cNvSpPr/>
          <p:nvPr/>
        </p:nvSpPr>
        <p:spPr>
          <a:xfrm>
            <a:off x="3717909" y="10383168"/>
            <a:ext cx="12557925"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marL="914400" lvl="0" indent="-914400" algn="l">
              <a:buFont typeface="Wingdings" charset="2"/>
              <a:buChar char="Ø"/>
              <a:defRPr sz="1800"/>
            </a:pPr>
            <a:r>
              <a:rPr sz="4800" dirty="0" smtClean="0">
                <a:latin typeface="Calibri" charset="0"/>
                <a:ea typeface="Calibri" charset="0"/>
                <a:cs typeface="Calibri" charset="0"/>
                <a:sym typeface="Arial"/>
              </a:rPr>
              <a:t>Prédominance</a:t>
            </a:r>
            <a:r>
              <a:rPr sz="4600" dirty="0" smtClean="0">
                <a:latin typeface="Calibri" charset="0"/>
                <a:ea typeface="Calibri" charset="0"/>
                <a:cs typeface="Calibri" charset="0"/>
                <a:sym typeface="Arial"/>
              </a:rPr>
              <a:t> </a:t>
            </a:r>
            <a:r>
              <a:rPr sz="4600" dirty="0">
                <a:latin typeface="Calibri" charset="0"/>
                <a:ea typeface="Calibri" charset="0"/>
                <a:cs typeface="Calibri" charset="0"/>
                <a:sym typeface="Arial"/>
              </a:rPr>
              <a:t>de </a:t>
            </a:r>
            <a:r>
              <a:rPr sz="4600" b="1" dirty="0">
                <a:solidFill>
                  <a:schemeClr val="accent1">
                    <a:lumMod val="75000"/>
                  </a:schemeClr>
                </a:solidFill>
                <a:latin typeface="Calibri" charset="0"/>
                <a:ea typeface="Calibri" charset="0"/>
                <a:cs typeface="Calibri" charset="0"/>
                <a:sym typeface="Arial"/>
              </a:rPr>
              <a:t>fibres</a:t>
            </a:r>
            <a:r>
              <a:rPr sz="4600" dirty="0">
                <a:latin typeface="Calibri" charset="0"/>
                <a:ea typeface="Calibri" charset="0"/>
                <a:cs typeface="Calibri" charset="0"/>
                <a:sym typeface="Arial"/>
              </a:rPr>
              <a:t> : tissu conjonctif </a:t>
            </a:r>
            <a:r>
              <a:rPr sz="4600" b="1" dirty="0">
                <a:solidFill>
                  <a:schemeClr val="accent1">
                    <a:lumMod val="75000"/>
                  </a:schemeClr>
                </a:solidFill>
                <a:latin typeface="Calibri" charset="0"/>
                <a:ea typeface="Calibri" charset="0"/>
                <a:cs typeface="Calibri" charset="0"/>
                <a:sym typeface="Arial"/>
              </a:rPr>
              <a:t>dense</a:t>
            </a:r>
            <a:endParaRPr sz="4600" dirty="0">
              <a:solidFill>
                <a:schemeClr val="accent1">
                  <a:lumMod val="75000"/>
                </a:schemeClr>
              </a:solidFill>
              <a:latin typeface="Calibri" charset="0"/>
              <a:ea typeface="Calibri" charset="0"/>
              <a:cs typeface="Calibri" charset="0"/>
              <a:sym typeface="Arial"/>
            </a:endParaRPr>
          </a:p>
        </p:txBody>
      </p:sp>
      <p:sp>
        <p:nvSpPr>
          <p:cNvPr id="102" name="Shape 102"/>
          <p:cNvSpPr/>
          <p:nvPr/>
        </p:nvSpPr>
        <p:spPr>
          <a:xfrm>
            <a:off x="3717909" y="9391727"/>
            <a:ext cx="13651173"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marL="685800" lvl="0" indent="-685800" algn="l">
              <a:buFont typeface="Wingdings" charset="2"/>
              <a:buChar char="Ø"/>
              <a:defRPr sz="1800"/>
            </a:pPr>
            <a:r>
              <a:rPr sz="4800" dirty="0">
                <a:latin typeface="Calibri" charset="0"/>
                <a:ea typeface="Calibri" charset="0"/>
                <a:cs typeface="Calibri" charset="0"/>
                <a:sym typeface="Arial"/>
              </a:rPr>
              <a:t>Prédominance de </a:t>
            </a:r>
            <a:r>
              <a:rPr sz="4800" b="1" dirty="0">
                <a:solidFill>
                  <a:schemeClr val="accent3"/>
                </a:solidFill>
                <a:latin typeface="Calibri" charset="0"/>
                <a:ea typeface="Calibri" charset="0"/>
                <a:cs typeface="Calibri" charset="0"/>
                <a:sym typeface="Arial"/>
              </a:rPr>
              <a:t>cellules</a:t>
            </a:r>
            <a:r>
              <a:rPr sz="4800" dirty="0">
                <a:latin typeface="Calibri" charset="0"/>
                <a:ea typeface="Calibri" charset="0"/>
                <a:cs typeface="Calibri" charset="0"/>
                <a:sym typeface="Arial"/>
              </a:rPr>
              <a:t> : tissu conjonctif </a:t>
            </a:r>
            <a:r>
              <a:rPr sz="4800" b="1" dirty="0">
                <a:solidFill>
                  <a:schemeClr val="accent3"/>
                </a:solidFill>
                <a:latin typeface="Calibri" charset="0"/>
                <a:ea typeface="Calibri" charset="0"/>
                <a:cs typeface="Calibri" charset="0"/>
                <a:sym typeface="Arial"/>
              </a:rPr>
              <a:t>adipeux</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106" name="Shape 106"/>
          <p:cNvSpPr/>
          <p:nvPr/>
        </p:nvSpPr>
        <p:spPr>
          <a:xfrm>
            <a:off x="733187" y="213295"/>
            <a:ext cx="15585998" cy="145680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8800" b="1" dirty="0">
                <a:solidFill>
                  <a:srgbClr val="00B050"/>
                </a:solidFill>
                <a:latin typeface="Calibri" charset="0"/>
                <a:ea typeface="Calibri" charset="0"/>
                <a:cs typeface="Calibri" charset="0"/>
                <a:sym typeface="Arial"/>
              </a:rPr>
              <a:t>I. Composants du tissu conjonctif</a:t>
            </a:r>
          </a:p>
        </p:txBody>
      </p:sp>
      <p:sp>
        <p:nvSpPr>
          <p:cNvPr id="107" name="Shape 107"/>
          <p:cNvSpPr/>
          <p:nvPr/>
        </p:nvSpPr>
        <p:spPr>
          <a:xfrm>
            <a:off x="733187" y="1702763"/>
            <a:ext cx="4313680" cy="99514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800">
                <a:latin typeface="Arial"/>
                <a:ea typeface="Arial"/>
                <a:cs typeface="Arial"/>
                <a:sym typeface="Arial"/>
              </a:defRPr>
            </a:lvl1pPr>
          </a:lstStyle>
          <a:p>
            <a:pPr lvl="0">
              <a:defRPr sz="1800"/>
            </a:pPr>
            <a:r>
              <a:rPr sz="5800" dirty="0">
                <a:latin typeface="Calibri" charset="0"/>
                <a:ea typeface="Calibri" charset="0"/>
                <a:cs typeface="Calibri" charset="0"/>
              </a:rPr>
              <a:t>A) Les cellules</a:t>
            </a:r>
          </a:p>
        </p:txBody>
      </p:sp>
      <p:sp>
        <p:nvSpPr>
          <p:cNvPr id="108" name="Shape 108"/>
          <p:cNvSpPr/>
          <p:nvPr/>
        </p:nvSpPr>
        <p:spPr>
          <a:xfrm>
            <a:off x="2713697" y="2994347"/>
            <a:ext cx="11624977"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2">
                    <a:lumMod val="75000"/>
                  </a:schemeClr>
                </a:solidFill>
                <a:latin typeface="Calibri" charset="0"/>
                <a:ea typeface="Calibri" charset="0"/>
                <a:cs typeface="Calibri" charset="0"/>
              </a:rPr>
              <a:t>La Cellule Souche </a:t>
            </a:r>
            <a:r>
              <a:rPr sz="5000" b="1" dirty="0" smtClean="0">
                <a:solidFill>
                  <a:srgbClr val="FF0000"/>
                </a:solidFill>
                <a:latin typeface="Calibri" charset="0"/>
                <a:ea typeface="Calibri" charset="0"/>
                <a:cs typeface="Calibri" charset="0"/>
              </a:rPr>
              <a:t>M</a:t>
            </a:r>
            <a:r>
              <a:rPr sz="5000" b="1" dirty="0" smtClean="0">
                <a:solidFill>
                  <a:schemeClr val="accent2">
                    <a:lumMod val="75000"/>
                  </a:schemeClr>
                </a:solidFill>
                <a:latin typeface="Calibri" charset="0"/>
                <a:ea typeface="Calibri" charset="0"/>
                <a:cs typeface="Calibri" charset="0"/>
              </a:rPr>
              <a:t>ésenchymateuse</a:t>
            </a:r>
            <a:r>
              <a:rPr lang="fr-FR" sz="5000" b="1" dirty="0" smtClean="0">
                <a:solidFill>
                  <a:schemeClr val="accent2">
                    <a:lumMod val="75000"/>
                  </a:schemeClr>
                </a:solidFill>
                <a:latin typeface="Calibri" charset="0"/>
                <a:ea typeface="Calibri" charset="0"/>
                <a:cs typeface="Calibri" charset="0"/>
              </a:rPr>
              <a:t> (CSM)</a:t>
            </a:r>
            <a:endParaRPr sz="5000" b="1" dirty="0">
              <a:solidFill>
                <a:schemeClr val="accent2">
                  <a:lumMod val="75000"/>
                </a:schemeClr>
              </a:solidFill>
              <a:latin typeface="Calibri" charset="0"/>
              <a:ea typeface="Calibri" charset="0"/>
              <a:cs typeface="Calibri" charset="0"/>
            </a:endParaRPr>
          </a:p>
        </p:txBody>
      </p:sp>
      <p:sp>
        <p:nvSpPr>
          <p:cNvPr id="109" name="Shape 109"/>
          <p:cNvSpPr/>
          <p:nvPr/>
        </p:nvSpPr>
        <p:spPr>
          <a:xfrm>
            <a:off x="3261836" y="4364895"/>
            <a:ext cx="3807132" cy="90281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b="1" dirty="0" smtClean="0">
                <a:solidFill>
                  <a:srgbClr val="FF0000"/>
                </a:solidFill>
                <a:latin typeface="Calibri" charset="0"/>
                <a:ea typeface="Calibri" charset="0"/>
                <a:cs typeface="Calibri" charset="0"/>
                <a:sym typeface="Arial"/>
              </a:rPr>
              <a:t>M</a:t>
            </a:r>
            <a:r>
              <a:rPr sz="5200" b="1" dirty="0" smtClean="0">
                <a:latin typeface="Calibri" charset="0"/>
                <a:ea typeface="Calibri" charset="0"/>
                <a:cs typeface="Calibri" charset="0"/>
                <a:sym typeface="Arial"/>
              </a:rPr>
              <a:t>ultipotente</a:t>
            </a:r>
            <a:endParaRPr sz="5200" b="1" dirty="0">
              <a:latin typeface="Calibri" charset="0"/>
              <a:ea typeface="Calibri" charset="0"/>
              <a:cs typeface="Calibri" charset="0"/>
              <a:sym typeface="Arial"/>
            </a:endParaRPr>
          </a:p>
        </p:txBody>
      </p:sp>
      <p:sp>
        <p:nvSpPr>
          <p:cNvPr id="110" name="Shape 110"/>
          <p:cNvSpPr/>
          <p:nvPr/>
        </p:nvSpPr>
        <p:spPr>
          <a:xfrm>
            <a:off x="3185318" y="5906889"/>
            <a:ext cx="18857726" cy="164147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dirty="0">
                <a:latin typeface="Calibri" charset="0"/>
                <a:ea typeface="Calibri" charset="0"/>
                <a:cs typeface="Calibri" charset="0"/>
                <a:sym typeface="Arial"/>
              </a:rPr>
              <a:t>Noyau </a:t>
            </a:r>
            <a:r>
              <a:rPr sz="5200" b="1" dirty="0">
                <a:latin typeface="Calibri" charset="0"/>
                <a:ea typeface="Calibri" charset="0"/>
                <a:cs typeface="Calibri" charset="0"/>
                <a:sym typeface="Arial"/>
              </a:rPr>
              <a:t>décondensé</a:t>
            </a:r>
            <a:r>
              <a:rPr sz="5200" dirty="0">
                <a:latin typeface="Calibri" charset="0"/>
                <a:ea typeface="Calibri" charset="0"/>
                <a:cs typeface="Calibri" charset="0"/>
                <a:sym typeface="Arial"/>
              </a:rPr>
              <a:t> (= riche en euchromatine), </a:t>
            </a:r>
            <a:r>
              <a:rPr sz="5200" b="1" dirty="0">
                <a:latin typeface="Calibri" charset="0"/>
                <a:ea typeface="Calibri" charset="0"/>
                <a:cs typeface="Calibri" charset="0"/>
                <a:sym typeface="Arial"/>
              </a:rPr>
              <a:t>nucléole hypertrophié</a:t>
            </a:r>
          </a:p>
          <a:p>
            <a:pPr lvl="0" algn="l">
              <a:defRPr sz="1800"/>
            </a:pPr>
            <a:r>
              <a:rPr sz="4800" b="1" dirty="0">
                <a:solidFill>
                  <a:srgbClr val="FF0000"/>
                </a:solidFill>
                <a:latin typeface="Calibri" charset="0"/>
                <a:ea typeface="Calibri" charset="0"/>
                <a:cs typeface="Calibri" charset="0"/>
                <a:sym typeface="Arial"/>
              </a:rPr>
              <a:t>Expression transcriptionnelle intense et diversifiée </a:t>
            </a:r>
          </a:p>
        </p:txBody>
      </p:sp>
      <p:sp>
        <p:nvSpPr>
          <p:cNvPr id="111" name="Shape 111"/>
          <p:cNvSpPr/>
          <p:nvPr/>
        </p:nvSpPr>
        <p:spPr>
          <a:xfrm>
            <a:off x="3185318" y="9801879"/>
            <a:ext cx="12429685" cy="241091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dirty="0">
                <a:latin typeface="Calibri" charset="0"/>
                <a:ea typeface="Calibri" charset="0"/>
                <a:cs typeface="Calibri" charset="0"/>
                <a:sym typeface="Arial"/>
              </a:rPr>
              <a:t>Cellule </a:t>
            </a:r>
            <a:r>
              <a:rPr sz="5200" b="1" dirty="0">
                <a:latin typeface="Calibri" charset="0"/>
                <a:ea typeface="Calibri" charset="0"/>
                <a:cs typeface="Calibri" charset="0"/>
                <a:sym typeface="Arial"/>
              </a:rPr>
              <a:t>étoilée</a:t>
            </a:r>
            <a:r>
              <a:rPr sz="5200" dirty="0">
                <a:latin typeface="Calibri" charset="0"/>
                <a:ea typeface="Calibri" charset="0"/>
                <a:cs typeface="Calibri" charset="0"/>
                <a:sym typeface="Arial"/>
              </a:rPr>
              <a:t> </a:t>
            </a:r>
            <a:r>
              <a:rPr sz="5200" dirty="0" smtClean="0">
                <a:latin typeface="Calibri" charset="0"/>
                <a:ea typeface="Calibri" charset="0"/>
                <a:cs typeface="Calibri" charset="0"/>
                <a:sym typeface="Arial"/>
              </a:rPr>
              <a:t>(=</a:t>
            </a:r>
            <a:r>
              <a:rPr lang="fr-FR" sz="5200" dirty="0" smtClean="0">
                <a:latin typeface="Calibri" charset="0"/>
                <a:ea typeface="Calibri" charset="0"/>
                <a:cs typeface="Calibri" charset="0"/>
                <a:sym typeface="Arial"/>
              </a:rPr>
              <a:t> </a:t>
            </a:r>
            <a:r>
              <a:rPr sz="5200" dirty="0" smtClean="0">
                <a:latin typeface="Calibri" charset="0"/>
                <a:ea typeface="Calibri" charset="0"/>
                <a:cs typeface="Calibri" charset="0"/>
                <a:sym typeface="Arial"/>
              </a:rPr>
              <a:t>expansions </a:t>
            </a:r>
            <a:r>
              <a:rPr sz="5200" dirty="0">
                <a:latin typeface="Calibri" charset="0"/>
                <a:ea typeface="Calibri" charset="0"/>
                <a:cs typeface="Calibri" charset="0"/>
                <a:sym typeface="Arial"/>
              </a:rPr>
              <a:t>cytoplasmiques)</a:t>
            </a:r>
          </a:p>
          <a:p>
            <a:pPr lvl="0" algn="l">
              <a:defRPr sz="1800"/>
            </a:pPr>
            <a:r>
              <a:rPr sz="4800" dirty="0">
                <a:latin typeface="Calibri" charset="0"/>
                <a:ea typeface="Calibri" charset="0"/>
                <a:cs typeface="Calibri" charset="0"/>
                <a:sym typeface="Arial"/>
              </a:rPr>
              <a:t>Morphologie proche du </a:t>
            </a:r>
            <a:r>
              <a:rPr sz="4800" b="1" dirty="0">
                <a:latin typeface="Calibri" charset="0"/>
                <a:ea typeface="Calibri" charset="0"/>
                <a:cs typeface="Calibri" charset="0"/>
                <a:sym typeface="Arial"/>
              </a:rPr>
              <a:t>fibroblaste </a:t>
            </a:r>
          </a:p>
          <a:p>
            <a:pPr lvl="0" algn="l">
              <a:defRPr sz="1800"/>
            </a:pPr>
            <a:r>
              <a:rPr sz="5000" dirty="0"/>
              <a:t> </a:t>
            </a:r>
          </a:p>
        </p:txBody>
      </p:sp>
      <p:sp>
        <p:nvSpPr>
          <p:cNvPr id="112" name="Shape 112"/>
          <p:cNvSpPr/>
          <p:nvPr/>
        </p:nvSpPr>
        <p:spPr>
          <a:xfrm>
            <a:off x="515154" y="3123951"/>
            <a:ext cx="2039314" cy="780573"/>
          </a:xfrm>
          <a:prstGeom prst="rightArrow">
            <a:avLst>
              <a:gd name="adj1" fmla="val 32000"/>
              <a:gd name="adj2" fmla="val 98017"/>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13" name="Shape 113"/>
          <p:cNvSpPr/>
          <p:nvPr/>
        </p:nvSpPr>
        <p:spPr>
          <a:xfrm>
            <a:off x="1346351" y="4816299"/>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14" name="Shape 114"/>
          <p:cNvSpPr/>
          <p:nvPr/>
        </p:nvSpPr>
        <p:spPr>
          <a:xfrm>
            <a:off x="1354530" y="8357741"/>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15" name="Shape 115"/>
          <p:cNvSpPr/>
          <p:nvPr/>
        </p:nvSpPr>
        <p:spPr>
          <a:xfrm>
            <a:off x="1354530" y="10181292"/>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116"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6637644" y="365384"/>
            <a:ext cx="7406390" cy="49173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7" name="pasted-image.tif"/>
          <p:cNvPicPr/>
          <p:nvPr/>
        </p:nvPicPr>
        <p:blipFill>
          <a:blip r:embed="rId4">
            <a:extLst/>
          </a:blip>
          <a:stretch>
            <a:fillRect/>
          </a:stretch>
        </p:blipFill>
        <p:spPr>
          <a:xfrm>
            <a:off x="17963059" y="8899614"/>
            <a:ext cx="6080975" cy="39006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8" name="Shape 118"/>
          <p:cNvSpPr/>
          <p:nvPr/>
        </p:nvSpPr>
        <p:spPr>
          <a:xfrm>
            <a:off x="3185318" y="7927831"/>
            <a:ext cx="16794662" cy="164147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dirty="0" smtClean="0">
                <a:latin typeface="Calibri" charset="0"/>
                <a:ea typeface="Calibri" charset="0"/>
                <a:cs typeface="Calibri" charset="0"/>
                <a:sym typeface="Arial"/>
              </a:rPr>
              <a:t>R</a:t>
            </a:r>
            <a:r>
              <a:rPr lang="fr-FR" sz="5200" dirty="0" err="1" smtClean="0">
                <a:latin typeface="Calibri" charset="0"/>
                <a:ea typeface="Calibri" charset="0"/>
                <a:cs typeface="Calibri" charset="0"/>
                <a:sym typeface="Arial"/>
              </a:rPr>
              <a:t>é</a:t>
            </a:r>
            <a:r>
              <a:rPr sz="5200" dirty="0" smtClean="0">
                <a:latin typeface="Calibri" charset="0"/>
                <a:ea typeface="Calibri" charset="0"/>
                <a:cs typeface="Calibri" charset="0"/>
                <a:sym typeface="Arial"/>
              </a:rPr>
              <a:t>ticulum </a:t>
            </a:r>
            <a:r>
              <a:rPr sz="5200" dirty="0">
                <a:latin typeface="Calibri" charset="0"/>
                <a:ea typeface="Calibri" charset="0"/>
                <a:cs typeface="Calibri" charset="0"/>
                <a:sym typeface="Arial"/>
              </a:rPr>
              <a:t>endoplasmique granuleux et ribosomes </a:t>
            </a:r>
            <a:r>
              <a:rPr sz="5200" b="1" dirty="0">
                <a:latin typeface="Calibri" charset="0"/>
                <a:ea typeface="Calibri" charset="0"/>
                <a:cs typeface="Calibri" charset="0"/>
                <a:sym typeface="Arial"/>
              </a:rPr>
              <a:t>abondants</a:t>
            </a:r>
            <a:endParaRPr sz="5200" dirty="0">
              <a:latin typeface="Calibri" charset="0"/>
              <a:ea typeface="Calibri" charset="0"/>
              <a:cs typeface="Calibri" charset="0"/>
              <a:sym typeface="Arial"/>
            </a:endParaRPr>
          </a:p>
          <a:p>
            <a:pPr lvl="0" algn="l">
              <a:defRPr sz="1800"/>
            </a:pPr>
            <a:r>
              <a:rPr sz="4800" b="1" dirty="0">
                <a:solidFill>
                  <a:srgbClr val="FF0000"/>
                </a:solidFill>
                <a:latin typeface="Calibri" charset="0"/>
                <a:ea typeface="Calibri" charset="0"/>
                <a:cs typeface="Calibri" charset="0"/>
                <a:sym typeface="Arial"/>
              </a:rPr>
              <a:t>Nombreuses synthèses protéiques</a:t>
            </a:r>
          </a:p>
        </p:txBody>
      </p:sp>
      <p:sp>
        <p:nvSpPr>
          <p:cNvPr id="119" name="Shape 119"/>
          <p:cNvSpPr/>
          <p:nvPr/>
        </p:nvSpPr>
        <p:spPr>
          <a:xfrm>
            <a:off x="1354530" y="6348035"/>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20" name="Shape 120"/>
          <p:cNvSpPr/>
          <p:nvPr/>
        </p:nvSpPr>
        <p:spPr>
          <a:xfrm>
            <a:off x="4315158" y="11839105"/>
            <a:ext cx="11382924"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a:rPr>
              <a:t>Impossible</a:t>
            </a:r>
            <a:r>
              <a:rPr sz="4700" dirty="0">
                <a:latin typeface="Calibri" charset="0"/>
                <a:ea typeface="Calibri" charset="0"/>
                <a:cs typeface="Calibri" charset="0"/>
                <a:sym typeface="Arial"/>
              </a:rPr>
              <a:t> de les différencier sans marqueurs</a:t>
            </a:r>
          </a:p>
        </p:txBody>
      </p:sp>
      <p:pic>
        <p:nvPicPr>
          <p:cNvPr id="121" name="pasted-image.tif"/>
          <p:cNvPicPr/>
          <p:nvPr/>
        </p:nvPicPr>
        <p:blipFill>
          <a:blip r:embed="rId5">
            <a:extLst/>
          </a:blip>
          <a:stretch>
            <a:fillRect/>
          </a:stretch>
        </p:blipFill>
        <p:spPr>
          <a:xfrm>
            <a:off x="3068272" y="11767020"/>
            <a:ext cx="1013124" cy="891550"/>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Shape 123"/>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126" name="Shape 126"/>
          <p:cNvSpPr/>
          <p:nvPr/>
        </p:nvSpPr>
        <p:spPr>
          <a:xfrm>
            <a:off x="795236" y="1003410"/>
            <a:ext cx="2039314" cy="780573"/>
          </a:xfrm>
          <a:prstGeom prst="rightArrow">
            <a:avLst>
              <a:gd name="adj1" fmla="val 32000"/>
              <a:gd name="adj2" fmla="val 98017"/>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27" name="Shape 127"/>
          <p:cNvSpPr/>
          <p:nvPr/>
        </p:nvSpPr>
        <p:spPr>
          <a:xfrm>
            <a:off x="3173934" y="894509"/>
            <a:ext cx="11761266" cy="102592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5400">
                <a:latin typeface="Arial"/>
                <a:ea typeface="Arial"/>
                <a:cs typeface="Arial"/>
                <a:sym typeface="Arial"/>
              </a:defRPr>
            </a:lvl1pPr>
          </a:lstStyle>
          <a:p>
            <a:pPr lvl="0">
              <a:defRPr sz="1800"/>
            </a:pPr>
            <a:r>
              <a:rPr sz="6000" b="1" dirty="0">
                <a:solidFill>
                  <a:schemeClr val="accent2">
                    <a:lumMod val="75000"/>
                  </a:schemeClr>
                </a:solidFill>
                <a:latin typeface="Calibri" charset="0"/>
                <a:ea typeface="Calibri" charset="0"/>
                <a:cs typeface="Calibri" charset="0"/>
              </a:rPr>
              <a:t>La Cellule Souche Mésenchymateuse</a:t>
            </a:r>
          </a:p>
        </p:txBody>
      </p:sp>
      <p:sp>
        <p:nvSpPr>
          <p:cNvPr id="128" name="Shape 128"/>
          <p:cNvSpPr/>
          <p:nvPr/>
        </p:nvSpPr>
        <p:spPr>
          <a:xfrm>
            <a:off x="1237524" y="3952544"/>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29" name="Shape 129"/>
          <p:cNvSpPr/>
          <p:nvPr/>
        </p:nvSpPr>
        <p:spPr>
          <a:xfrm>
            <a:off x="3173934" y="6148668"/>
            <a:ext cx="9191619" cy="164147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dirty="0">
                <a:latin typeface="Calibri" charset="0"/>
                <a:ea typeface="Calibri" charset="0"/>
                <a:cs typeface="Calibri" charset="0"/>
                <a:sym typeface="Arial"/>
              </a:rPr>
              <a:t>Interagit avec le </a:t>
            </a:r>
            <a:r>
              <a:rPr sz="5200" b="1" u="sng" dirty="0">
                <a:latin typeface="Calibri" charset="0"/>
                <a:ea typeface="Calibri" charset="0"/>
                <a:cs typeface="Calibri" charset="0"/>
                <a:sym typeface="Arial"/>
              </a:rPr>
              <a:t>réseau matriciel</a:t>
            </a:r>
            <a:r>
              <a:rPr sz="5200" b="1" dirty="0">
                <a:latin typeface="Calibri" charset="0"/>
                <a:ea typeface="Calibri" charset="0"/>
                <a:cs typeface="Calibri" charset="0"/>
                <a:sym typeface="Arial"/>
              </a:rPr>
              <a:t> </a:t>
            </a:r>
            <a:endParaRPr lang="fr-FR" sz="5200" b="1" dirty="0" smtClean="0">
              <a:latin typeface="Calibri" charset="0"/>
              <a:ea typeface="Calibri" charset="0"/>
              <a:cs typeface="Calibri" charset="0"/>
              <a:sym typeface="Arial"/>
            </a:endParaRPr>
          </a:p>
          <a:p>
            <a:pPr lvl="0" algn="l">
              <a:defRPr sz="1800"/>
            </a:pPr>
            <a:r>
              <a:rPr sz="4800" dirty="0" smtClean="0">
                <a:latin typeface="Calibri" charset="0"/>
                <a:ea typeface="Calibri" charset="0"/>
                <a:cs typeface="Calibri" charset="0"/>
                <a:sym typeface="Arial"/>
              </a:rPr>
              <a:t>Assure </a:t>
            </a:r>
            <a:r>
              <a:rPr sz="4800" dirty="0">
                <a:latin typeface="Calibri" charset="0"/>
                <a:ea typeface="Calibri" charset="0"/>
                <a:cs typeface="Calibri" charset="0"/>
                <a:sym typeface="Arial"/>
              </a:rPr>
              <a:t>un </a:t>
            </a:r>
            <a:r>
              <a:rPr sz="4800" b="1" dirty="0">
                <a:latin typeface="Calibri" charset="0"/>
                <a:ea typeface="Calibri" charset="0"/>
                <a:cs typeface="Calibri" charset="0"/>
                <a:sym typeface="Arial"/>
              </a:rPr>
              <a:t>ancrage</a:t>
            </a:r>
            <a:r>
              <a:rPr sz="4800" dirty="0">
                <a:latin typeface="Calibri" charset="0"/>
                <a:ea typeface="Calibri" charset="0"/>
                <a:cs typeface="Calibri" charset="0"/>
                <a:sym typeface="Arial"/>
              </a:rPr>
              <a:t> et une </a:t>
            </a:r>
            <a:r>
              <a:rPr sz="4800" b="1" dirty="0">
                <a:latin typeface="Calibri" charset="0"/>
                <a:ea typeface="Calibri" charset="0"/>
                <a:cs typeface="Calibri" charset="0"/>
                <a:sym typeface="Arial"/>
              </a:rPr>
              <a:t>mobilité</a:t>
            </a:r>
          </a:p>
        </p:txBody>
      </p:sp>
      <p:sp>
        <p:nvSpPr>
          <p:cNvPr id="130" name="Shape 130"/>
          <p:cNvSpPr/>
          <p:nvPr/>
        </p:nvSpPr>
        <p:spPr>
          <a:xfrm>
            <a:off x="3051088" y="3498112"/>
            <a:ext cx="12806391" cy="90281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200" dirty="0">
                <a:latin typeface="Calibri" charset="0"/>
                <a:ea typeface="Calibri" charset="0"/>
                <a:cs typeface="Calibri" charset="0"/>
                <a:sym typeface="Arial"/>
              </a:rPr>
              <a:t>Connexion </a:t>
            </a:r>
            <a:r>
              <a:rPr sz="5200" b="1" dirty="0">
                <a:latin typeface="Calibri" charset="0"/>
                <a:ea typeface="Calibri" charset="0"/>
                <a:cs typeface="Calibri" charset="0"/>
                <a:sym typeface="Arial"/>
              </a:rPr>
              <a:t>transitoire</a:t>
            </a:r>
            <a:r>
              <a:rPr sz="5200" dirty="0">
                <a:latin typeface="Calibri" charset="0"/>
                <a:ea typeface="Calibri" charset="0"/>
                <a:cs typeface="Calibri" charset="0"/>
                <a:sym typeface="Arial"/>
              </a:rPr>
              <a:t> </a:t>
            </a:r>
            <a:r>
              <a:rPr lang="fr-FR" sz="5200" dirty="0" smtClean="0">
                <a:latin typeface="Calibri" charset="0"/>
                <a:ea typeface="Calibri" charset="0"/>
                <a:cs typeface="Calibri" charset="0"/>
                <a:sym typeface="Arial"/>
              </a:rPr>
              <a:t>avec les </a:t>
            </a:r>
            <a:r>
              <a:rPr sz="5200" dirty="0" smtClean="0">
                <a:latin typeface="Calibri" charset="0"/>
                <a:ea typeface="Calibri" charset="0"/>
                <a:cs typeface="Calibri" charset="0"/>
                <a:sym typeface="Arial"/>
              </a:rPr>
              <a:t>cellules </a:t>
            </a:r>
            <a:r>
              <a:rPr sz="5200" dirty="0">
                <a:latin typeface="Calibri" charset="0"/>
                <a:ea typeface="Calibri" charset="0"/>
                <a:cs typeface="Calibri" charset="0"/>
                <a:sym typeface="Arial"/>
              </a:rPr>
              <a:t>voisines</a:t>
            </a:r>
          </a:p>
        </p:txBody>
      </p:sp>
      <p:pic>
        <p:nvPicPr>
          <p:cNvPr id="131" name="pasted-image.tif"/>
          <p:cNvPicPr/>
          <p:nvPr/>
        </p:nvPicPr>
        <p:blipFill>
          <a:blip r:embed="rId2">
            <a:extLst/>
          </a:blip>
          <a:stretch>
            <a:fillRect/>
          </a:stretch>
        </p:blipFill>
        <p:spPr>
          <a:xfrm>
            <a:off x="3051088" y="4440530"/>
            <a:ext cx="1074801" cy="1091054"/>
          </a:xfrm>
          <a:prstGeom prst="rect">
            <a:avLst/>
          </a:prstGeom>
          <a:ln w="12700">
            <a:miter lim="400000"/>
          </a:ln>
        </p:spPr>
      </p:pic>
      <p:sp>
        <p:nvSpPr>
          <p:cNvPr id="132" name="Shape 132"/>
          <p:cNvSpPr/>
          <p:nvPr/>
        </p:nvSpPr>
        <p:spPr>
          <a:xfrm>
            <a:off x="4288821" y="4746745"/>
            <a:ext cx="6240491"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b="1" dirty="0">
                <a:solidFill>
                  <a:srgbClr val="FF0000"/>
                </a:solidFill>
                <a:latin typeface="Calibri" charset="0"/>
                <a:ea typeface="Calibri" charset="0"/>
                <a:cs typeface="Calibri" charset="0"/>
              </a:rPr>
              <a:t>Pas</a:t>
            </a:r>
            <a:r>
              <a:rPr sz="4800" dirty="0">
                <a:solidFill>
                  <a:srgbClr val="FF0000"/>
                </a:solidFill>
                <a:latin typeface="Calibri" charset="0"/>
                <a:ea typeface="Calibri" charset="0"/>
                <a:cs typeface="Calibri" charset="0"/>
              </a:rPr>
              <a:t> </a:t>
            </a:r>
            <a:r>
              <a:rPr sz="4800" b="1" dirty="0">
                <a:solidFill>
                  <a:srgbClr val="FF0000"/>
                </a:solidFill>
                <a:latin typeface="Calibri" charset="0"/>
                <a:ea typeface="Calibri" charset="0"/>
                <a:cs typeface="Calibri" charset="0"/>
              </a:rPr>
              <a:t>de jonctions serrées</a:t>
            </a:r>
          </a:p>
        </p:txBody>
      </p:sp>
      <p:sp>
        <p:nvSpPr>
          <p:cNvPr id="133" name="Shape 133"/>
          <p:cNvSpPr/>
          <p:nvPr/>
        </p:nvSpPr>
        <p:spPr>
          <a:xfrm>
            <a:off x="1237524" y="6544876"/>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134" name="pasted-image.tif"/>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17460743" y="774255"/>
            <a:ext cx="6080678" cy="45051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5" name="pasted-image.tif"/>
          <p:cNvPicPr/>
          <p:nvPr/>
        </p:nvPicPr>
        <p:blipFill>
          <a:blip r:embed="rId5">
            <a:extLst>
              <a:ext uri="{BEBA8EAE-BF5A-486C-A8C5-ECC9F3942E4B}">
                <a14:imgProps xmlns:a14="http://schemas.microsoft.com/office/drawing/2010/main">
                  <a14:imgLayer r:embed="rId6">
                    <a14:imgEffect>
                      <a14:sharpenSoften amount="50000"/>
                    </a14:imgEffect>
                  </a14:imgLayer>
                </a14:imgProps>
              </a:ext>
            </a:extLst>
          </a:blip>
          <a:stretch>
            <a:fillRect/>
          </a:stretch>
        </p:blipFill>
        <p:spPr>
          <a:xfrm>
            <a:off x="17460743" y="5588001"/>
            <a:ext cx="6186657" cy="49214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6" name="Shape 136"/>
          <p:cNvSpPr/>
          <p:nvPr/>
        </p:nvSpPr>
        <p:spPr>
          <a:xfrm>
            <a:off x="1237524" y="8858631"/>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37" name="Shape 137"/>
          <p:cNvSpPr/>
          <p:nvPr/>
        </p:nvSpPr>
        <p:spPr>
          <a:xfrm>
            <a:off x="3173934" y="8407227"/>
            <a:ext cx="8470267" cy="90281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200" b="1" dirty="0">
                <a:solidFill>
                  <a:srgbClr val="FF0000"/>
                </a:solidFill>
                <a:latin typeface="Calibri" charset="0"/>
                <a:ea typeface="Calibri" charset="0"/>
                <a:cs typeface="Calibri" charset="0"/>
                <a:sym typeface="Arial"/>
              </a:rPr>
              <a:t>A l’origine de nombreux </a:t>
            </a:r>
            <a:r>
              <a:rPr sz="5200" b="1" dirty="0" smtClean="0">
                <a:solidFill>
                  <a:srgbClr val="FF0000"/>
                </a:solidFill>
                <a:latin typeface="Calibri" charset="0"/>
                <a:ea typeface="Calibri" charset="0"/>
                <a:cs typeface="Calibri" charset="0"/>
                <a:sym typeface="Arial"/>
              </a:rPr>
              <a:t>tissus</a:t>
            </a:r>
            <a:endParaRPr sz="5200" b="1" dirty="0">
              <a:solidFill>
                <a:srgbClr val="FF0000"/>
              </a:solidFill>
              <a:latin typeface="Calibri" charset="0"/>
              <a:ea typeface="Calibri" charset="0"/>
              <a:cs typeface="Calibri" charset="0"/>
              <a:sym typeface="Arial"/>
            </a:endParaRPr>
          </a:p>
        </p:txBody>
      </p:sp>
      <p:pic>
        <p:nvPicPr>
          <p:cNvPr id="138" name="pasted-image.tif"/>
          <p:cNvPicPr/>
          <p:nvPr/>
        </p:nvPicPr>
        <p:blipFill>
          <a:blip r:embed="rId7">
            <a:extLst/>
          </a:blip>
          <a:stretch>
            <a:fillRect/>
          </a:stretch>
        </p:blipFill>
        <p:spPr>
          <a:xfrm>
            <a:off x="1473351" y="11126541"/>
            <a:ext cx="1125371" cy="1125371"/>
          </a:xfrm>
          <a:prstGeom prst="rect">
            <a:avLst/>
          </a:prstGeom>
          <a:ln w="12700">
            <a:miter lim="400000"/>
          </a:ln>
        </p:spPr>
      </p:pic>
      <p:sp>
        <p:nvSpPr>
          <p:cNvPr id="139" name="Shape 139"/>
          <p:cNvSpPr/>
          <p:nvPr/>
        </p:nvSpPr>
        <p:spPr>
          <a:xfrm>
            <a:off x="2036037" y="11126541"/>
            <a:ext cx="21429284" cy="1641475"/>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5000" dirty="0">
                <a:latin typeface="Calibri" charset="0"/>
                <a:ea typeface="Calibri" charset="0"/>
                <a:cs typeface="Calibri" charset="0"/>
                <a:sym typeface="Arial"/>
              </a:rPr>
              <a:t>La cellule mésenchymateuse est probablement une des </a:t>
            </a:r>
            <a:r>
              <a:rPr sz="5000" b="1" u="sng" dirty="0">
                <a:latin typeface="Calibri" charset="0"/>
                <a:ea typeface="Calibri" charset="0"/>
                <a:cs typeface="Calibri" charset="0"/>
                <a:sym typeface="Arial"/>
              </a:rPr>
              <a:t>cellules princeps</a:t>
            </a:r>
            <a:r>
              <a:rPr sz="5000" dirty="0">
                <a:latin typeface="Calibri" charset="0"/>
                <a:ea typeface="Calibri" charset="0"/>
                <a:cs typeface="Calibri" charset="0"/>
                <a:sym typeface="Arial"/>
              </a:rPr>
              <a:t> du </a:t>
            </a:r>
            <a:r>
              <a:rPr lang="fr-FR" sz="5000" dirty="0" smtClean="0">
                <a:latin typeface="Calibri" charset="0"/>
                <a:ea typeface="Calibri" charset="0"/>
                <a:cs typeface="Calibri" charset="0"/>
                <a:sym typeface="Arial"/>
              </a:rPr>
              <a:t>d</a:t>
            </a:r>
            <a:r>
              <a:rPr sz="5000" dirty="0" smtClean="0">
                <a:latin typeface="Calibri" charset="0"/>
                <a:ea typeface="Calibri" charset="0"/>
                <a:cs typeface="Calibri" charset="0"/>
                <a:sym typeface="Arial"/>
              </a:rPr>
              <a:t>éveloppement</a:t>
            </a:r>
            <a:r>
              <a:rPr lang="fr-FR" sz="5000" dirty="0" smtClean="0">
                <a:latin typeface="Calibri" charset="0"/>
                <a:ea typeface="Calibri" charset="0"/>
                <a:cs typeface="Calibri" charset="0"/>
                <a:sym typeface="Arial"/>
              </a:rPr>
              <a:t>. </a:t>
            </a:r>
            <a:endParaRPr sz="5000" b="1" dirty="0">
              <a:solidFill>
                <a:srgbClr val="FF0000"/>
              </a:solidFill>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3" name="Picture 10"/>
          <p:cNvPicPr/>
          <p:nvPr/>
        </p:nvPicPr>
        <p:blipFill>
          <a:blip r:embed="rId2" cstate="print"/>
          <a:srcRect/>
          <a:stretch>
            <a:fillRect/>
          </a:stretch>
        </p:blipFill>
        <p:spPr bwMode="auto">
          <a:xfrm>
            <a:off x="3140868" y="203201"/>
            <a:ext cx="18102263" cy="12724606"/>
          </a:xfrm>
          <a:prstGeom prst="rect">
            <a:avLst/>
          </a:prstGeom>
          <a:noFill/>
          <a:ln w="9525">
            <a:noFill/>
            <a:miter lim="800000"/>
            <a:headEnd/>
            <a:tailEnd/>
          </a:ln>
        </p:spPr>
      </p:pic>
      <p:sp>
        <p:nvSpPr>
          <p:cNvPr id="4" name="Shape 141"/>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2008705670"/>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144" name="Shape 144"/>
          <p:cNvSpPr/>
          <p:nvPr/>
        </p:nvSpPr>
        <p:spPr>
          <a:xfrm>
            <a:off x="1126938" y="920923"/>
            <a:ext cx="2039314" cy="780573"/>
          </a:xfrm>
          <a:prstGeom prst="rightArrow">
            <a:avLst>
              <a:gd name="adj1" fmla="val 32000"/>
              <a:gd name="adj2" fmla="val 98017"/>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45" name="Shape 145"/>
          <p:cNvSpPr/>
          <p:nvPr/>
        </p:nvSpPr>
        <p:spPr>
          <a:xfrm>
            <a:off x="3589011" y="844414"/>
            <a:ext cx="4126131" cy="9335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400">
                <a:latin typeface="Arial"/>
                <a:ea typeface="Arial"/>
                <a:cs typeface="Arial"/>
                <a:sym typeface="Arial"/>
              </a:defRPr>
            </a:lvl1pPr>
          </a:lstStyle>
          <a:p>
            <a:pPr lvl="0">
              <a:defRPr sz="1800"/>
            </a:pPr>
            <a:r>
              <a:rPr sz="5400" b="1" dirty="0">
                <a:solidFill>
                  <a:schemeClr val="accent2"/>
                </a:solidFill>
                <a:latin typeface="Calibri" charset="0"/>
                <a:ea typeface="Calibri" charset="0"/>
                <a:cs typeface="Calibri" charset="0"/>
              </a:rPr>
              <a:t>Le Fibroblaste</a:t>
            </a:r>
          </a:p>
        </p:txBody>
      </p:sp>
      <p:sp>
        <p:nvSpPr>
          <p:cNvPr id="146" name="Shape 146"/>
          <p:cNvSpPr/>
          <p:nvPr/>
        </p:nvSpPr>
        <p:spPr>
          <a:xfrm>
            <a:off x="1569226" y="5090366"/>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47" name="Shape 147"/>
          <p:cNvSpPr/>
          <p:nvPr/>
        </p:nvSpPr>
        <p:spPr>
          <a:xfrm>
            <a:off x="3589011" y="2898937"/>
            <a:ext cx="12136336"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900" dirty="0">
                <a:latin typeface="Calibri" charset="0"/>
                <a:ea typeface="Calibri" charset="0"/>
                <a:cs typeface="Calibri" charset="0"/>
                <a:sym typeface="Arial"/>
              </a:rPr>
              <a:t>Dérive de la </a:t>
            </a:r>
            <a:r>
              <a:rPr sz="4900" b="1" dirty="0" smtClean="0">
                <a:latin typeface="Calibri" charset="0"/>
                <a:ea typeface="Calibri" charset="0"/>
                <a:cs typeface="Calibri" charset="0"/>
                <a:sym typeface="Arial"/>
              </a:rPr>
              <a:t>C</a:t>
            </a:r>
            <a:r>
              <a:rPr lang="fr-FR" sz="4900" b="1" dirty="0" err="1" smtClean="0">
                <a:latin typeface="Calibri" charset="0"/>
                <a:ea typeface="Calibri" charset="0"/>
                <a:cs typeface="Calibri" charset="0"/>
                <a:sym typeface="Arial"/>
              </a:rPr>
              <a:t>ellule</a:t>
            </a:r>
            <a:r>
              <a:rPr lang="fr-FR" sz="4900" b="1" dirty="0" smtClean="0">
                <a:latin typeface="Calibri" charset="0"/>
                <a:ea typeface="Calibri" charset="0"/>
                <a:cs typeface="Calibri" charset="0"/>
                <a:sym typeface="Arial"/>
              </a:rPr>
              <a:t> </a:t>
            </a:r>
            <a:r>
              <a:rPr sz="4900" b="1" dirty="0" smtClean="0">
                <a:latin typeface="Calibri" charset="0"/>
                <a:ea typeface="Calibri" charset="0"/>
                <a:cs typeface="Calibri" charset="0"/>
                <a:sym typeface="Arial"/>
              </a:rPr>
              <a:t>S</a:t>
            </a:r>
            <a:r>
              <a:rPr lang="fr-FR" sz="4900" b="1" dirty="0" smtClean="0">
                <a:latin typeface="Calibri" charset="0"/>
                <a:ea typeface="Calibri" charset="0"/>
                <a:cs typeface="Calibri" charset="0"/>
                <a:sym typeface="Arial"/>
              </a:rPr>
              <a:t>ouche </a:t>
            </a:r>
            <a:r>
              <a:rPr sz="4900" b="1" dirty="0" smtClean="0">
                <a:latin typeface="Calibri" charset="0"/>
                <a:ea typeface="Calibri" charset="0"/>
                <a:cs typeface="Calibri" charset="0"/>
                <a:sym typeface="Arial"/>
              </a:rPr>
              <a:t>M</a:t>
            </a:r>
            <a:r>
              <a:rPr lang="fr-FR" sz="4900" b="1" dirty="0" err="1" smtClean="0">
                <a:latin typeface="Calibri" charset="0"/>
                <a:ea typeface="Calibri" charset="0"/>
                <a:cs typeface="Calibri" charset="0"/>
                <a:sym typeface="Arial"/>
              </a:rPr>
              <a:t>ésenchymateuse</a:t>
            </a:r>
            <a:endParaRPr sz="4900" b="1" dirty="0">
              <a:latin typeface="Calibri" charset="0"/>
              <a:ea typeface="Calibri" charset="0"/>
              <a:cs typeface="Calibri" charset="0"/>
              <a:sym typeface="Arial"/>
            </a:endParaRPr>
          </a:p>
        </p:txBody>
      </p:sp>
      <p:sp>
        <p:nvSpPr>
          <p:cNvPr id="148" name="Shape 148"/>
          <p:cNvSpPr/>
          <p:nvPr/>
        </p:nvSpPr>
        <p:spPr>
          <a:xfrm>
            <a:off x="3589011" y="4695788"/>
            <a:ext cx="4688783"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900" dirty="0">
                <a:latin typeface="Calibri" charset="0"/>
                <a:ea typeface="Calibri" charset="0"/>
                <a:cs typeface="Calibri" charset="0"/>
                <a:sym typeface="Arial"/>
              </a:rPr>
              <a:t>Synthétise la </a:t>
            </a:r>
            <a:r>
              <a:rPr sz="4900" b="1" dirty="0">
                <a:latin typeface="Calibri" charset="0"/>
                <a:ea typeface="Calibri" charset="0"/>
                <a:cs typeface="Calibri" charset="0"/>
                <a:sym typeface="Arial"/>
              </a:rPr>
              <a:t>MEC</a:t>
            </a:r>
          </a:p>
        </p:txBody>
      </p:sp>
      <p:sp>
        <p:nvSpPr>
          <p:cNvPr id="149" name="Shape 149"/>
          <p:cNvSpPr/>
          <p:nvPr/>
        </p:nvSpPr>
        <p:spPr>
          <a:xfrm>
            <a:off x="3616263" y="6414075"/>
            <a:ext cx="13692851"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Cellules les plus </a:t>
            </a:r>
            <a:r>
              <a:rPr sz="5000" b="1" dirty="0">
                <a:latin typeface="Calibri" charset="0"/>
                <a:ea typeface="Calibri" charset="0"/>
                <a:cs typeface="Calibri" charset="0"/>
                <a:sym typeface="Arial"/>
              </a:rPr>
              <a:t>nombreuses</a:t>
            </a:r>
            <a:r>
              <a:rPr sz="5000" dirty="0">
                <a:latin typeface="Calibri" charset="0"/>
                <a:ea typeface="Calibri" charset="0"/>
                <a:cs typeface="Calibri" charset="0"/>
                <a:sym typeface="Arial"/>
              </a:rPr>
              <a:t> dans le tissu conjonctif</a:t>
            </a:r>
          </a:p>
        </p:txBody>
      </p:sp>
      <p:sp>
        <p:nvSpPr>
          <p:cNvPr id="150" name="Shape 150"/>
          <p:cNvSpPr/>
          <p:nvPr/>
        </p:nvSpPr>
        <p:spPr>
          <a:xfrm>
            <a:off x="1569226" y="10188376"/>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51" name="Shape 151"/>
          <p:cNvSpPr/>
          <p:nvPr/>
        </p:nvSpPr>
        <p:spPr>
          <a:xfrm>
            <a:off x="1569226" y="6903251"/>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52" name="Shape 152"/>
          <p:cNvSpPr/>
          <p:nvPr/>
        </p:nvSpPr>
        <p:spPr>
          <a:xfrm>
            <a:off x="3616263" y="8033883"/>
            <a:ext cx="11017440"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900" dirty="0">
                <a:latin typeface="Calibri" charset="0"/>
                <a:ea typeface="Calibri" charset="0"/>
                <a:cs typeface="Calibri" charset="0"/>
                <a:sym typeface="Arial"/>
              </a:rPr>
              <a:t>Cellules </a:t>
            </a:r>
            <a:r>
              <a:rPr sz="4900" b="1" dirty="0">
                <a:latin typeface="Calibri" charset="0"/>
                <a:ea typeface="Calibri" charset="0"/>
                <a:cs typeface="Calibri" charset="0"/>
                <a:sym typeface="Arial"/>
              </a:rPr>
              <a:t>ubiquitaires</a:t>
            </a:r>
            <a:r>
              <a:rPr sz="4900" dirty="0">
                <a:latin typeface="Calibri" charset="0"/>
                <a:ea typeface="Calibri" charset="0"/>
                <a:cs typeface="Calibri" charset="0"/>
                <a:sym typeface="Arial"/>
              </a:rPr>
              <a:t> des tissus conjonctifs </a:t>
            </a:r>
          </a:p>
        </p:txBody>
      </p:sp>
      <p:sp>
        <p:nvSpPr>
          <p:cNvPr id="153" name="Shape 153"/>
          <p:cNvSpPr/>
          <p:nvPr/>
        </p:nvSpPr>
        <p:spPr>
          <a:xfrm>
            <a:off x="1569226" y="8545813"/>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154"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6626484" y="599047"/>
            <a:ext cx="7120743" cy="50672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6" name="Shape 156"/>
          <p:cNvSpPr/>
          <p:nvPr/>
        </p:nvSpPr>
        <p:spPr>
          <a:xfrm>
            <a:off x="3337310" y="9703199"/>
            <a:ext cx="12639737" cy="161069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900" dirty="0">
                <a:latin typeface="Calibri" charset="0"/>
                <a:ea typeface="Calibri" charset="0"/>
                <a:cs typeface="Calibri" charset="0"/>
                <a:sym typeface="Arial"/>
              </a:rPr>
              <a:t>Rôle important dans la </a:t>
            </a:r>
            <a:r>
              <a:rPr sz="4900" b="1" dirty="0">
                <a:latin typeface="Calibri" charset="0"/>
                <a:ea typeface="Calibri" charset="0"/>
                <a:cs typeface="Calibri" charset="0"/>
                <a:sym typeface="Arial"/>
              </a:rPr>
              <a:t>réaction </a:t>
            </a:r>
            <a:r>
              <a:rPr sz="4900" b="1" dirty="0" smtClean="0">
                <a:latin typeface="Calibri" charset="0"/>
                <a:ea typeface="Calibri" charset="0"/>
                <a:cs typeface="Calibri" charset="0"/>
                <a:sym typeface="Arial"/>
              </a:rPr>
              <a:t>inflammatoire</a:t>
            </a:r>
            <a:r>
              <a:rPr lang="fr-FR" sz="4900" b="1" dirty="0" smtClean="0">
                <a:latin typeface="Calibri" charset="0"/>
                <a:ea typeface="Calibri" charset="0"/>
                <a:cs typeface="Calibri" charset="0"/>
                <a:sym typeface="Arial"/>
              </a:rPr>
              <a:t> (cicatrisation) ++</a:t>
            </a:r>
            <a:endParaRPr sz="4900" b="1" dirty="0">
              <a:latin typeface="Calibri" charset="0"/>
              <a:ea typeface="Calibri" charset="0"/>
              <a:cs typeface="Calibri" charset="0"/>
              <a:sym typeface="Arial"/>
            </a:endParaRPr>
          </a:p>
        </p:txBody>
      </p:sp>
      <p:sp>
        <p:nvSpPr>
          <p:cNvPr id="157" name="Shape 157"/>
          <p:cNvSpPr/>
          <p:nvPr/>
        </p:nvSpPr>
        <p:spPr>
          <a:xfrm>
            <a:off x="1569226" y="3277481"/>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17" name="image32.jpeg"/>
          <p:cNvPicPr/>
          <p:nvPr/>
        </p:nvPicPr>
        <p:blipFill>
          <a:blip r:embed="rId4">
            <a:extLst/>
          </a:blip>
          <a:stretch>
            <a:fillRect/>
          </a:stretch>
        </p:blipFill>
        <p:spPr>
          <a:xfrm>
            <a:off x="16626484" y="7590119"/>
            <a:ext cx="7258258" cy="47089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Shape 159"/>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162" name="Shape 162"/>
          <p:cNvSpPr/>
          <p:nvPr/>
        </p:nvSpPr>
        <p:spPr>
          <a:xfrm>
            <a:off x="633648" y="1165018"/>
            <a:ext cx="2039314" cy="780574"/>
          </a:xfrm>
          <a:prstGeom prst="rightArrow">
            <a:avLst>
              <a:gd name="adj1" fmla="val 32000"/>
              <a:gd name="adj2" fmla="val 98017"/>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63" name="Shape 163"/>
          <p:cNvSpPr/>
          <p:nvPr/>
        </p:nvSpPr>
        <p:spPr>
          <a:xfrm>
            <a:off x="2927274" y="1012003"/>
            <a:ext cx="4126131" cy="9335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400">
                <a:latin typeface="Arial"/>
                <a:ea typeface="Arial"/>
                <a:cs typeface="Arial"/>
                <a:sym typeface="Arial"/>
              </a:defRPr>
            </a:lvl1pPr>
          </a:lstStyle>
          <a:p>
            <a:pPr lvl="0">
              <a:defRPr sz="1800"/>
            </a:pPr>
            <a:r>
              <a:rPr sz="5400" b="1" dirty="0">
                <a:solidFill>
                  <a:schemeClr val="accent2">
                    <a:lumMod val="75000"/>
                  </a:schemeClr>
                </a:solidFill>
                <a:latin typeface="Calibri" charset="0"/>
                <a:ea typeface="Calibri" charset="0"/>
                <a:cs typeface="Calibri" charset="0"/>
              </a:rPr>
              <a:t>Le Fibroblaste</a:t>
            </a:r>
          </a:p>
        </p:txBody>
      </p:sp>
      <p:sp>
        <p:nvSpPr>
          <p:cNvPr id="164" name="Shape 164"/>
          <p:cNvSpPr/>
          <p:nvPr/>
        </p:nvSpPr>
        <p:spPr>
          <a:xfrm>
            <a:off x="854792" y="3354593"/>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65" name="Shape 165"/>
          <p:cNvSpPr/>
          <p:nvPr/>
        </p:nvSpPr>
        <p:spPr>
          <a:xfrm>
            <a:off x="2672962" y="2954439"/>
            <a:ext cx="14888850" cy="2364750"/>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900" dirty="0">
                <a:latin typeface="Calibri" charset="0"/>
                <a:ea typeface="Calibri" charset="0"/>
                <a:cs typeface="Calibri" charset="0"/>
                <a:sym typeface="Arial"/>
              </a:rPr>
              <a:t>Cellules </a:t>
            </a:r>
            <a:r>
              <a:rPr sz="4900" b="1" dirty="0">
                <a:latin typeface="Calibri" charset="0"/>
                <a:ea typeface="Calibri" charset="0"/>
                <a:cs typeface="Calibri" charset="0"/>
                <a:sym typeface="Arial"/>
              </a:rPr>
              <a:t>mobiles</a:t>
            </a:r>
            <a:r>
              <a:rPr sz="4900" dirty="0">
                <a:latin typeface="Calibri" charset="0"/>
                <a:ea typeface="Calibri" charset="0"/>
                <a:cs typeface="Calibri" charset="0"/>
                <a:sym typeface="Arial"/>
              </a:rPr>
              <a:t> (5 µm/heure) : capacité à se mobiliser à l’intérieur de la </a:t>
            </a:r>
            <a:r>
              <a:rPr sz="4900" dirty="0" smtClean="0">
                <a:latin typeface="Calibri" charset="0"/>
                <a:ea typeface="Calibri" charset="0"/>
                <a:cs typeface="Calibri" charset="0"/>
                <a:sym typeface="Arial"/>
              </a:rPr>
              <a:t>MEC</a:t>
            </a:r>
            <a:r>
              <a:rPr lang="fr-FR" sz="4900" dirty="0" smtClean="0">
                <a:latin typeface="Calibri" charset="0"/>
                <a:ea typeface="Calibri" charset="0"/>
                <a:cs typeface="Calibri" charset="0"/>
                <a:sym typeface="Arial"/>
              </a:rPr>
              <a:t> grâce à ses </a:t>
            </a:r>
            <a:r>
              <a:rPr lang="fr-FR" sz="4900" b="1" dirty="0" smtClean="0">
                <a:latin typeface="Calibri" charset="0"/>
                <a:ea typeface="Calibri" charset="0"/>
                <a:cs typeface="Calibri" charset="0"/>
                <a:sym typeface="Arial"/>
              </a:rPr>
              <a:t>expansions cytoplasmiques</a:t>
            </a:r>
            <a:r>
              <a:rPr lang="fr-FR" sz="4900" dirty="0" smtClean="0">
                <a:latin typeface="Calibri" charset="0"/>
                <a:ea typeface="Calibri" charset="0"/>
                <a:cs typeface="Calibri" charset="0"/>
                <a:sym typeface="Arial"/>
              </a:rPr>
              <a:t> (voir CSM)</a:t>
            </a:r>
            <a:endParaRPr sz="4900" dirty="0">
              <a:latin typeface="Calibri" charset="0"/>
              <a:ea typeface="Calibri" charset="0"/>
              <a:cs typeface="Calibri" charset="0"/>
              <a:sym typeface="Arial"/>
            </a:endParaRPr>
          </a:p>
        </p:txBody>
      </p:sp>
      <p:sp>
        <p:nvSpPr>
          <p:cNvPr id="166" name="Shape 166"/>
          <p:cNvSpPr/>
          <p:nvPr/>
        </p:nvSpPr>
        <p:spPr>
          <a:xfrm>
            <a:off x="854792" y="6650369"/>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67" name="Shape 167"/>
          <p:cNvSpPr/>
          <p:nvPr/>
        </p:nvSpPr>
        <p:spPr>
          <a:xfrm>
            <a:off x="2967350" y="6222047"/>
            <a:ext cx="11132856"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900" b="1" dirty="0">
                <a:latin typeface="Calibri" charset="0"/>
                <a:ea typeface="Calibri" charset="0"/>
                <a:cs typeface="Calibri" charset="0"/>
                <a:sym typeface="Arial"/>
              </a:rPr>
              <a:t>S’adaptent</a:t>
            </a:r>
            <a:r>
              <a:rPr sz="4900" dirty="0">
                <a:latin typeface="Calibri" charset="0"/>
                <a:ea typeface="Calibri" charset="0"/>
                <a:cs typeface="Calibri" charset="0"/>
                <a:sym typeface="Arial"/>
              </a:rPr>
              <a:t> aux forces subies par la matrice</a:t>
            </a:r>
          </a:p>
        </p:txBody>
      </p:sp>
      <p:sp>
        <p:nvSpPr>
          <p:cNvPr id="168" name="Shape 168"/>
          <p:cNvSpPr/>
          <p:nvPr/>
        </p:nvSpPr>
        <p:spPr>
          <a:xfrm>
            <a:off x="2967350" y="8016190"/>
            <a:ext cx="14128868"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900" dirty="0">
                <a:latin typeface="Calibri" charset="0"/>
                <a:ea typeface="Calibri" charset="0"/>
                <a:cs typeface="Calibri" charset="0"/>
                <a:sym typeface="Arial"/>
              </a:rPr>
              <a:t>Noyau </a:t>
            </a:r>
            <a:r>
              <a:rPr sz="4900" b="1" dirty="0">
                <a:latin typeface="Calibri" charset="0"/>
                <a:ea typeface="Calibri" charset="0"/>
                <a:cs typeface="Calibri" charset="0"/>
                <a:sym typeface="Arial"/>
              </a:rPr>
              <a:t>irrégulier</a:t>
            </a:r>
            <a:r>
              <a:rPr sz="4900" dirty="0">
                <a:latin typeface="Calibri" charset="0"/>
                <a:ea typeface="Calibri" charset="0"/>
                <a:cs typeface="Calibri" charset="0"/>
                <a:sym typeface="Arial"/>
              </a:rPr>
              <a:t>, chromatine nucléaire </a:t>
            </a:r>
            <a:r>
              <a:rPr sz="4900" b="1" dirty="0">
                <a:latin typeface="Calibri" charset="0"/>
                <a:ea typeface="Calibri" charset="0"/>
                <a:cs typeface="Calibri" charset="0"/>
                <a:sym typeface="Arial"/>
              </a:rPr>
              <a:t>peu condensée</a:t>
            </a:r>
          </a:p>
        </p:txBody>
      </p:sp>
      <p:sp>
        <p:nvSpPr>
          <p:cNvPr id="169" name="Shape 169"/>
          <p:cNvSpPr/>
          <p:nvPr/>
        </p:nvSpPr>
        <p:spPr>
          <a:xfrm>
            <a:off x="854792" y="8444512"/>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70" name="Shape 170"/>
          <p:cNvSpPr/>
          <p:nvPr/>
        </p:nvSpPr>
        <p:spPr>
          <a:xfrm>
            <a:off x="2967350" y="9810333"/>
            <a:ext cx="31510766" cy="872034"/>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lvl="0" algn="l">
              <a:defRPr sz="1800"/>
            </a:pPr>
            <a:r>
              <a:rPr sz="5000" b="1" dirty="0">
                <a:solidFill>
                  <a:srgbClr val="FF0000"/>
                </a:solidFill>
                <a:latin typeface="Calibri" charset="0"/>
                <a:ea typeface="Calibri" charset="0"/>
                <a:cs typeface="Calibri" charset="0"/>
                <a:sym typeface="Arial"/>
              </a:rPr>
              <a:t>Activité sécrétoire intense </a:t>
            </a:r>
            <a:r>
              <a:rPr sz="5000" dirty="0">
                <a:latin typeface="Calibri" charset="0"/>
                <a:ea typeface="Calibri" charset="0"/>
                <a:cs typeface="Calibri" charset="0"/>
                <a:sym typeface="Arial"/>
              </a:rPr>
              <a:t>(</a:t>
            </a:r>
            <a:r>
              <a:rPr sz="5000" b="1" dirty="0">
                <a:latin typeface="Calibri" charset="0"/>
                <a:ea typeface="Calibri" charset="0"/>
                <a:cs typeface="Calibri" charset="0"/>
                <a:sym typeface="Arial"/>
              </a:rPr>
              <a:t>macromolécules, protéines et polysaccarides</a:t>
            </a:r>
            <a:r>
              <a:rPr sz="5000" dirty="0">
                <a:latin typeface="Calibri" charset="0"/>
                <a:ea typeface="Calibri" charset="0"/>
                <a:cs typeface="Calibri" charset="0"/>
                <a:sym typeface="Arial"/>
              </a:rPr>
              <a:t>)</a:t>
            </a:r>
          </a:p>
        </p:txBody>
      </p:sp>
      <p:sp>
        <p:nvSpPr>
          <p:cNvPr id="171" name="Shape 171"/>
          <p:cNvSpPr/>
          <p:nvPr/>
        </p:nvSpPr>
        <p:spPr>
          <a:xfrm>
            <a:off x="854792" y="10206428"/>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72" name="Shape 172"/>
          <p:cNvSpPr/>
          <p:nvPr/>
        </p:nvSpPr>
        <p:spPr>
          <a:xfrm>
            <a:off x="2927275" y="11204404"/>
            <a:ext cx="19424726" cy="133369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just">
              <a:defRPr sz="1800"/>
            </a:pPr>
            <a:r>
              <a:rPr sz="4000" b="1" i="1" dirty="0">
                <a:latin typeface="Calibri" charset="0"/>
                <a:ea typeface="Calibri" charset="0"/>
                <a:cs typeface="Calibri" charset="0"/>
                <a:sym typeface="Arial"/>
              </a:rPr>
              <a:t>Collagène</a:t>
            </a:r>
            <a:r>
              <a:rPr sz="4000" i="1" dirty="0">
                <a:latin typeface="Calibri" charset="0"/>
                <a:ea typeface="Calibri" charset="0"/>
                <a:cs typeface="Calibri" charset="0"/>
                <a:sym typeface="Arial"/>
              </a:rPr>
              <a:t>, réticuline, tous les composants de la substance fondamentale, molécules d’adhésion (fibronectine) et récepteurs spécifiques de la </a:t>
            </a:r>
            <a:r>
              <a:rPr sz="4000" i="1" dirty="0" smtClean="0">
                <a:latin typeface="Calibri" charset="0"/>
                <a:ea typeface="Calibri" charset="0"/>
                <a:cs typeface="Calibri" charset="0"/>
                <a:sym typeface="Arial"/>
              </a:rPr>
              <a:t>membrane</a:t>
            </a:r>
            <a:r>
              <a:rPr lang="fr-FR" sz="4000" i="1" dirty="0" smtClean="0">
                <a:latin typeface="Calibri" charset="0"/>
                <a:ea typeface="Calibri" charset="0"/>
                <a:cs typeface="Calibri" charset="0"/>
                <a:sym typeface="Arial"/>
              </a:rPr>
              <a:t>.</a:t>
            </a:r>
            <a:endParaRPr sz="4000" i="1" dirty="0">
              <a:latin typeface="Calibri" charset="0"/>
              <a:ea typeface="Calibri" charset="0"/>
              <a:cs typeface="Calibri" charset="0"/>
              <a:sym typeface="Arial"/>
            </a:endParaRPr>
          </a:p>
        </p:txBody>
      </p:sp>
      <p:pic>
        <p:nvPicPr>
          <p:cNvPr id="173"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8084801" y="736528"/>
            <a:ext cx="5687416" cy="44358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ZoneTexte 1"/>
          <p:cNvSpPr txBox="1"/>
          <p:nvPr/>
        </p:nvSpPr>
        <p:spPr>
          <a:xfrm>
            <a:off x="18084801" y="6079504"/>
            <a:ext cx="5461000" cy="121058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rtl="0" latinLnBrk="1" hangingPunct="0"/>
            <a:r>
              <a:rPr lang="fr-FR" sz="3600" i="1" dirty="0">
                <a:solidFill>
                  <a:schemeClr val="accent1">
                    <a:lumMod val="60000"/>
                    <a:lumOff val="40000"/>
                  </a:schemeClr>
                </a:solidFill>
                <a:hlinkClick r:id="rId4"/>
              </a:rPr>
              <a:t>https://</a:t>
            </a:r>
            <a:r>
              <a:rPr lang="fr-FR" sz="3600" i="1" dirty="0" smtClean="0">
                <a:solidFill>
                  <a:schemeClr val="accent1">
                    <a:lumMod val="60000"/>
                    <a:lumOff val="40000"/>
                  </a:schemeClr>
                </a:solidFill>
                <a:hlinkClick r:id="rId4"/>
              </a:rPr>
              <a:t>www.youtube.com/watch?v=aJoADCWDOe0</a:t>
            </a:r>
            <a:r>
              <a:rPr lang="fr-FR" sz="3600" i="1" dirty="0" smtClean="0">
                <a:solidFill>
                  <a:schemeClr val="accent1">
                    <a:lumMod val="60000"/>
                    <a:lumOff val="40000"/>
                  </a:schemeClr>
                </a:solidFill>
              </a:rPr>
              <a:t> </a:t>
            </a:r>
            <a:endParaRPr kumimoji="0" lang="fr-FR" sz="3600" b="0" i="1" u="none" strike="noStrike" cap="none" spc="0" normalizeH="0" baseline="0" dirty="0">
              <a:ln>
                <a:noFill/>
              </a:ln>
              <a:solidFill>
                <a:schemeClr val="accent1">
                  <a:lumMod val="60000"/>
                  <a:lumOff val="40000"/>
                </a:schemeClr>
              </a:solidFill>
              <a:effectLst/>
              <a:uFillTx/>
              <a:sym typeface="Helvetica Light"/>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Shape 193"/>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195" name="Shape 195"/>
          <p:cNvSpPr/>
          <p:nvPr/>
        </p:nvSpPr>
        <p:spPr>
          <a:xfrm>
            <a:off x="945637" y="1071760"/>
            <a:ext cx="2039314" cy="780573"/>
          </a:xfrm>
          <a:prstGeom prst="rightArrow">
            <a:avLst>
              <a:gd name="adj1" fmla="val 32000"/>
              <a:gd name="adj2" fmla="val 98017"/>
            </a:avLst>
          </a:prstGeom>
          <a:solidFill>
            <a:srgbClr val="70BF4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96" name="Shape 196"/>
          <p:cNvSpPr/>
          <p:nvPr/>
        </p:nvSpPr>
        <p:spPr>
          <a:xfrm>
            <a:off x="3305461" y="883402"/>
            <a:ext cx="12780743" cy="254941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300" b="1" dirty="0">
                <a:solidFill>
                  <a:schemeClr val="accent2">
                    <a:lumMod val="75000"/>
                  </a:schemeClr>
                </a:solidFill>
                <a:latin typeface="Calibri" charset="0"/>
                <a:ea typeface="Calibri" charset="0"/>
                <a:cs typeface="Calibri" charset="0"/>
                <a:sym typeface="Arial"/>
              </a:rPr>
              <a:t>Fibrocytes </a:t>
            </a:r>
            <a:endParaRPr lang="fr-FR" sz="5300" b="1" dirty="0" smtClean="0">
              <a:solidFill>
                <a:schemeClr val="accent2">
                  <a:lumMod val="75000"/>
                </a:schemeClr>
              </a:solidFill>
              <a:latin typeface="Calibri" charset="0"/>
              <a:ea typeface="Calibri" charset="0"/>
              <a:cs typeface="Calibri" charset="0"/>
              <a:sym typeface="Arial"/>
            </a:endParaRPr>
          </a:p>
          <a:p>
            <a:pPr lvl="0" algn="l">
              <a:defRPr sz="1800"/>
            </a:pPr>
            <a:r>
              <a:rPr sz="5300" dirty="0" smtClean="0">
                <a:latin typeface="Calibri" charset="0"/>
                <a:ea typeface="Calibri" charset="0"/>
                <a:cs typeface="Calibri" charset="0"/>
                <a:sym typeface="Arial"/>
              </a:rPr>
              <a:t>=</a:t>
            </a:r>
            <a:r>
              <a:rPr lang="fr-FR" sz="5300" dirty="0" smtClean="0">
                <a:latin typeface="Calibri" charset="0"/>
                <a:ea typeface="Calibri" charset="0"/>
                <a:cs typeface="Calibri" charset="0"/>
                <a:sym typeface="Arial"/>
              </a:rPr>
              <a:t> </a:t>
            </a:r>
            <a:r>
              <a:rPr sz="5300" dirty="0" smtClean="0">
                <a:latin typeface="Calibri" charset="0"/>
                <a:ea typeface="Calibri" charset="0"/>
                <a:cs typeface="Calibri" charset="0"/>
                <a:sym typeface="Arial"/>
              </a:rPr>
              <a:t>fibroblastes </a:t>
            </a:r>
            <a:r>
              <a:rPr sz="5300" b="1" dirty="0">
                <a:latin typeface="Calibri" charset="0"/>
                <a:ea typeface="Calibri" charset="0"/>
                <a:cs typeface="Calibri" charset="0"/>
                <a:sym typeface="Arial"/>
              </a:rPr>
              <a:t>inactifs</a:t>
            </a:r>
            <a:r>
              <a:rPr sz="5300" dirty="0">
                <a:latin typeface="Calibri" charset="0"/>
                <a:ea typeface="Calibri" charset="0"/>
                <a:cs typeface="Calibri" charset="0"/>
                <a:sym typeface="Arial"/>
              </a:rPr>
              <a:t> ou </a:t>
            </a:r>
            <a:r>
              <a:rPr sz="5300" b="1" dirty="0">
                <a:latin typeface="Calibri" charset="0"/>
                <a:ea typeface="Calibri" charset="0"/>
                <a:cs typeface="Calibri" charset="0"/>
                <a:sym typeface="Arial"/>
              </a:rPr>
              <a:t>quiescents</a:t>
            </a:r>
            <a:r>
              <a:rPr sz="5300" dirty="0">
                <a:latin typeface="Calibri" charset="0"/>
                <a:ea typeface="Calibri" charset="0"/>
                <a:cs typeface="Calibri" charset="0"/>
                <a:sym typeface="Arial"/>
              </a:rPr>
              <a:t> </a:t>
            </a:r>
          </a:p>
          <a:p>
            <a:pPr lvl="0" algn="l">
              <a:defRPr sz="1800"/>
            </a:pPr>
            <a:r>
              <a:rPr sz="5300" dirty="0">
                <a:latin typeface="Calibri" charset="0"/>
                <a:ea typeface="Calibri" charset="0"/>
                <a:cs typeface="Calibri" charset="0"/>
                <a:sym typeface="Arial"/>
              </a:rPr>
              <a:t>= fibroblastes </a:t>
            </a:r>
            <a:r>
              <a:rPr sz="5300" b="1" dirty="0">
                <a:latin typeface="Calibri" charset="0"/>
                <a:ea typeface="Calibri" charset="0"/>
                <a:cs typeface="Calibri" charset="0"/>
                <a:sym typeface="Arial"/>
              </a:rPr>
              <a:t>mitotiques</a:t>
            </a:r>
            <a:r>
              <a:rPr sz="5300" dirty="0">
                <a:latin typeface="Calibri" charset="0"/>
                <a:ea typeface="Calibri" charset="0"/>
                <a:cs typeface="Calibri" charset="0"/>
                <a:sym typeface="Arial"/>
              </a:rPr>
              <a:t> ou </a:t>
            </a:r>
            <a:r>
              <a:rPr sz="5300" b="1" dirty="0" smtClean="0">
                <a:latin typeface="Calibri" charset="0"/>
                <a:ea typeface="Calibri" charset="0"/>
                <a:cs typeface="Calibri" charset="0"/>
                <a:sym typeface="Arial"/>
              </a:rPr>
              <a:t>post-mitotiques</a:t>
            </a:r>
            <a:r>
              <a:rPr sz="5300" dirty="0" smtClean="0">
                <a:latin typeface="Calibri" charset="0"/>
                <a:ea typeface="Calibri" charset="0"/>
                <a:cs typeface="Calibri" charset="0"/>
                <a:sym typeface="Arial"/>
              </a:rPr>
              <a:t> </a:t>
            </a:r>
            <a:endParaRPr sz="5300" dirty="0">
              <a:latin typeface="Calibri" charset="0"/>
              <a:ea typeface="Calibri" charset="0"/>
              <a:cs typeface="Calibri" charset="0"/>
              <a:sym typeface="Arial"/>
            </a:endParaRPr>
          </a:p>
        </p:txBody>
      </p:sp>
      <p:sp>
        <p:nvSpPr>
          <p:cNvPr id="198" name="Shape 198"/>
          <p:cNvSpPr/>
          <p:nvPr/>
        </p:nvSpPr>
        <p:spPr>
          <a:xfrm>
            <a:off x="1387925" y="4393599"/>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99" name="Shape 199"/>
          <p:cNvSpPr/>
          <p:nvPr/>
        </p:nvSpPr>
        <p:spPr>
          <a:xfrm>
            <a:off x="1387925" y="7055344"/>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00" name="Shape 200"/>
          <p:cNvSpPr/>
          <p:nvPr/>
        </p:nvSpPr>
        <p:spPr>
          <a:xfrm>
            <a:off x="3381700" y="5276699"/>
            <a:ext cx="4142160"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Taille </a:t>
            </a:r>
            <a:r>
              <a:rPr sz="5000" b="1" dirty="0">
                <a:latin typeface="Calibri" charset="0"/>
                <a:ea typeface="Calibri" charset="0"/>
                <a:cs typeface="Calibri" charset="0"/>
                <a:sym typeface="Arial"/>
              </a:rPr>
              <a:t>diminuée</a:t>
            </a:r>
          </a:p>
        </p:txBody>
      </p:sp>
      <p:sp>
        <p:nvSpPr>
          <p:cNvPr id="201" name="Shape 201"/>
          <p:cNvSpPr/>
          <p:nvPr/>
        </p:nvSpPr>
        <p:spPr>
          <a:xfrm>
            <a:off x="1387925" y="5725576"/>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02" name="Shape 202"/>
          <p:cNvSpPr/>
          <p:nvPr/>
        </p:nvSpPr>
        <p:spPr>
          <a:xfrm>
            <a:off x="3381700" y="3976683"/>
            <a:ext cx="5801267"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Cellule </a:t>
            </a:r>
            <a:r>
              <a:rPr sz="5000" b="1" dirty="0">
                <a:solidFill>
                  <a:schemeClr val="accent2">
                    <a:lumMod val="75000"/>
                  </a:schemeClr>
                </a:solidFill>
                <a:latin typeface="Calibri" charset="0"/>
                <a:ea typeface="Calibri" charset="0"/>
                <a:cs typeface="Calibri" charset="0"/>
                <a:sym typeface="Arial"/>
              </a:rPr>
              <a:t>plus fusiforme</a:t>
            </a:r>
          </a:p>
        </p:txBody>
      </p:sp>
      <p:sp>
        <p:nvSpPr>
          <p:cNvPr id="203" name="Shape 203"/>
          <p:cNvSpPr/>
          <p:nvPr/>
        </p:nvSpPr>
        <p:spPr>
          <a:xfrm>
            <a:off x="3381700" y="6565417"/>
            <a:ext cx="11448648"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Noyau plus </a:t>
            </a:r>
            <a:r>
              <a:rPr sz="5000" b="1" dirty="0">
                <a:latin typeface="Calibri" charset="0"/>
                <a:ea typeface="Calibri" charset="0"/>
                <a:cs typeface="Calibri" charset="0"/>
                <a:sym typeface="Arial"/>
              </a:rPr>
              <a:t>condensé</a:t>
            </a:r>
            <a:r>
              <a:rPr sz="5000" dirty="0">
                <a:latin typeface="Calibri" charset="0"/>
                <a:ea typeface="Calibri" charset="0"/>
                <a:cs typeface="Calibri" charset="0"/>
                <a:sym typeface="Arial"/>
              </a:rPr>
              <a:t> </a:t>
            </a:r>
            <a:r>
              <a:rPr sz="5000" dirty="0" smtClean="0">
                <a:latin typeface="Calibri" charset="0"/>
                <a:ea typeface="Calibri" charset="0"/>
                <a:cs typeface="Calibri" charset="0"/>
                <a:sym typeface="Arial"/>
              </a:rPr>
              <a:t>(=</a:t>
            </a:r>
            <a:r>
              <a:rPr lang="fr-FR" sz="5000" dirty="0" smtClean="0">
                <a:latin typeface="Calibri" charset="0"/>
                <a:ea typeface="Calibri" charset="0"/>
                <a:cs typeface="Calibri" charset="0"/>
                <a:sym typeface="Arial"/>
              </a:rPr>
              <a:t> </a:t>
            </a:r>
            <a:r>
              <a:rPr sz="5000" dirty="0" smtClean="0">
                <a:latin typeface="Calibri" charset="0"/>
                <a:ea typeface="Calibri" charset="0"/>
                <a:cs typeface="Calibri" charset="0"/>
                <a:sym typeface="Arial"/>
              </a:rPr>
              <a:t>hétérochromatine</a:t>
            </a:r>
            <a:r>
              <a:rPr sz="5000" dirty="0">
                <a:latin typeface="Calibri" charset="0"/>
                <a:ea typeface="Calibri" charset="0"/>
                <a:cs typeface="Calibri" charset="0"/>
                <a:sym typeface="Arial"/>
              </a:rPr>
              <a:t>)</a:t>
            </a:r>
          </a:p>
        </p:txBody>
      </p:sp>
      <p:sp>
        <p:nvSpPr>
          <p:cNvPr id="204" name="Shape 204"/>
          <p:cNvSpPr/>
          <p:nvPr/>
        </p:nvSpPr>
        <p:spPr>
          <a:xfrm>
            <a:off x="3478258" y="7923536"/>
            <a:ext cx="7651132"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Cytoplasme </a:t>
            </a:r>
            <a:r>
              <a:rPr sz="5000" b="1" dirty="0">
                <a:latin typeface="Calibri" charset="0"/>
                <a:ea typeface="Calibri" charset="0"/>
                <a:cs typeface="Calibri" charset="0"/>
                <a:sym typeface="Arial"/>
              </a:rPr>
              <a:t>moins abondant</a:t>
            </a:r>
          </a:p>
        </p:txBody>
      </p:sp>
      <p:sp>
        <p:nvSpPr>
          <p:cNvPr id="205" name="Shape 205"/>
          <p:cNvSpPr/>
          <p:nvPr/>
        </p:nvSpPr>
        <p:spPr>
          <a:xfrm>
            <a:off x="3478258" y="9298109"/>
            <a:ext cx="9829614"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Cytoplasme plus</a:t>
            </a:r>
            <a:r>
              <a:rPr sz="5000" b="1" dirty="0">
                <a:latin typeface="Calibri" charset="0"/>
                <a:ea typeface="Calibri" charset="0"/>
                <a:cs typeface="Calibri" charset="0"/>
                <a:sym typeface="Arial"/>
              </a:rPr>
              <a:t> pauvre en organites</a:t>
            </a:r>
          </a:p>
        </p:txBody>
      </p:sp>
      <p:sp>
        <p:nvSpPr>
          <p:cNvPr id="206" name="Shape 206"/>
          <p:cNvSpPr/>
          <p:nvPr/>
        </p:nvSpPr>
        <p:spPr>
          <a:xfrm>
            <a:off x="1387925" y="8465128"/>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07" name="Shape 207"/>
          <p:cNvSpPr/>
          <p:nvPr/>
        </p:nvSpPr>
        <p:spPr>
          <a:xfrm>
            <a:off x="1387925" y="9775173"/>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208" name="pasted-image.tif"/>
          <p:cNvPicPr/>
          <p:nvPr/>
        </p:nvPicPr>
        <p:blipFill>
          <a:blip r:embed="rId2">
            <a:extLst/>
          </a:blip>
          <a:stretch>
            <a:fillRect/>
          </a:stretch>
        </p:blipFill>
        <p:spPr>
          <a:xfrm>
            <a:off x="1402608" y="11016984"/>
            <a:ext cx="1125371" cy="1125371"/>
          </a:xfrm>
          <a:prstGeom prst="rect">
            <a:avLst/>
          </a:prstGeom>
          <a:ln w="12700">
            <a:miter lim="400000"/>
          </a:ln>
        </p:spPr>
      </p:pic>
      <p:sp>
        <p:nvSpPr>
          <p:cNvPr id="209" name="Shape 209"/>
          <p:cNvSpPr/>
          <p:nvPr/>
        </p:nvSpPr>
        <p:spPr>
          <a:xfrm>
            <a:off x="2646272" y="11033255"/>
            <a:ext cx="19091456" cy="1641475"/>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5000" dirty="0">
                <a:latin typeface="Calibri" charset="0"/>
                <a:ea typeface="Calibri" charset="0"/>
                <a:cs typeface="Calibri" charset="0"/>
                <a:sym typeface="Arial"/>
              </a:rPr>
              <a:t>Le </a:t>
            </a:r>
            <a:r>
              <a:rPr sz="5000" b="1" dirty="0">
                <a:latin typeface="Calibri" charset="0"/>
                <a:ea typeface="Calibri" charset="0"/>
                <a:cs typeface="Calibri" charset="0"/>
                <a:sym typeface="Arial"/>
              </a:rPr>
              <a:t>fibrocyte</a:t>
            </a:r>
            <a:r>
              <a:rPr sz="5000" dirty="0">
                <a:latin typeface="Calibri" charset="0"/>
                <a:ea typeface="Calibri" charset="0"/>
                <a:cs typeface="Calibri" charset="0"/>
                <a:sym typeface="Arial"/>
              </a:rPr>
              <a:t> est en fait un </a:t>
            </a:r>
            <a:r>
              <a:rPr sz="5000" b="1" dirty="0">
                <a:solidFill>
                  <a:srgbClr val="FF0000"/>
                </a:solidFill>
                <a:latin typeface="Calibri" charset="0"/>
                <a:ea typeface="Calibri" charset="0"/>
                <a:cs typeface="Calibri" charset="0"/>
                <a:sym typeface="Arial"/>
              </a:rPr>
              <a:t>fibroblaste passé au repos</a:t>
            </a:r>
            <a:r>
              <a:rPr sz="5000" dirty="0">
                <a:latin typeface="Calibri" charset="0"/>
                <a:ea typeface="Calibri" charset="0"/>
                <a:cs typeface="Calibri" charset="0"/>
                <a:sym typeface="Arial"/>
              </a:rPr>
              <a:t>, définitivement ou transitoirement (souvent en phase G0). </a:t>
            </a:r>
          </a:p>
        </p:txBody>
      </p:sp>
      <p:pic>
        <p:nvPicPr>
          <p:cNvPr id="210" name="pasted-image.tif"/>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17317359" y="694616"/>
            <a:ext cx="6126840" cy="89082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1" name="Shape 211"/>
          <p:cNvSpPr/>
          <p:nvPr/>
        </p:nvSpPr>
        <p:spPr>
          <a:xfrm>
            <a:off x="17700768" y="9820892"/>
            <a:ext cx="5360023" cy="698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900" i="1"/>
            </a:lvl1pPr>
          </a:lstStyle>
          <a:p>
            <a:pPr lvl="0">
              <a:defRPr sz="1800" i="0"/>
            </a:pPr>
            <a:r>
              <a:rPr sz="3900" i="1"/>
              <a:t>Légende : B = fibrocyte</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Shape 213"/>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215" name="Shape 215"/>
          <p:cNvSpPr/>
          <p:nvPr/>
        </p:nvSpPr>
        <p:spPr>
          <a:xfrm>
            <a:off x="969039" y="643610"/>
            <a:ext cx="4035178" cy="89154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t>B) Les fibres</a:t>
            </a:r>
          </a:p>
        </p:txBody>
      </p:sp>
      <p:sp>
        <p:nvSpPr>
          <p:cNvPr id="216" name="Shape 216"/>
          <p:cNvSpPr/>
          <p:nvPr/>
        </p:nvSpPr>
        <p:spPr>
          <a:xfrm>
            <a:off x="969039" y="2330330"/>
            <a:ext cx="2039314" cy="780573"/>
          </a:xfrm>
          <a:prstGeom prst="rightArrow">
            <a:avLst>
              <a:gd name="adj1" fmla="val 32000"/>
              <a:gd name="adj2" fmla="val 98017"/>
            </a:avLst>
          </a:prstGeom>
          <a:solidFill>
            <a:schemeClr val="accent1"/>
          </a:solidFill>
          <a:ln w="12700">
            <a:solidFill>
              <a:schemeClr val="accent1"/>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solidFill>
                <a:srgbClr val="0070C0"/>
              </a:solidFill>
            </a:endParaRPr>
          </a:p>
        </p:txBody>
      </p:sp>
      <p:sp>
        <p:nvSpPr>
          <p:cNvPr id="217" name="Shape 217"/>
          <p:cNvSpPr/>
          <p:nvPr/>
        </p:nvSpPr>
        <p:spPr>
          <a:xfrm>
            <a:off x="3292845" y="2330330"/>
            <a:ext cx="18723075"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1"/>
                </a:solidFill>
                <a:latin typeface="Calibri" charset="0"/>
                <a:ea typeface="Calibri" charset="0"/>
                <a:cs typeface="Calibri" charset="0"/>
                <a:sym typeface="Arial"/>
              </a:rPr>
              <a:t>Fibres de collagène  </a:t>
            </a:r>
            <a:r>
              <a:rPr sz="5000" dirty="0">
                <a:latin typeface="Calibri" charset="0"/>
                <a:ea typeface="Calibri" charset="0"/>
                <a:cs typeface="Calibri" charset="0"/>
                <a:sym typeface="Arial"/>
              </a:rPr>
              <a:t>(</a:t>
            </a:r>
            <a:r>
              <a:rPr sz="5000" b="1" dirty="0">
                <a:latin typeface="Calibri" charset="0"/>
                <a:ea typeface="Calibri" charset="0"/>
                <a:cs typeface="Calibri" charset="0"/>
                <a:sym typeface="Arial"/>
              </a:rPr>
              <a:t>30 à 35 % des </a:t>
            </a:r>
            <a:r>
              <a:rPr sz="5000" b="1" u="sng" dirty="0">
                <a:latin typeface="Calibri" charset="0"/>
                <a:ea typeface="Calibri" charset="0"/>
                <a:cs typeface="Calibri" charset="0"/>
                <a:sym typeface="Arial"/>
              </a:rPr>
              <a:t>protéines</a:t>
            </a:r>
            <a:r>
              <a:rPr sz="5000" b="1" dirty="0">
                <a:latin typeface="Calibri" charset="0"/>
                <a:ea typeface="Calibri" charset="0"/>
                <a:cs typeface="Calibri" charset="0"/>
                <a:sym typeface="Arial"/>
              </a:rPr>
              <a:t> totales du corps humain</a:t>
            </a:r>
            <a:r>
              <a:rPr sz="5000" dirty="0">
                <a:latin typeface="Calibri" charset="0"/>
                <a:ea typeface="Calibri" charset="0"/>
                <a:cs typeface="Calibri" charset="0"/>
                <a:sym typeface="Arial"/>
              </a:rPr>
              <a:t>)</a:t>
            </a:r>
          </a:p>
        </p:txBody>
      </p:sp>
      <p:sp>
        <p:nvSpPr>
          <p:cNvPr id="218" name="Shape 218"/>
          <p:cNvSpPr/>
          <p:nvPr/>
        </p:nvSpPr>
        <p:spPr>
          <a:xfrm>
            <a:off x="1411327" y="4835978"/>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19" name="Shape 219"/>
          <p:cNvSpPr/>
          <p:nvPr/>
        </p:nvSpPr>
        <p:spPr>
          <a:xfrm>
            <a:off x="3552929" y="4426147"/>
            <a:ext cx="14531290" cy="1641475"/>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lvl="0" algn="l">
              <a:defRPr sz="1800"/>
            </a:pPr>
            <a:r>
              <a:rPr sz="5000" b="1" dirty="0">
                <a:solidFill>
                  <a:schemeClr val="accent1"/>
                </a:solidFill>
                <a:latin typeface="Calibri" charset="0"/>
                <a:ea typeface="Calibri" charset="0"/>
                <a:cs typeface="Calibri" charset="0"/>
                <a:sym typeface="Arial"/>
              </a:rPr>
              <a:t>Résistantes</a:t>
            </a:r>
            <a:r>
              <a:rPr sz="5000" dirty="0">
                <a:solidFill>
                  <a:schemeClr val="accent1"/>
                </a:solidFill>
                <a:latin typeface="Calibri" charset="0"/>
                <a:ea typeface="Calibri" charset="0"/>
                <a:cs typeface="Calibri" charset="0"/>
                <a:sym typeface="Arial"/>
              </a:rPr>
              <a:t> </a:t>
            </a:r>
            <a:r>
              <a:rPr sz="5000" dirty="0">
                <a:latin typeface="Calibri" charset="0"/>
                <a:ea typeface="Calibri" charset="0"/>
                <a:cs typeface="Calibri" charset="0"/>
                <a:sym typeface="Arial"/>
              </a:rPr>
              <a:t>aux tractions et forces mécaniques </a:t>
            </a:r>
          </a:p>
          <a:p>
            <a:pPr lvl="0" algn="l">
              <a:defRPr sz="1800"/>
            </a:pPr>
            <a:r>
              <a:rPr sz="5000" dirty="0">
                <a:latin typeface="Calibri" charset="0"/>
                <a:ea typeface="Calibri" charset="0"/>
                <a:cs typeface="Calibri" charset="0"/>
                <a:sym typeface="Arial"/>
              </a:rPr>
              <a:t>(ligaments, tendons…)</a:t>
            </a:r>
          </a:p>
        </p:txBody>
      </p:sp>
      <p:sp>
        <p:nvSpPr>
          <p:cNvPr id="220" name="Shape 220"/>
          <p:cNvSpPr/>
          <p:nvPr/>
        </p:nvSpPr>
        <p:spPr>
          <a:xfrm>
            <a:off x="3521221" y="6411202"/>
            <a:ext cx="1374895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1"/>
                </a:solidFill>
                <a:latin typeface="Calibri" charset="0"/>
                <a:ea typeface="Calibri" charset="0"/>
                <a:cs typeface="Calibri" charset="0"/>
                <a:sym typeface="Arial"/>
              </a:rPr>
              <a:t>Souples</a:t>
            </a:r>
            <a:r>
              <a:rPr sz="5000" dirty="0">
                <a:solidFill>
                  <a:schemeClr val="accent1"/>
                </a:solidFill>
                <a:latin typeface="Calibri" charset="0"/>
                <a:ea typeface="Calibri" charset="0"/>
                <a:cs typeface="Calibri" charset="0"/>
                <a:sym typeface="Arial"/>
              </a:rPr>
              <a:t> </a:t>
            </a:r>
            <a:r>
              <a:rPr sz="5000" dirty="0">
                <a:latin typeface="Calibri" charset="0"/>
                <a:ea typeface="Calibri" charset="0"/>
                <a:cs typeface="Calibri" charset="0"/>
                <a:sym typeface="Arial"/>
              </a:rPr>
              <a:t>(derme de la peau, chorion des muqueuses)</a:t>
            </a:r>
          </a:p>
        </p:txBody>
      </p:sp>
      <p:sp>
        <p:nvSpPr>
          <p:cNvPr id="221" name="Shape 221"/>
          <p:cNvSpPr/>
          <p:nvPr/>
        </p:nvSpPr>
        <p:spPr>
          <a:xfrm>
            <a:off x="3558297" y="10502555"/>
            <a:ext cx="7336945"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1"/>
                </a:solidFill>
                <a:latin typeface="Calibri" charset="0"/>
                <a:ea typeface="Calibri" charset="0"/>
                <a:cs typeface="Calibri" charset="0"/>
                <a:sym typeface="Arial"/>
              </a:rPr>
              <a:t>Insolubles</a:t>
            </a:r>
            <a:r>
              <a:rPr sz="5000" dirty="0">
                <a:solidFill>
                  <a:schemeClr val="accent1"/>
                </a:solidFill>
                <a:latin typeface="Calibri" charset="0"/>
                <a:ea typeface="Calibri" charset="0"/>
                <a:cs typeface="Calibri" charset="0"/>
                <a:sym typeface="Arial"/>
              </a:rPr>
              <a:t> </a:t>
            </a:r>
            <a:r>
              <a:rPr sz="5000" dirty="0">
                <a:latin typeface="Calibri" charset="0"/>
                <a:ea typeface="Calibri" charset="0"/>
                <a:cs typeface="Calibri" charset="0"/>
                <a:sym typeface="Arial"/>
              </a:rPr>
              <a:t>dans l’eau </a:t>
            </a:r>
            <a:r>
              <a:rPr sz="5000" b="1" dirty="0" smtClean="0">
                <a:latin typeface="Calibri" charset="0"/>
                <a:ea typeface="Calibri" charset="0"/>
                <a:cs typeface="Calibri" charset="0"/>
                <a:sym typeface="Arial"/>
              </a:rPr>
              <a:t>froide</a:t>
            </a:r>
            <a:endParaRPr lang="fr-FR" dirty="0">
              <a:latin typeface="Calibri" charset="0"/>
              <a:ea typeface="Calibri" charset="0"/>
              <a:cs typeface="Calibri" charset="0"/>
              <a:sym typeface="Arial"/>
            </a:endParaRPr>
          </a:p>
        </p:txBody>
      </p:sp>
      <p:sp>
        <p:nvSpPr>
          <p:cNvPr id="222" name="Shape 222"/>
          <p:cNvSpPr/>
          <p:nvPr/>
        </p:nvSpPr>
        <p:spPr>
          <a:xfrm>
            <a:off x="3521221" y="9187722"/>
            <a:ext cx="1077538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1"/>
                </a:solidFill>
                <a:latin typeface="Calibri" charset="0"/>
                <a:ea typeface="Calibri" charset="0"/>
                <a:cs typeface="Calibri" charset="0"/>
                <a:sym typeface="Arial"/>
              </a:rPr>
              <a:t>Digérées</a:t>
            </a:r>
            <a:r>
              <a:rPr sz="5000" dirty="0">
                <a:solidFill>
                  <a:schemeClr val="accent1"/>
                </a:solidFill>
                <a:latin typeface="Calibri" charset="0"/>
                <a:ea typeface="Calibri" charset="0"/>
                <a:cs typeface="Calibri" charset="0"/>
                <a:sym typeface="Arial"/>
              </a:rPr>
              <a:t> </a:t>
            </a:r>
            <a:r>
              <a:rPr sz="5000" dirty="0">
                <a:latin typeface="Calibri" charset="0"/>
                <a:ea typeface="Calibri" charset="0"/>
                <a:cs typeface="Calibri" charset="0"/>
                <a:sym typeface="Arial"/>
              </a:rPr>
              <a:t>par les enzymes </a:t>
            </a:r>
            <a:r>
              <a:rPr sz="5000" b="1" dirty="0">
                <a:latin typeface="Calibri" charset="0"/>
                <a:ea typeface="Calibri" charset="0"/>
                <a:cs typeface="Calibri" charset="0"/>
                <a:sym typeface="Arial"/>
              </a:rPr>
              <a:t>protéolytiques</a:t>
            </a:r>
          </a:p>
        </p:txBody>
      </p:sp>
      <p:sp>
        <p:nvSpPr>
          <p:cNvPr id="223" name="Shape 223"/>
          <p:cNvSpPr/>
          <p:nvPr/>
        </p:nvSpPr>
        <p:spPr>
          <a:xfrm>
            <a:off x="3552929" y="7853705"/>
            <a:ext cx="11729173"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1"/>
                </a:solidFill>
                <a:latin typeface="Calibri" charset="0"/>
                <a:ea typeface="Calibri" charset="0"/>
                <a:cs typeface="Calibri" charset="0"/>
              </a:rPr>
              <a:t>Biréfringentes</a:t>
            </a:r>
            <a:r>
              <a:rPr sz="5000" b="1" dirty="0">
                <a:latin typeface="Calibri" charset="0"/>
                <a:ea typeface="Calibri" charset="0"/>
                <a:cs typeface="Calibri" charset="0"/>
              </a:rPr>
              <a:t> en lumière </a:t>
            </a:r>
            <a:r>
              <a:rPr sz="5000" b="1" dirty="0" smtClean="0">
                <a:latin typeface="Calibri" charset="0"/>
                <a:ea typeface="Calibri" charset="0"/>
                <a:cs typeface="Calibri" charset="0"/>
              </a:rPr>
              <a:t>polarisée</a:t>
            </a:r>
            <a:r>
              <a:rPr lang="fr-FR" sz="5000" b="1" dirty="0" smtClean="0">
                <a:latin typeface="Calibri" charset="0"/>
                <a:ea typeface="Calibri" charset="0"/>
                <a:cs typeface="Calibri" charset="0"/>
              </a:rPr>
              <a:t> </a:t>
            </a:r>
            <a:r>
              <a:rPr lang="fr-FR" sz="5000" dirty="0" smtClean="0">
                <a:latin typeface="Calibri" charset="0"/>
                <a:ea typeface="Calibri" charset="0"/>
                <a:cs typeface="Calibri" charset="0"/>
              </a:rPr>
              <a:t>(striées)</a:t>
            </a:r>
            <a:endParaRPr sz="5000" b="1" dirty="0">
              <a:latin typeface="Calibri" charset="0"/>
              <a:ea typeface="Calibri" charset="0"/>
              <a:cs typeface="Calibri" charset="0"/>
            </a:endParaRPr>
          </a:p>
        </p:txBody>
      </p:sp>
      <p:sp>
        <p:nvSpPr>
          <p:cNvPr id="224" name="Shape 224"/>
          <p:cNvSpPr/>
          <p:nvPr/>
        </p:nvSpPr>
        <p:spPr>
          <a:xfrm>
            <a:off x="1411327" y="6743151"/>
            <a:ext cx="1597026" cy="0"/>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25" name="Shape 225"/>
          <p:cNvSpPr/>
          <p:nvPr/>
        </p:nvSpPr>
        <p:spPr>
          <a:xfrm>
            <a:off x="1411327" y="9523122"/>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26" name="Shape 226"/>
          <p:cNvSpPr/>
          <p:nvPr/>
        </p:nvSpPr>
        <p:spPr>
          <a:xfrm>
            <a:off x="1411327" y="8220319"/>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27" name="Shape 227"/>
          <p:cNvSpPr/>
          <p:nvPr/>
        </p:nvSpPr>
        <p:spPr>
          <a:xfrm>
            <a:off x="1411327" y="10888646"/>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pic>
        <p:nvPicPr>
          <p:cNvPr id="228" name="pasted-image.tif"/>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Lst>
          </a:blip>
          <a:stretch>
            <a:fillRect/>
          </a:stretch>
        </p:blipFill>
        <p:spPr>
          <a:xfrm>
            <a:off x="17602200" y="3530466"/>
            <a:ext cx="6008713" cy="91246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7" name="Shape 227"/>
          <p:cNvSpPr/>
          <p:nvPr/>
        </p:nvSpPr>
        <p:spPr>
          <a:xfrm>
            <a:off x="1411327" y="12243094"/>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 name="ZoneTexte 1"/>
          <p:cNvSpPr txBox="1"/>
          <p:nvPr/>
        </p:nvSpPr>
        <p:spPr>
          <a:xfrm>
            <a:off x="3213793" y="11737647"/>
            <a:ext cx="11658600" cy="164147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rtl="0" latinLnBrk="1" hangingPunct="0"/>
            <a:r>
              <a:rPr lang="fr-FR" b="1" dirty="0">
                <a:solidFill>
                  <a:schemeClr val="accent1"/>
                </a:solidFill>
                <a:latin typeface="Calibri" charset="0"/>
                <a:ea typeface="Calibri" charset="0"/>
                <a:cs typeface="Calibri" charset="0"/>
                <a:sym typeface="Arial"/>
              </a:rPr>
              <a:t>Soluble</a:t>
            </a:r>
            <a:r>
              <a:rPr lang="fr-FR" dirty="0">
                <a:solidFill>
                  <a:schemeClr val="accent1"/>
                </a:solidFill>
                <a:latin typeface="Calibri" charset="0"/>
                <a:ea typeface="Calibri" charset="0"/>
                <a:cs typeface="Calibri" charset="0"/>
                <a:sym typeface="Arial"/>
              </a:rPr>
              <a:t> </a:t>
            </a:r>
            <a:r>
              <a:rPr lang="fr-FR" dirty="0">
                <a:latin typeface="Calibri" charset="0"/>
                <a:ea typeface="Calibri" charset="0"/>
                <a:cs typeface="Calibri" charset="0"/>
                <a:sym typeface="Arial"/>
              </a:rPr>
              <a:t>dans l’eau </a:t>
            </a:r>
            <a:r>
              <a:rPr lang="fr-FR" b="1" dirty="0">
                <a:latin typeface="Calibri" charset="0"/>
                <a:ea typeface="Calibri" charset="0"/>
                <a:cs typeface="Calibri" charset="0"/>
                <a:sym typeface="Arial"/>
              </a:rPr>
              <a:t>chaude</a:t>
            </a:r>
            <a:r>
              <a:rPr lang="fr-FR" dirty="0">
                <a:latin typeface="Calibri" charset="0"/>
                <a:ea typeface="Calibri" charset="0"/>
                <a:cs typeface="Calibri" charset="0"/>
                <a:sym typeface="Arial"/>
              </a:rPr>
              <a:t> (gélatine, colle)</a:t>
            </a:r>
          </a:p>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 grpId="0" animBg="1"/>
      <p:bldP spid="220" grpId="0" animBg="1"/>
      <p:bldP spid="221" grpId="0" animBg="1"/>
      <p:bldP spid="222" grpId="0" animBg="1"/>
      <p:bldP spid="22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Shape 230"/>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233" name="Shape 233"/>
          <p:cNvSpPr/>
          <p:nvPr/>
        </p:nvSpPr>
        <p:spPr>
          <a:xfrm>
            <a:off x="1061285" y="655144"/>
            <a:ext cx="2039314" cy="780573"/>
          </a:xfrm>
          <a:prstGeom prst="rightArrow">
            <a:avLst>
              <a:gd name="adj1" fmla="val 32000"/>
              <a:gd name="adj2" fmla="val 98017"/>
            </a:avLst>
          </a:prstGeom>
          <a:solidFill>
            <a:schemeClr val="accent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34" name="Shape 234"/>
          <p:cNvSpPr/>
          <p:nvPr/>
        </p:nvSpPr>
        <p:spPr>
          <a:xfrm>
            <a:off x="3412103" y="609413"/>
            <a:ext cx="873636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1"/>
                </a:solidFill>
                <a:latin typeface="Calibri" charset="0"/>
                <a:ea typeface="Calibri" charset="0"/>
                <a:cs typeface="Calibri" charset="0"/>
              </a:rPr>
              <a:t>Synthèse des fibres de collagène</a:t>
            </a:r>
          </a:p>
        </p:txBody>
      </p:sp>
      <p:sp>
        <p:nvSpPr>
          <p:cNvPr id="235" name="Shape 235"/>
          <p:cNvSpPr/>
          <p:nvPr/>
        </p:nvSpPr>
        <p:spPr>
          <a:xfrm>
            <a:off x="3412103" y="1706949"/>
            <a:ext cx="12671739"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600" dirty="0">
                <a:latin typeface="Calibri" charset="0"/>
                <a:ea typeface="Calibri" charset="0"/>
                <a:cs typeface="Calibri" charset="0"/>
                <a:sym typeface="Arial"/>
              </a:rPr>
              <a:t>1) Récupération des </a:t>
            </a:r>
            <a:r>
              <a:rPr sz="4600" b="1" dirty="0">
                <a:solidFill>
                  <a:srgbClr val="FF0000"/>
                </a:solidFill>
                <a:latin typeface="Calibri" charset="0"/>
                <a:ea typeface="Calibri" charset="0"/>
                <a:cs typeface="Calibri" charset="0"/>
                <a:sym typeface="Arial"/>
              </a:rPr>
              <a:t>acides aminés </a:t>
            </a:r>
            <a:r>
              <a:rPr sz="4600" dirty="0">
                <a:latin typeface="Calibri" charset="0"/>
                <a:ea typeface="Calibri" charset="0"/>
                <a:cs typeface="Calibri" charset="0"/>
                <a:sym typeface="Arial"/>
              </a:rPr>
              <a:t>par le </a:t>
            </a:r>
            <a:r>
              <a:rPr sz="4600" b="1" dirty="0">
                <a:latin typeface="Calibri" charset="0"/>
                <a:ea typeface="Calibri" charset="0"/>
                <a:cs typeface="Calibri" charset="0"/>
                <a:sym typeface="Arial"/>
              </a:rPr>
              <a:t>fibroblaste</a:t>
            </a:r>
          </a:p>
        </p:txBody>
      </p:sp>
      <p:sp>
        <p:nvSpPr>
          <p:cNvPr id="236" name="Shape 236"/>
          <p:cNvSpPr/>
          <p:nvPr/>
        </p:nvSpPr>
        <p:spPr>
          <a:xfrm>
            <a:off x="3412103" y="2709138"/>
            <a:ext cx="14678697"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600">
                <a:latin typeface="Arial"/>
                <a:ea typeface="Arial"/>
                <a:cs typeface="Arial"/>
                <a:sym typeface="Arial"/>
              </a:defRPr>
            </a:lvl1pPr>
          </a:lstStyle>
          <a:p>
            <a:pPr lvl="0">
              <a:defRPr sz="1800"/>
            </a:pPr>
            <a:r>
              <a:rPr sz="4600" dirty="0">
                <a:latin typeface="Calibri" charset="0"/>
                <a:ea typeface="Calibri" charset="0"/>
                <a:cs typeface="Calibri" charset="0"/>
              </a:rPr>
              <a:t>2) Duplication de l’ADN et synthèse de l’ARNm dans le noyau</a:t>
            </a:r>
          </a:p>
        </p:txBody>
      </p:sp>
      <p:sp>
        <p:nvSpPr>
          <p:cNvPr id="237" name="Shape 237"/>
          <p:cNvSpPr/>
          <p:nvPr/>
        </p:nvSpPr>
        <p:spPr>
          <a:xfrm>
            <a:off x="3412103" y="3717796"/>
            <a:ext cx="15767137"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600" dirty="0">
                <a:latin typeface="Calibri" charset="0"/>
                <a:ea typeface="Calibri" charset="0"/>
                <a:cs typeface="Calibri" charset="0"/>
                <a:sym typeface="Arial"/>
              </a:rPr>
              <a:t>3) Dans le REG fabrication des </a:t>
            </a:r>
            <a:r>
              <a:rPr sz="4600" b="1" dirty="0">
                <a:solidFill>
                  <a:srgbClr val="FF0000"/>
                </a:solidFill>
                <a:latin typeface="Calibri" charset="0"/>
                <a:ea typeface="Calibri" charset="0"/>
                <a:cs typeface="Calibri" charset="0"/>
                <a:sym typeface="Arial"/>
              </a:rPr>
              <a:t>sous-unités alpha du procollagène</a:t>
            </a:r>
          </a:p>
        </p:txBody>
      </p:sp>
      <p:sp>
        <p:nvSpPr>
          <p:cNvPr id="238" name="Shape 238"/>
          <p:cNvSpPr/>
          <p:nvPr/>
        </p:nvSpPr>
        <p:spPr>
          <a:xfrm>
            <a:off x="3418764" y="4714812"/>
            <a:ext cx="17801348" cy="151836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600" dirty="0">
                <a:latin typeface="Calibri" charset="0"/>
                <a:ea typeface="Calibri" charset="0"/>
                <a:cs typeface="Calibri" charset="0"/>
                <a:sym typeface="Arial"/>
              </a:rPr>
              <a:t>4) Association de ces sous-unités </a:t>
            </a:r>
            <a:r>
              <a:rPr sz="4600" b="1" dirty="0">
                <a:latin typeface="Calibri" charset="0"/>
                <a:ea typeface="Calibri" charset="0"/>
                <a:cs typeface="Calibri" charset="0"/>
                <a:sym typeface="Arial"/>
              </a:rPr>
              <a:t>par 3 en hélice </a:t>
            </a:r>
            <a:r>
              <a:rPr sz="4600" dirty="0">
                <a:latin typeface="Calibri" charset="0"/>
                <a:ea typeface="Calibri" charset="0"/>
                <a:cs typeface="Calibri" charset="0"/>
                <a:sym typeface="Arial"/>
              </a:rPr>
              <a:t>dans </a:t>
            </a:r>
            <a:r>
              <a:rPr sz="4600" b="1" u="sng" dirty="0">
                <a:latin typeface="Calibri" charset="0"/>
                <a:ea typeface="Calibri" charset="0"/>
                <a:cs typeface="Calibri" charset="0"/>
                <a:sym typeface="Arial"/>
              </a:rPr>
              <a:t>l’appareil de Golgi </a:t>
            </a:r>
            <a:r>
              <a:rPr sz="4600" dirty="0">
                <a:latin typeface="Calibri" charset="0"/>
                <a:ea typeface="Calibri" charset="0"/>
                <a:cs typeface="Calibri" charset="0"/>
                <a:sym typeface="Arial"/>
              </a:rPr>
              <a:t>:</a:t>
            </a:r>
          </a:p>
          <a:p>
            <a:pPr lvl="0" algn="l">
              <a:defRPr sz="1800"/>
            </a:pPr>
            <a:r>
              <a:rPr sz="4600" dirty="0">
                <a:latin typeface="Calibri" charset="0"/>
                <a:ea typeface="Calibri" charset="0"/>
                <a:cs typeface="Calibri" charset="0"/>
                <a:sym typeface="Arial"/>
              </a:rPr>
              <a:t>    formation du</a:t>
            </a:r>
            <a:r>
              <a:rPr sz="4600" b="1" dirty="0">
                <a:latin typeface="Calibri" charset="0"/>
                <a:ea typeface="Calibri" charset="0"/>
                <a:cs typeface="Calibri" charset="0"/>
                <a:sym typeface="Arial"/>
              </a:rPr>
              <a:t> </a:t>
            </a:r>
            <a:r>
              <a:rPr sz="4600" b="1" dirty="0">
                <a:solidFill>
                  <a:srgbClr val="FF0000"/>
                </a:solidFill>
                <a:latin typeface="Calibri" charset="0"/>
                <a:ea typeface="Calibri" charset="0"/>
                <a:cs typeface="Calibri" charset="0"/>
                <a:sym typeface="Arial"/>
              </a:rPr>
              <a:t>procollagène</a:t>
            </a:r>
          </a:p>
        </p:txBody>
      </p:sp>
      <p:sp>
        <p:nvSpPr>
          <p:cNvPr id="239" name="Shape 239"/>
          <p:cNvSpPr/>
          <p:nvPr/>
        </p:nvSpPr>
        <p:spPr>
          <a:xfrm>
            <a:off x="3418764" y="6412101"/>
            <a:ext cx="14680301"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600">
                <a:latin typeface="Arial"/>
                <a:ea typeface="Arial"/>
                <a:cs typeface="Arial"/>
                <a:sym typeface="Arial"/>
              </a:defRPr>
            </a:lvl1pPr>
          </a:lstStyle>
          <a:p>
            <a:pPr lvl="0">
              <a:defRPr sz="1800"/>
            </a:pPr>
            <a:r>
              <a:rPr sz="4600" dirty="0">
                <a:latin typeface="Calibri" charset="0"/>
                <a:ea typeface="Calibri" charset="0"/>
                <a:cs typeface="Calibri" charset="0"/>
              </a:rPr>
              <a:t>5) Procollagène exocyté en extracellulaire à la sortie du Golgi</a:t>
            </a:r>
          </a:p>
        </p:txBody>
      </p:sp>
      <p:sp>
        <p:nvSpPr>
          <p:cNvPr id="240" name="Shape 240"/>
          <p:cNvSpPr/>
          <p:nvPr/>
        </p:nvSpPr>
        <p:spPr>
          <a:xfrm>
            <a:off x="3418764" y="7410316"/>
            <a:ext cx="20087230"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600" dirty="0">
                <a:latin typeface="Calibri" charset="0"/>
                <a:ea typeface="Calibri" charset="0"/>
                <a:cs typeface="Calibri" charset="0"/>
                <a:sym typeface="Arial"/>
              </a:rPr>
              <a:t>6) </a:t>
            </a:r>
            <a:r>
              <a:rPr sz="4600" b="1" dirty="0">
                <a:latin typeface="Calibri" charset="0"/>
                <a:ea typeface="Calibri" charset="0"/>
                <a:cs typeface="Calibri" charset="0"/>
                <a:sym typeface="Arial"/>
              </a:rPr>
              <a:t>Coupure des extrémités terminales</a:t>
            </a:r>
            <a:r>
              <a:rPr sz="4600" dirty="0">
                <a:latin typeface="Calibri" charset="0"/>
                <a:ea typeface="Calibri" charset="0"/>
                <a:cs typeface="Calibri" charset="0"/>
                <a:sym typeface="Arial"/>
              </a:rPr>
              <a:t> (télopeptides) pour former le </a:t>
            </a:r>
            <a:r>
              <a:rPr sz="4600" b="1" dirty="0">
                <a:solidFill>
                  <a:srgbClr val="FF0000"/>
                </a:solidFill>
                <a:latin typeface="Calibri" charset="0"/>
                <a:ea typeface="Calibri" charset="0"/>
                <a:cs typeface="Calibri" charset="0"/>
                <a:sym typeface="Arial"/>
              </a:rPr>
              <a:t>tropocollagène</a:t>
            </a:r>
          </a:p>
        </p:txBody>
      </p:sp>
      <p:sp>
        <p:nvSpPr>
          <p:cNvPr id="241" name="Shape 241"/>
          <p:cNvSpPr/>
          <p:nvPr/>
        </p:nvSpPr>
        <p:spPr>
          <a:xfrm>
            <a:off x="3418764" y="9421547"/>
            <a:ext cx="17709976" cy="151836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600" dirty="0">
                <a:latin typeface="Calibri" charset="0"/>
                <a:ea typeface="Calibri" charset="0"/>
                <a:cs typeface="Calibri" charset="0"/>
                <a:sym typeface="Arial"/>
              </a:rPr>
              <a:t>8) Association des fibrilles avec un </a:t>
            </a:r>
            <a:r>
              <a:rPr sz="4600" b="1" u="sng" dirty="0">
                <a:latin typeface="Calibri" charset="0"/>
                <a:ea typeface="Calibri" charset="0"/>
                <a:cs typeface="Calibri" charset="0"/>
                <a:sym typeface="Arial"/>
              </a:rPr>
              <a:t>léger décalage</a:t>
            </a:r>
            <a:r>
              <a:rPr sz="4600" dirty="0">
                <a:latin typeface="Calibri" charset="0"/>
                <a:ea typeface="Calibri" charset="0"/>
                <a:cs typeface="Calibri" charset="0"/>
                <a:sym typeface="Arial"/>
              </a:rPr>
              <a:t> (</a:t>
            </a:r>
            <a:r>
              <a:rPr sz="4600" b="1" dirty="0">
                <a:latin typeface="Calibri" charset="0"/>
                <a:ea typeface="Calibri" charset="0"/>
                <a:cs typeface="Calibri" charset="0"/>
                <a:sym typeface="Arial"/>
              </a:rPr>
              <a:t>67 nm</a:t>
            </a:r>
            <a:r>
              <a:rPr sz="4600" dirty="0">
                <a:latin typeface="Calibri" charset="0"/>
                <a:ea typeface="Calibri" charset="0"/>
                <a:cs typeface="Calibri" charset="0"/>
                <a:sym typeface="Arial"/>
              </a:rPr>
              <a:t>) : formation des</a:t>
            </a:r>
          </a:p>
          <a:p>
            <a:pPr lvl="0" algn="l">
              <a:defRPr sz="1800"/>
            </a:pPr>
            <a:r>
              <a:rPr sz="4600" dirty="0">
                <a:latin typeface="Calibri" charset="0"/>
                <a:ea typeface="Calibri" charset="0"/>
                <a:cs typeface="Calibri" charset="0"/>
                <a:sym typeface="Arial"/>
              </a:rPr>
              <a:t>    </a:t>
            </a:r>
            <a:r>
              <a:rPr sz="4600" b="1" dirty="0">
                <a:solidFill>
                  <a:schemeClr val="accent1"/>
                </a:solidFill>
                <a:latin typeface="Calibri" charset="0"/>
                <a:ea typeface="Calibri" charset="0"/>
                <a:cs typeface="Calibri" charset="0"/>
                <a:sym typeface="Arial"/>
              </a:rPr>
              <a:t>fibres de collagène</a:t>
            </a:r>
            <a:r>
              <a:rPr sz="4600" dirty="0">
                <a:solidFill>
                  <a:schemeClr val="accent1"/>
                </a:solidFill>
                <a:latin typeface="Calibri" charset="0"/>
                <a:ea typeface="Calibri" charset="0"/>
                <a:cs typeface="Calibri" charset="0"/>
                <a:sym typeface="Arial"/>
              </a:rPr>
              <a:t> </a:t>
            </a:r>
          </a:p>
        </p:txBody>
      </p:sp>
      <p:sp>
        <p:nvSpPr>
          <p:cNvPr id="242" name="Shape 242"/>
          <p:cNvSpPr/>
          <p:nvPr/>
        </p:nvSpPr>
        <p:spPr>
          <a:xfrm>
            <a:off x="3337012" y="8412889"/>
            <a:ext cx="20034331"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600" dirty="0">
                <a:latin typeface="Calibri" charset="0"/>
                <a:ea typeface="Calibri" charset="0"/>
                <a:cs typeface="Calibri" charset="0"/>
                <a:sym typeface="Arial"/>
              </a:rPr>
              <a:t>7) Les molécules de tropocollagène se mettent </a:t>
            </a:r>
            <a:r>
              <a:rPr sz="4600" b="1" dirty="0">
                <a:latin typeface="Calibri" charset="0"/>
                <a:ea typeface="Calibri" charset="0"/>
                <a:cs typeface="Calibri" charset="0"/>
                <a:sym typeface="Arial"/>
              </a:rPr>
              <a:t>bout à bout </a:t>
            </a:r>
            <a:r>
              <a:rPr sz="4600" dirty="0">
                <a:latin typeface="Calibri" charset="0"/>
                <a:ea typeface="Calibri" charset="0"/>
                <a:cs typeface="Calibri" charset="0"/>
                <a:sym typeface="Arial"/>
              </a:rPr>
              <a:t>pour former les </a:t>
            </a:r>
            <a:r>
              <a:rPr sz="4600" b="1" dirty="0">
                <a:solidFill>
                  <a:srgbClr val="FF0000"/>
                </a:solidFill>
                <a:latin typeface="Calibri" charset="0"/>
                <a:ea typeface="Calibri" charset="0"/>
                <a:cs typeface="Calibri" charset="0"/>
                <a:sym typeface="Arial"/>
              </a:rPr>
              <a:t>fibrilles</a:t>
            </a:r>
          </a:p>
        </p:txBody>
      </p:sp>
      <p:sp>
        <p:nvSpPr>
          <p:cNvPr id="243" name="Shape 243"/>
          <p:cNvSpPr/>
          <p:nvPr/>
        </p:nvSpPr>
        <p:spPr>
          <a:xfrm>
            <a:off x="2080942" y="11459716"/>
            <a:ext cx="21603671" cy="142603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300" dirty="0">
                <a:latin typeface="Calibri" charset="0"/>
                <a:ea typeface="Calibri" charset="0"/>
                <a:cs typeface="Calibri" charset="0"/>
                <a:sym typeface="Arial"/>
              </a:rPr>
              <a:t>Les fibres de collagène sont constituées par l’assemblage de fibrilles </a:t>
            </a:r>
            <a:r>
              <a:rPr sz="4300" b="1" dirty="0">
                <a:latin typeface="Calibri" charset="0"/>
                <a:ea typeface="Calibri" charset="0"/>
                <a:cs typeface="Calibri" charset="0"/>
                <a:sym typeface="Arial"/>
              </a:rPr>
              <a:t>parallèles</a:t>
            </a:r>
            <a:r>
              <a:rPr sz="4300" dirty="0">
                <a:latin typeface="Calibri" charset="0"/>
                <a:ea typeface="Calibri" charset="0"/>
                <a:cs typeface="Calibri" charset="0"/>
                <a:sym typeface="Arial"/>
              </a:rPr>
              <a:t> unies entre elles </a:t>
            </a:r>
          </a:p>
          <a:p>
            <a:pPr lvl="0">
              <a:defRPr sz="1800"/>
            </a:pPr>
            <a:r>
              <a:rPr sz="4300" dirty="0">
                <a:latin typeface="Calibri" charset="0"/>
                <a:ea typeface="Calibri" charset="0"/>
                <a:cs typeface="Calibri" charset="0"/>
                <a:sym typeface="Arial"/>
              </a:rPr>
              <a:t>par une </a:t>
            </a:r>
            <a:r>
              <a:rPr sz="4300" b="1" dirty="0">
                <a:latin typeface="Calibri" charset="0"/>
                <a:ea typeface="Calibri" charset="0"/>
                <a:cs typeface="Calibri" charset="0"/>
                <a:sym typeface="Arial"/>
              </a:rPr>
              <a:t>substance mucopolysaccaridique</a:t>
            </a:r>
            <a:r>
              <a:rPr sz="4300" dirty="0">
                <a:latin typeface="Calibri" charset="0"/>
                <a:ea typeface="Calibri" charset="0"/>
                <a:cs typeface="Calibri" charset="0"/>
                <a:sym typeface="Arial"/>
              </a:rPr>
              <a:t> et limitée par la </a:t>
            </a:r>
            <a:r>
              <a:rPr sz="4300" b="1" dirty="0">
                <a:solidFill>
                  <a:srgbClr val="00B0F0"/>
                </a:solidFill>
                <a:latin typeface="Calibri" charset="0"/>
                <a:ea typeface="Calibri" charset="0"/>
                <a:cs typeface="Calibri" charset="0"/>
                <a:sym typeface="Arial"/>
              </a:rPr>
              <a:t>gaine (=membrane) de Henlé</a:t>
            </a:r>
            <a:r>
              <a:rPr sz="4300" dirty="0">
                <a:latin typeface="Calibri" charset="0"/>
                <a:ea typeface="Calibri" charset="0"/>
                <a:cs typeface="Calibri" charset="0"/>
                <a:sym typeface="Arial"/>
              </a:rPr>
              <a:t>.</a:t>
            </a:r>
          </a:p>
        </p:txBody>
      </p:sp>
      <p:pic>
        <p:nvPicPr>
          <p:cNvPr id="244" name="pasted-image.tif"/>
          <p:cNvPicPr/>
          <p:nvPr/>
        </p:nvPicPr>
        <p:blipFill>
          <a:blip r:embed="rId2">
            <a:extLst/>
          </a:blip>
          <a:stretch>
            <a:fillRect/>
          </a:stretch>
        </p:blipFill>
        <p:spPr>
          <a:xfrm>
            <a:off x="955571" y="11459716"/>
            <a:ext cx="1125371" cy="1125371"/>
          </a:xfrm>
          <a:prstGeom prst="rect">
            <a:avLst/>
          </a:prstGeom>
          <a:ln w="12700">
            <a:miter lim="400000"/>
          </a:ln>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p:tmAbs val="0"/>
                                  </p:iterate>
                                  <p:childTnLst>
                                    <p:set>
                                      <p:cBhvr>
                                        <p:cTn id="6" fill="hold"/>
                                        <p:tgtEl>
                                          <p:spTgt spid="2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2" nodeType="clickEffect">
                                  <p:stCondLst>
                                    <p:cond delay="0"/>
                                  </p:stCondLst>
                                  <p:iterate>
                                    <p:tmAbs val="0"/>
                                  </p:iterate>
                                  <p:childTnLst>
                                    <p:set>
                                      <p:cBhvr>
                                        <p:cTn id="10" fill="hold"/>
                                        <p:tgtEl>
                                          <p:spTgt spid="2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3" nodeType="clickEffect">
                                  <p:stCondLst>
                                    <p:cond delay="0"/>
                                  </p:stCondLst>
                                  <p:iterate>
                                    <p:tmAbs val="0"/>
                                  </p:iterate>
                                  <p:childTnLst>
                                    <p:set>
                                      <p:cBhvr>
                                        <p:cTn id="14" fill="hold"/>
                                        <p:tgtEl>
                                          <p:spTgt spid="2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4" nodeType="clickEffect">
                                  <p:stCondLst>
                                    <p:cond delay="0"/>
                                  </p:stCondLst>
                                  <p:iterate>
                                    <p:tmAbs val="0"/>
                                  </p:iterate>
                                  <p:childTnLst>
                                    <p:set>
                                      <p:cBhvr>
                                        <p:cTn id="18" fill="hold"/>
                                        <p:tgtEl>
                                          <p:spTgt spid="2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5" nodeType="clickEffect">
                                  <p:stCondLst>
                                    <p:cond delay="0"/>
                                  </p:stCondLst>
                                  <p:iterate>
                                    <p:tmAbs val="0"/>
                                  </p:iterate>
                                  <p:childTnLst>
                                    <p:set>
                                      <p:cBhvr>
                                        <p:cTn id="22" fill="hold"/>
                                        <p:tgtEl>
                                          <p:spTgt spid="23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6" nodeType="clickEffect">
                                  <p:stCondLst>
                                    <p:cond delay="0"/>
                                  </p:stCondLst>
                                  <p:iterate>
                                    <p:tmAbs val="0"/>
                                  </p:iterate>
                                  <p:childTnLst>
                                    <p:set>
                                      <p:cBhvr>
                                        <p:cTn id="26" fill="hold"/>
                                        <p:tgtEl>
                                          <p:spTgt spid="24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7" nodeType="clickEffect">
                                  <p:stCondLst>
                                    <p:cond delay="0"/>
                                  </p:stCondLst>
                                  <p:iterate>
                                    <p:tmAbs val="0"/>
                                  </p:iterate>
                                  <p:childTnLst>
                                    <p:set>
                                      <p:cBhvr>
                                        <p:cTn id="30" fill="hold"/>
                                        <p:tgtEl>
                                          <p:spTgt spid="24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8" nodeType="clickEffect">
                                  <p:stCondLst>
                                    <p:cond delay="0"/>
                                  </p:stCondLst>
                                  <p:iterate>
                                    <p:tmAbs val="0"/>
                                  </p:iterate>
                                  <p:childTnLst>
                                    <p:set>
                                      <p:cBhvr>
                                        <p:cTn id="34" fill="hold"/>
                                        <p:tgtEl>
                                          <p:spTgt spid="24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9" nodeType="clickEffect">
                                  <p:stCondLst>
                                    <p:cond delay="0"/>
                                  </p:stCondLst>
                                  <p:iterate>
                                    <p:tmAbs val="0"/>
                                  </p:iterate>
                                  <p:childTnLst>
                                    <p:set>
                                      <p:cBhvr>
                                        <p:cTn id="38" fill="hold"/>
                                        <p:tgtEl>
                                          <p:spTgt spid="24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10" nodeType="clickEffect">
                                  <p:stCondLst>
                                    <p:cond delay="0"/>
                                  </p:stCondLst>
                                  <p:iterate>
                                    <p:tmAbs val="0"/>
                                  </p:iterate>
                                  <p:childTnLst>
                                    <p:set>
                                      <p:cBhvr>
                                        <p:cTn id="42" fill="hold"/>
                                        <p:tgtEl>
                                          <p:spTgt spid="2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1" animBg="1" advAuto="0"/>
      <p:bldP spid="236" grpId="2" animBg="1" advAuto="0"/>
      <p:bldP spid="237" grpId="3" animBg="1" advAuto="0"/>
      <p:bldP spid="238" grpId="4" animBg="1" advAuto="0"/>
      <p:bldP spid="239" grpId="5" animBg="1" advAuto="0"/>
      <p:bldP spid="240" grpId="6" animBg="1" advAuto="0"/>
      <p:bldP spid="241" grpId="8" animBg="1" advAuto="0"/>
      <p:bldP spid="242" grpId="7" animBg="1" advAuto="0"/>
      <p:bldP spid="243" grpId="10" animBg="1" advAuto="0"/>
      <p:bldP spid="244" grpId="9"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230"/>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5" name="Shape 233"/>
          <p:cNvSpPr/>
          <p:nvPr/>
        </p:nvSpPr>
        <p:spPr>
          <a:xfrm>
            <a:off x="1061285" y="655144"/>
            <a:ext cx="2039314" cy="780573"/>
          </a:xfrm>
          <a:prstGeom prst="rightArrow">
            <a:avLst>
              <a:gd name="adj1" fmla="val 32000"/>
              <a:gd name="adj2" fmla="val 98017"/>
            </a:avLst>
          </a:prstGeom>
          <a:solidFill>
            <a:schemeClr val="accent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6" name="Shape 234"/>
          <p:cNvSpPr/>
          <p:nvPr/>
        </p:nvSpPr>
        <p:spPr>
          <a:xfrm>
            <a:off x="3412103" y="609413"/>
            <a:ext cx="873636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1"/>
                </a:solidFill>
                <a:latin typeface="Calibri" charset="0"/>
                <a:ea typeface="Calibri" charset="0"/>
                <a:cs typeface="Calibri" charset="0"/>
              </a:rPr>
              <a:t>Synthèse des fibres de collagène</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035" y="5631063"/>
            <a:ext cx="14212364" cy="6552248"/>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7884" y="1896498"/>
            <a:ext cx="14229515" cy="3734566"/>
          </a:xfrm>
          <a:prstGeom prst="rect">
            <a:avLst/>
          </a:prstGeom>
        </p:spPr>
      </p:pic>
    </p:spTree>
    <p:extLst>
      <p:ext uri="{BB962C8B-B14F-4D97-AF65-F5344CB8AC3E}">
        <p14:creationId xmlns:p14="http://schemas.microsoft.com/office/powerpoint/2010/main" val="19172374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230"/>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5" name="Shape 233"/>
          <p:cNvSpPr/>
          <p:nvPr/>
        </p:nvSpPr>
        <p:spPr>
          <a:xfrm>
            <a:off x="1061285" y="655144"/>
            <a:ext cx="2039314" cy="780573"/>
          </a:xfrm>
          <a:prstGeom prst="rightArrow">
            <a:avLst>
              <a:gd name="adj1" fmla="val 32000"/>
              <a:gd name="adj2" fmla="val 98017"/>
            </a:avLst>
          </a:prstGeom>
          <a:solidFill>
            <a:schemeClr val="accent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6" name="Shape 234"/>
          <p:cNvSpPr/>
          <p:nvPr/>
        </p:nvSpPr>
        <p:spPr>
          <a:xfrm>
            <a:off x="3412103" y="609413"/>
            <a:ext cx="873636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1"/>
                </a:solidFill>
                <a:latin typeface="Calibri" charset="0"/>
                <a:ea typeface="Calibri" charset="0"/>
                <a:cs typeface="Calibri" charset="0"/>
              </a:rPr>
              <a:t>Synthèse des fibres de collagène</a:t>
            </a:r>
          </a:p>
        </p:txBody>
      </p:sp>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62302"/>
          <a:stretch/>
        </p:blipFill>
        <p:spPr>
          <a:xfrm>
            <a:off x="5362315" y="1481447"/>
            <a:ext cx="13572307" cy="3039753"/>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2315" y="9544773"/>
            <a:ext cx="13572307" cy="3135930"/>
          </a:xfrm>
          <a:prstGeom prst="rect">
            <a:avLst/>
          </a:prstGeom>
        </p:spPr>
      </p:pic>
      <p:pic>
        <p:nvPicPr>
          <p:cNvPr id="9" name="Image 8"/>
          <p:cNvPicPr>
            <a:picLocks noChangeAspect="1"/>
          </p:cNvPicPr>
          <p:nvPr/>
        </p:nvPicPr>
        <p:blipFill rotWithShape="1">
          <a:blip r:embed="rId2">
            <a:extLst>
              <a:ext uri="{28A0092B-C50C-407E-A947-70E740481C1C}">
                <a14:useLocalDpi xmlns:a14="http://schemas.microsoft.com/office/drawing/2010/main" val="0"/>
              </a:ext>
            </a:extLst>
          </a:blip>
          <a:srcRect t="37699"/>
          <a:stretch/>
        </p:blipFill>
        <p:spPr>
          <a:xfrm>
            <a:off x="5362314" y="4521200"/>
            <a:ext cx="13572307" cy="5023573"/>
          </a:xfrm>
          <a:prstGeom prst="rect">
            <a:avLst/>
          </a:prstGeom>
        </p:spPr>
      </p:pic>
    </p:spTree>
    <p:extLst>
      <p:ext uri="{BB962C8B-B14F-4D97-AF65-F5344CB8AC3E}">
        <p14:creationId xmlns:p14="http://schemas.microsoft.com/office/powerpoint/2010/main" val="129622229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230"/>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5" name="Shape 233"/>
          <p:cNvSpPr/>
          <p:nvPr/>
        </p:nvSpPr>
        <p:spPr>
          <a:xfrm>
            <a:off x="1061285" y="655144"/>
            <a:ext cx="2039314" cy="780573"/>
          </a:xfrm>
          <a:prstGeom prst="rightArrow">
            <a:avLst>
              <a:gd name="adj1" fmla="val 32000"/>
              <a:gd name="adj2" fmla="val 98017"/>
            </a:avLst>
          </a:prstGeom>
          <a:solidFill>
            <a:schemeClr val="accent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6" name="Shape 234"/>
          <p:cNvSpPr/>
          <p:nvPr/>
        </p:nvSpPr>
        <p:spPr>
          <a:xfrm>
            <a:off x="3412103" y="609413"/>
            <a:ext cx="873636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1"/>
                </a:solidFill>
                <a:latin typeface="Calibri" charset="0"/>
                <a:ea typeface="Calibri" charset="0"/>
                <a:cs typeface="Calibri" charset="0"/>
              </a:rPr>
              <a:t>Synthèse des fibres de collagène</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0599" y="1958078"/>
            <a:ext cx="14855977" cy="671796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0599" y="8676037"/>
            <a:ext cx="14855977" cy="3912348"/>
          </a:xfrm>
          <a:prstGeom prst="rect">
            <a:avLst/>
          </a:prstGeom>
        </p:spPr>
      </p:pic>
      <p:sp>
        <p:nvSpPr>
          <p:cNvPr id="9" name="Rectangle 8"/>
          <p:cNvSpPr/>
          <p:nvPr/>
        </p:nvSpPr>
        <p:spPr>
          <a:xfrm>
            <a:off x="4929776" y="9152669"/>
            <a:ext cx="480047" cy="2752649"/>
          </a:xfrm>
          <a:prstGeom prst="rect">
            <a:avLst/>
          </a:prstGeom>
          <a:solidFill>
            <a:srgbClr val="5E5E5E">
              <a:alpha val="50980"/>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0" name="Rectangle 9"/>
          <p:cNvSpPr/>
          <p:nvPr/>
        </p:nvSpPr>
        <p:spPr>
          <a:xfrm>
            <a:off x="5735561" y="9169298"/>
            <a:ext cx="375862" cy="2752649"/>
          </a:xfrm>
          <a:prstGeom prst="rect">
            <a:avLst/>
          </a:prstGeom>
          <a:solidFill>
            <a:srgbClr val="5E5E5E">
              <a:alpha val="50980"/>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1" name="Rectangle 10"/>
          <p:cNvSpPr/>
          <p:nvPr/>
        </p:nvSpPr>
        <p:spPr>
          <a:xfrm>
            <a:off x="6508499" y="9152668"/>
            <a:ext cx="480047" cy="2752649"/>
          </a:xfrm>
          <a:prstGeom prst="rect">
            <a:avLst/>
          </a:prstGeom>
          <a:solidFill>
            <a:srgbClr val="5E5E5E">
              <a:alpha val="50980"/>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2" name="Rectangle 11"/>
          <p:cNvSpPr/>
          <p:nvPr/>
        </p:nvSpPr>
        <p:spPr>
          <a:xfrm>
            <a:off x="7357336" y="9152668"/>
            <a:ext cx="414803" cy="2752649"/>
          </a:xfrm>
          <a:prstGeom prst="rect">
            <a:avLst/>
          </a:prstGeom>
          <a:solidFill>
            <a:srgbClr val="5E5E5E">
              <a:alpha val="50980"/>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3" name="Rectangle 12"/>
          <p:cNvSpPr/>
          <p:nvPr/>
        </p:nvSpPr>
        <p:spPr>
          <a:xfrm>
            <a:off x="5375767" y="9152669"/>
            <a:ext cx="338855" cy="2752649"/>
          </a:xfrm>
          <a:prstGeom prst="rect">
            <a:avLst/>
          </a:prstGeom>
          <a:solidFill>
            <a:srgbClr val="FFFEFF">
              <a:alpha val="34902"/>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4" name="Rectangle 13"/>
          <p:cNvSpPr/>
          <p:nvPr/>
        </p:nvSpPr>
        <p:spPr>
          <a:xfrm>
            <a:off x="6141358" y="9147840"/>
            <a:ext cx="338855" cy="2752649"/>
          </a:xfrm>
          <a:prstGeom prst="rect">
            <a:avLst/>
          </a:prstGeom>
          <a:solidFill>
            <a:srgbClr val="FFFEFF">
              <a:alpha val="34902"/>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5" name="Rectangle 14"/>
          <p:cNvSpPr/>
          <p:nvPr/>
        </p:nvSpPr>
        <p:spPr>
          <a:xfrm>
            <a:off x="6988546" y="9176282"/>
            <a:ext cx="368790" cy="2752649"/>
          </a:xfrm>
          <a:prstGeom prst="rect">
            <a:avLst/>
          </a:prstGeom>
          <a:solidFill>
            <a:srgbClr val="FFFEFF">
              <a:alpha val="34902"/>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
        <p:nvSpPr>
          <p:cNvPr id="16" name="Rectangle 15"/>
          <p:cNvSpPr/>
          <p:nvPr/>
        </p:nvSpPr>
        <p:spPr>
          <a:xfrm>
            <a:off x="4590921" y="9152669"/>
            <a:ext cx="338855" cy="2752649"/>
          </a:xfrm>
          <a:prstGeom prst="rect">
            <a:avLst/>
          </a:prstGeom>
          <a:solidFill>
            <a:srgbClr val="FFFEFF">
              <a:alpha val="34902"/>
            </a:srgbClr>
          </a:solidFill>
          <a:ln w="12700" cap="flat">
            <a:solidFill>
              <a:srgbClr val="000000">
                <a:alpha val="21961"/>
              </a:srgbClr>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endParaRPr kumimoji="0" lang="fr-FR" sz="3200" b="0" i="0" u="none" strike="noStrike" cap="none" spc="0" normalizeH="0" baseline="0">
              <a:ln>
                <a:noFill/>
              </a:ln>
              <a:solidFill>
                <a:srgbClr val="FFFFFF"/>
              </a:solidFill>
              <a:effectLst/>
              <a:uFillTx/>
              <a:latin typeface="+mn-lt"/>
              <a:ea typeface="+mn-ea"/>
              <a:cs typeface="+mn-cs"/>
              <a:sym typeface="Helvetica Light"/>
            </a:endParaRPr>
          </a:p>
        </p:txBody>
      </p:sp>
    </p:spTree>
    <p:extLst>
      <p:ext uri="{BB962C8B-B14F-4D97-AF65-F5344CB8AC3E}">
        <p14:creationId xmlns:p14="http://schemas.microsoft.com/office/powerpoint/2010/main" val="172551036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Shape 246"/>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249" name="Shape 249"/>
          <p:cNvSpPr/>
          <p:nvPr/>
        </p:nvSpPr>
        <p:spPr>
          <a:xfrm>
            <a:off x="1464458" y="684361"/>
            <a:ext cx="2039314" cy="780574"/>
          </a:xfrm>
          <a:prstGeom prst="rightArrow">
            <a:avLst>
              <a:gd name="adj1" fmla="val 32000"/>
              <a:gd name="adj2" fmla="val 98017"/>
            </a:avLst>
          </a:prstGeom>
          <a:solidFill>
            <a:schemeClr val="accent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50" name="Shape 250"/>
          <p:cNvSpPr/>
          <p:nvPr/>
        </p:nvSpPr>
        <p:spPr>
          <a:xfrm>
            <a:off x="3795406" y="682578"/>
            <a:ext cx="873636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1"/>
                </a:solidFill>
                <a:latin typeface="Calibri" charset="0"/>
                <a:ea typeface="Calibri" charset="0"/>
                <a:cs typeface="Calibri" charset="0"/>
              </a:rPr>
              <a:t>Synthèse des fibres de collagène</a:t>
            </a:r>
          </a:p>
        </p:txBody>
      </p:sp>
      <p:sp>
        <p:nvSpPr>
          <p:cNvPr id="251" name="Shape 251"/>
          <p:cNvSpPr/>
          <p:nvPr/>
        </p:nvSpPr>
        <p:spPr>
          <a:xfrm>
            <a:off x="1449775" y="2844800"/>
            <a:ext cx="1597026" cy="0"/>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52" name="Shape 252"/>
          <p:cNvSpPr/>
          <p:nvPr/>
        </p:nvSpPr>
        <p:spPr>
          <a:xfrm>
            <a:off x="3489089" y="5395568"/>
            <a:ext cx="15103711" cy="151836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600" dirty="0">
                <a:latin typeface="Calibri" charset="0"/>
                <a:ea typeface="Calibri" charset="0"/>
                <a:cs typeface="Calibri" charset="0"/>
                <a:sym typeface="Arial"/>
              </a:rPr>
              <a:t>Ce chevauchement (=décalage) de </a:t>
            </a:r>
            <a:r>
              <a:rPr sz="4600" b="1" dirty="0">
                <a:solidFill>
                  <a:srgbClr val="FF0000"/>
                </a:solidFill>
                <a:latin typeface="Calibri" charset="0"/>
                <a:ea typeface="Calibri" charset="0"/>
                <a:cs typeface="Calibri" charset="0"/>
                <a:sym typeface="Arial"/>
              </a:rPr>
              <a:t>67 nm</a:t>
            </a:r>
            <a:r>
              <a:rPr sz="4600" dirty="0">
                <a:solidFill>
                  <a:srgbClr val="FF0000"/>
                </a:solidFill>
                <a:latin typeface="Calibri" charset="0"/>
                <a:ea typeface="Calibri" charset="0"/>
                <a:cs typeface="Calibri" charset="0"/>
                <a:sym typeface="Arial"/>
              </a:rPr>
              <a:t> </a:t>
            </a:r>
            <a:r>
              <a:rPr sz="4600" dirty="0">
                <a:latin typeface="Calibri" charset="0"/>
                <a:ea typeface="Calibri" charset="0"/>
                <a:cs typeface="Calibri" charset="0"/>
                <a:sym typeface="Arial"/>
              </a:rPr>
              <a:t>correspond à la </a:t>
            </a:r>
            <a:r>
              <a:rPr sz="4600" b="1" dirty="0">
                <a:solidFill>
                  <a:srgbClr val="FF0000"/>
                </a:solidFill>
                <a:latin typeface="Calibri" charset="0"/>
                <a:ea typeface="Calibri" charset="0"/>
                <a:cs typeface="Calibri" charset="0"/>
                <a:sym typeface="Arial"/>
              </a:rPr>
              <a:t>périodicité (=striation) </a:t>
            </a:r>
            <a:r>
              <a:rPr sz="4600" dirty="0" smtClean="0">
                <a:latin typeface="Calibri" charset="0"/>
                <a:ea typeface="Calibri" charset="0"/>
                <a:cs typeface="Calibri" charset="0"/>
                <a:sym typeface="Arial"/>
              </a:rPr>
              <a:t>du </a:t>
            </a:r>
            <a:r>
              <a:rPr sz="4600" dirty="0">
                <a:latin typeface="Calibri" charset="0"/>
                <a:ea typeface="Calibri" charset="0"/>
                <a:cs typeface="Calibri" charset="0"/>
                <a:sym typeface="Arial"/>
              </a:rPr>
              <a:t>collagène</a:t>
            </a:r>
          </a:p>
        </p:txBody>
      </p:sp>
      <p:sp>
        <p:nvSpPr>
          <p:cNvPr id="253" name="Shape 253"/>
          <p:cNvSpPr/>
          <p:nvPr/>
        </p:nvSpPr>
        <p:spPr>
          <a:xfrm>
            <a:off x="1449775" y="5807698"/>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54" name="Shape 254"/>
          <p:cNvSpPr/>
          <p:nvPr/>
        </p:nvSpPr>
        <p:spPr>
          <a:xfrm>
            <a:off x="3489089" y="2394740"/>
            <a:ext cx="14468711" cy="151836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lang="fr-FR" sz="4600" dirty="0" smtClean="0">
                <a:latin typeface="Calibri" charset="0"/>
                <a:ea typeface="Calibri" charset="0"/>
                <a:cs typeface="Calibri" charset="0"/>
                <a:sym typeface="Arial"/>
              </a:rPr>
              <a:t>R</a:t>
            </a:r>
            <a:r>
              <a:rPr sz="4600" dirty="0" smtClean="0">
                <a:latin typeface="Calibri" charset="0"/>
                <a:ea typeface="Calibri" charset="0"/>
                <a:cs typeface="Calibri" charset="0"/>
                <a:sym typeface="Arial"/>
              </a:rPr>
              <a:t>ésistan</a:t>
            </a:r>
            <a:r>
              <a:rPr lang="fr-FR" sz="4600" dirty="0" smtClean="0">
                <a:latin typeface="Calibri" charset="0"/>
                <a:ea typeface="Calibri" charset="0"/>
                <a:cs typeface="Calibri" charset="0"/>
                <a:sym typeface="Arial"/>
              </a:rPr>
              <a:t>ce apportée</a:t>
            </a:r>
            <a:r>
              <a:rPr sz="4600" dirty="0" smtClean="0">
                <a:latin typeface="Calibri" charset="0"/>
                <a:ea typeface="Calibri" charset="0"/>
                <a:cs typeface="Calibri" charset="0"/>
                <a:sym typeface="Arial"/>
              </a:rPr>
              <a:t> </a:t>
            </a:r>
            <a:r>
              <a:rPr sz="4600" dirty="0">
                <a:latin typeface="Calibri" charset="0"/>
                <a:ea typeface="Calibri" charset="0"/>
                <a:cs typeface="Calibri" charset="0"/>
                <a:sym typeface="Arial"/>
              </a:rPr>
              <a:t>par des </a:t>
            </a:r>
            <a:r>
              <a:rPr sz="4600" b="1" u="sng" dirty="0" smtClean="0">
                <a:solidFill>
                  <a:schemeClr val="accent1"/>
                </a:solidFill>
                <a:latin typeface="Calibri" charset="0"/>
                <a:ea typeface="Calibri" charset="0"/>
                <a:cs typeface="Calibri" charset="0"/>
                <a:sym typeface="Arial"/>
              </a:rPr>
              <a:t>interactions</a:t>
            </a:r>
            <a:r>
              <a:rPr lang="fr-FR" sz="4600" b="1" u="sng" dirty="0" smtClean="0">
                <a:solidFill>
                  <a:schemeClr val="accent1"/>
                </a:solidFill>
                <a:latin typeface="Calibri" charset="0"/>
                <a:ea typeface="Calibri" charset="0"/>
                <a:cs typeface="Calibri" charset="0"/>
                <a:sym typeface="Arial"/>
              </a:rPr>
              <a:t> </a:t>
            </a:r>
            <a:r>
              <a:rPr sz="4600" b="1" u="sng" dirty="0" smtClean="0">
                <a:solidFill>
                  <a:schemeClr val="accent1"/>
                </a:solidFill>
                <a:latin typeface="Calibri" charset="0"/>
                <a:ea typeface="Calibri" charset="0"/>
                <a:cs typeface="Calibri" charset="0"/>
                <a:sym typeface="Arial"/>
              </a:rPr>
              <a:t>latérales </a:t>
            </a:r>
            <a:r>
              <a:rPr sz="4600" b="1" u="sng" dirty="0">
                <a:latin typeface="Calibri" charset="0"/>
                <a:ea typeface="Calibri" charset="0"/>
                <a:cs typeface="Calibri" charset="0"/>
                <a:sym typeface="Arial"/>
              </a:rPr>
              <a:t>(pontages covalents)</a:t>
            </a:r>
            <a:r>
              <a:rPr sz="4600" dirty="0">
                <a:latin typeface="Calibri" charset="0"/>
                <a:ea typeface="Calibri" charset="0"/>
                <a:cs typeface="Calibri" charset="0"/>
                <a:sym typeface="Arial"/>
              </a:rPr>
              <a:t> entre des radicaux </a:t>
            </a:r>
            <a:r>
              <a:rPr sz="4600" b="1" dirty="0" smtClean="0">
                <a:latin typeface="Calibri" charset="0"/>
                <a:ea typeface="Calibri" charset="0"/>
                <a:cs typeface="Calibri" charset="0"/>
                <a:sym typeface="Arial"/>
              </a:rPr>
              <a:t>lysyl</a:t>
            </a:r>
            <a:endParaRPr sz="4600" dirty="0">
              <a:latin typeface="Calibri" charset="0"/>
              <a:ea typeface="Calibri" charset="0"/>
              <a:cs typeface="Calibri" charset="0"/>
              <a:sym typeface="Arial"/>
            </a:endParaRPr>
          </a:p>
        </p:txBody>
      </p:sp>
      <p:sp>
        <p:nvSpPr>
          <p:cNvPr id="255" name="Shape 255"/>
          <p:cNvSpPr/>
          <p:nvPr/>
        </p:nvSpPr>
        <p:spPr>
          <a:xfrm>
            <a:off x="3393175" y="8819218"/>
            <a:ext cx="18277194" cy="148758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just">
              <a:defRPr sz="1800"/>
            </a:pPr>
            <a:r>
              <a:rPr sz="4500" dirty="0">
                <a:latin typeface="Calibri" charset="0"/>
                <a:ea typeface="Calibri" charset="0"/>
                <a:cs typeface="Calibri" charset="0"/>
                <a:sym typeface="Arial"/>
              </a:rPr>
              <a:t>Ce sont des pontages </a:t>
            </a:r>
            <a:r>
              <a:rPr sz="4500" b="1" dirty="0">
                <a:solidFill>
                  <a:schemeClr val="accent1"/>
                </a:solidFill>
                <a:latin typeface="Calibri" charset="0"/>
                <a:ea typeface="Calibri" charset="0"/>
                <a:cs typeface="Calibri" charset="0"/>
                <a:sym typeface="Arial"/>
              </a:rPr>
              <a:t>covalents</a:t>
            </a:r>
            <a:r>
              <a:rPr sz="4500" dirty="0">
                <a:solidFill>
                  <a:schemeClr val="accent1"/>
                </a:solidFill>
                <a:latin typeface="Calibri" charset="0"/>
                <a:ea typeface="Calibri" charset="0"/>
                <a:cs typeface="Calibri" charset="0"/>
                <a:sym typeface="Arial"/>
              </a:rPr>
              <a:t> </a:t>
            </a:r>
            <a:r>
              <a:rPr sz="4500" dirty="0">
                <a:latin typeface="Calibri" charset="0"/>
                <a:ea typeface="Calibri" charset="0"/>
                <a:cs typeface="Calibri" charset="0"/>
                <a:sym typeface="Arial"/>
              </a:rPr>
              <a:t>entre les deux </a:t>
            </a:r>
            <a:r>
              <a:rPr sz="4500" dirty="0" smtClean="0">
                <a:latin typeface="Calibri" charset="0"/>
                <a:ea typeface="Calibri" charset="0"/>
                <a:cs typeface="Calibri" charset="0"/>
                <a:sym typeface="Arial"/>
              </a:rPr>
              <a:t>lysines </a:t>
            </a:r>
            <a:r>
              <a:rPr sz="4500" dirty="0">
                <a:latin typeface="Calibri" charset="0"/>
                <a:ea typeface="Calibri" charset="0"/>
                <a:cs typeface="Calibri" charset="0"/>
                <a:sym typeface="Arial"/>
              </a:rPr>
              <a:t>qui font le lien </a:t>
            </a:r>
            <a:endParaRPr lang="fr-FR" sz="4500" dirty="0" smtClean="0">
              <a:latin typeface="Calibri" charset="0"/>
              <a:ea typeface="Calibri" charset="0"/>
              <a:cs typeface="Calibri" charset="0"/>
              <a:sym typeface="Arial"/>
            </a:endParaRPr>
          </a:p>
          <a:p>
            <a:pPr lvl="0" algn="just">
              <a:defRPr sz="1800"/>
            </a:pPr>
            <a:r>
              <a:rPr sz="4500" dirty="0" smtClean="0">
                <a:latin typeface="Calibri" charset="0"/>
                <a:ea typeface="Calibri" charset="0"/>
                <a:cs typeface="Calibri" charset="0"/>
                <a:sym typeface="Arial"/>
              </a:rPr>
              <a:t>entre </a:t>
            </a:r>
            <a:r>
              <a:rPr sz="4500" dirty="0">
                <a:latin typeface="Calibri" charset="0"/>
                <a:ea typeface="Calibri" charset="0"/>
                <a:cs typeface="Calibri" charset="0"/>
                <a:sym typeface="Arial"/>
              </a:rPr>
              <a:t>les unités de </a:t>
            </a:r>
            <a:r>
              <a:rPr sz="4500" dirty="0" smtClean="0">
                <a:latin typeface="Calibri" charset="0"/>
                <a:ea typeface="Calibri" charset="0"/>
                <a:cs typeface="Calibri" charset="0"/>
                <a:sym typeface="Arial"/>
              </a:rPr>
              <a:t>tropocollagène</a:t>
            </a:r>
            <a:r>
              <a:rPr sz="4500" b="1" dirty="0" smtClean="0">
                <a:latin typeface="Calibri" charset="0"/>
                <a:ea typeface="Calibri" charset="0"/>
                <a:cs typeface="Calibri" charset="0"/>
                <a:sym typeface="Arial"/>
              </a:rPr>
              <a:t> </a:t>
            </a:r>
            <a:r>
              <a:rPr sz="4500" b="1" u="sng" dirty="0">
                <a:latin typeface="Calibri" charset="0"/>
                <a:ea typeface="Calibri" charset="0"/>
                <a:cs typeface="Calibri" charset="0"/>
                <a:sym typeface="Arial"/>
              </a:rPr>
              <a:t>latéralement</a:t>
            </a:r>
            <a:r>
              <a:rPr sz="4500" dirty="0">
                <a:latin typeface="Calibri" charset="0"/>
                <a:ea typeface="Calibri" charset="0"/>
                <a:cs typeface="Calibri" charset="0"/>
                <a:sym typeface="Arial"/>
              </a:rPr>
              <a:t> : décalage de </a:t>
            </a:r>
            <a:r>
              <a:rPr sz="4500" b="1" dirty="0">
                <a:latin typeface="Calibri" charset="0"/>
                <a:ea typeface="Calibri" charset="0"/>
                <a:cs typeface="Calibri" charset="0"/>
                <a:sym typeface="Arial"/>
              </a:rPr>
              <a:t>67 nm</a:t>
            </a:r>
            <a:r>
              <a:rPr sz="4500" dirty="0">
                <a:latin typeface="Calibri" charset="0"/>
                <a:ea typeface="Calibri" charset="0"/>
                <a:cs typeface="Calibri" charset="0"/>
                <a:sym typeface="Arial"/>
              </a:rPr>
              <a:t>. </a:t>
            </a:r>
          </a:p>
        </p:txBody>
      </p:sp>
      <p:pic>
        <p:nvPicPr>
          <p:cNvPr id="256" name="pasted-image.tif"/>
          <p:cNvPicPr/>
          <p:nvPr/>
        </p:nvPicPr>
        <p:blipFill>
          <a:blip r:embed="rId2">
            <a:extLst/>
          </a:blip>
          <a:stretch>
            <a:fillRect/>
          </a:stretch>
        </p:blipFill>
        <p:spPr>
          <a:xfrm>
            <a:off x="1685602" y="9000325"/>
            <a:ext cx="1125371" cy="1125371"/>
          </a:xfrm>
          <a:prstGeom prst="rect">
            <a:avLst/>
          </a:prstGeom>
          <a:ln w="12700">
            <a:miter lim="400000"/>
          </a:ln>
        </p:spPr>
      </p:pic>
      <p:sp>
        <p:nvSpPr>
          <p:cNvPr id="258" name="Shape 258"/>
          <p:cNvSpPr/>
          <p:nvPr/>
        </p:nvSpPr>
        <p:spPr>
          <a:xfrm>
            <a:off x="653072" y="11596994"/>
            <a:ext cx="22936994" cy="718145"/>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000" i="1" dirty="0"/>
              <a:t>N.B : en microscopie</a:t>
            </a:r>
            <a:r>
              <a:rPr sz="4000" dirty="0"/>
              <a:t> </a:t>
            </a:r>
            <a:r>
              <a:rPr sz="4000" i="1" dirty="0"/>
              <a:t>électronique, elles apparaissent sous forme de </a:t>
            </a:r>
            <a:r>
              <a:rPr sz="4000" i="1"/>
              <a:t>rubans </a:t>
            </a:r>
            <a:r>
              <a:rPr sz="4000" i="1" smtClean="0"/>
              <a:t>ou </a:t>
            </a:r>
            <a:r>
              <a:rPr sz="4000" i="1" dirty="0"/>
              <a:t>de </a:t>
            </a:r>
            <a:r>
              <a:rPr sz="4000" i="1" dirty="0" smtClean="0"/>
              <a:t>trousseaux.  </a:t>
            </a:r>
            <a:endParaRPr sz="4000" i="1" dirty="0"/>
          </a:p>
        </p:txBody>
      </p:sp>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51320" t="8826" b="4261"/>
          <a:stretch/>
        </p:blipFill>
        <p:spPr>
          <a:xfrm>
            <a:off x="17957800" y="339070"/>
            <a:ext cx="5476865" cy="8198468"/>
          </a:xfrm>
          <a:prstGeom prst="rect">
            <a:avLst/>
          </a:prstGeom>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Shape 260"/>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263" name="Shape 263"/>
          <p:cNvSpPr/>
          <p:nvPr/>
        </p:nvSpPr>
        <p:spPr>
          <a:xfrm>
            <a:off x="1297194" y="1941973"/>
            <a:ext cx="2039314" cy="780573"/>
          </a:xfrm>
          <a:prstGeom prst="rightArrow">
            <a:avLst>
              <a:gd name="adj1" fmla="val 32000"/>
              <a:gd name="adj2" fmla="val 98017"/>
            </a:avLst>
          </a:prstGeom>
          <a:solidFill>
            <a:schemeClr val="accent1"/>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64" name="Shape 264"/>
          <p:cNvSpPr/>
          <p:nvPr/>
        </p:nvSpPr>
        <p:spPr>
          <a:xfrm>
            <a:off x="3662244" y="1896242"/>
            <a:ext cx="1464022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lang="fr-FR" sz="5000" b="1" u="sng" dirty="0" smtClean="0">
                <a:solidFill>
                  <a:schemeClr val="accent1"/>
                </a:solidFill>
                <a:latin typeface="Calibri" charset="0"/>
                <a:ea typeface="Calibri" charset="0"/>
                <a:cs typeface="Calibri" charset="0"/>
              </a:rPr>
              <a:t>Cinq</a:t>
            </a:r>
            <a:r>
              <a:rPr sz="5000" b="1" u="sng" dirty="0" smtClean="0">
                <a:solidFill>
                  <a:schemeClr val="accent1"/>
                </a:solidFill>
                <a:latin typeface="Calibri" charset="0"/>
                <a:ea typeface="Calibri" charset="0"/>
                <a:cs typeface="Calibri" charset="0"/>
              </a:rPr>
              <a:t> </a:t>
            </a:r>
            <a:r>
              <a:rPr sz="5000" b="1" u="sng" dirty="0">
                <a:solidFill>
                  <a:schemeClr val="accent1"/>
                </a:solidFill>
                <a:latin typeface="Calibri" charset="0"/>
                <a:ea typeface="Calibri" charset="0"/>
                <a:cs typeface="Calibri" charset="0"/>
              </a:rPr>
              <a:t>types</a:t>
            </a:r>
            <a:r>
              <a:rPr sz="5000" b="1" dirty="0">
                <a:solidFill>
                  <a:schemeClr val="accent1"/>
                </a:solidFill>
                <a:latin typeface="Calibri" charset="0"/>
                <a:ea typeface="Calibri" charset="0"/>
                <a:cs typeface="Calibri" charset="0"/>
              </a:rPr>
              <a:t> </a:t>
            </a:r>
            <a:r>
              <a:rPr sz="5000" dirty="0">
                <a:latin typeface="Calibri" charset="0"/>
                <a:ea typeface="Calibri" charset="0"/>
                <a:cs typeface="Calibri" charset="0"/>
              </a:rPr>
              <a:t>de collagène selon l’agencement des chaînes</a:t>
            </a:r>
          </a:p>
        </p:txBody>
      </p:sp>
      <p:sp>
        <p:nvSpPr>
          <p:cNvPr id="265" name="Shape 265"/>
          <p:cNvSpPr/>
          <p:nvPr/>
        </p:nvSpPr>
        <p:spPr>
          <a:xfrm>
            <a:off x="3662244" y="4125464"/>
            <a:ext cx="15438556" cy="559640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5100" b="1" dirty="0">
                <a:latin typeface="Calibri" charset="0"/>
                <a:ea typeface="Calibri" charset="0"/>
                <a:cs typeface="Calibri" charset="0"/>
                <a:sym typeface="Arial"/>
              </a:rPr>
              <a:t>Type I : </a:t>
            </a:r>
            <a:r>
              <a:rPr lang="fr-FR" sz="5100" b="1" dirty="0">
                <a:latin typeface="Calibri" charset="0"/>
                <a:ea typeface="Calibri" charset="0"/>
                <a:cs typeface="Calibri" charset="0"/>
                <a:sym typeface="Arial"/>
              </a:rPr>
              <a:t>D</a:t>
            </a:r>
            <a:r>
              <a:rPr sz="5100" b="1" dirty="0" smtClean="0">
                <a:latin typeface="Calibri" charset="0"/>
                <a:ea typeface="Calibri" charset="0"/>
                <a:cs typeface="Calibri" charset="0"/>
                <a:sym typeface="Arial"/>
              </a:rPr>
              <a:t>erme,</a:t>
            </a:r>
            <a:r>
              <a:rPr lang="fr-FR" sz="5100" b="1" dirty="0" smtClean="0">
                <a:latin typeface="Calibri" charset="0"/>
                <a:ea typeface="Calibri" charset="0"/>
                <a:cs typeface="Calibri" charset="0"/>
                <a:sym typeface="Arial"/>
              </a:rPr>
              <a:t> </a:t>
            </a:r>
            <a:r>
              <a:rPr sz="5100" b="1" dirty="0" smtClean="0">
                <a:latin typeface="Calibri" charset="0"/>
                <a:ea typeface="Calibri" charset="0"/>
                <a:cs typeface="Calibri" charset="0"/>
                <a:sym typeface="Arial"/>
              </a:rPr>
              <a:t>tendons,</a:t>
            </a:r>
            <a:r>
              <a:rPr lang="fr-FR" sz="5100" b="1" dirty="0" smtClean="0">
                <a:latin typeface="Calibri" charset="0"/>
                <a:ea typeface="Calibri" charset="0"/>
                <a:cs typeface="Calibri" charset="0"/>
                <a:sym typeface="Arial"/>
              </a:rPr>
              <a:t> </a:t>
            </a:r>
            <a:r>
              <a:rPr sz="5100" b="1" dirty="0" smtClean="0">
                <a:latin typeface="Calibri" charset="0"/>
                <a:ea typeface="Calibri" charset="0"/>
                <a:cs typeface="Calibri" charset="0"/>
                <a:sym typeface="Arial"/>
              </a:rPr>
              <a:t>tissu </a:t>
            </a:r>
            <a:r>
              <a:rPr sz="5100" b="1" u="sng" dirty="0">
                <a:latin typeface="Calibri" charset="0"/>
                <a:ea typeface="Calibri" charset="0"/>
                <a:cs typeface="Calibri" charset="0"/>
                <a:sym typeface="Arial"/>
              </a:rPr>
              <a:t>osseux</a:t>
            </a:r>
          </a:p>
          <a:p>
            <a:pPr lvl="0" algn="l">
              <a:defRPr sz="1800"/>
            </a:pPr>
            <a:endParaRPr sz="5100" dirty="0">
              <a:latin typeface="Calibri" charset="0"/>
              <a:ea typeface="Calibri" charset="0"/>
              <a:cs typeface="Calibri" charset="0"/>
              <a:sym typeface="Arial"/>
            </a:endParaRPr>
          </a:p>
          <a:p>
            <a:pPr lvl="0" algn="l">
              <a:defRPr sz="1800"/>
            </a:pPr>
            <a:r>
              <a:rPr sz="5100" dirty="0">
                <a:latin typeface="Calibri" charset="0"/>
                <a:ea typeface="Calibri" charset="0"/>
                <a:cs typeface="Calibri" charset="0"/>
                <a:sym typeface="Arial"/>
              </a:rPr>
              <a:t>Type II : </a:t>
            </a:r>
            <a:r>
              <a:rPr lang="fr-FR" sz="5100" dirty="0" err="1">
                <a:latin typeface="Calibri" charset="0"/>
                <a:ea typeface="Calibri" charset="0"/>
                <a:cs typeface="Calibri" charset="0"/>
                <a:sym typeface="Arial"/>
              </a:rPr>
              <a:t>T</a:t>
            </a:r>
            <a:r>
              <a:rPr sz="5100" dirty="0" smtClean="0">
                <a:latin typeface="Calibri" charset="0"/>
                <a:ea typeface="Calibri" charset="0"/>
                <a:cs typeface="Calibri" charset="0"/>
                <a:sym typeface="Arial"/>
              </a:rPr>
              <a:t>issu </a:t>
            </a:r>
            <a:r>
              <a:rPr sz="5100" u="sng" dirty="0">
                <a:latin typeface="Calibri" charset="0"/>
                <a:ea typeface="Calibri" charset="0"/>
                <a:cs typeface="Calibri" charset="0"/>
                <a:sym typeface="Arial"/>
              </a:rPr>
              <a:t>cartilagineux</a:t>
            </a:r>
          </a:p>
          <a:p>
            <a:pPr lvl="0" algn="l">
              <a:defRPr sz="1800"/>
            </a:pPr>
            <a:endParaRPr sz="5100" dirty="0">
              <a:latin typeface="Calibri" charset="0"/>
              <a:ea typeface="Calibri" charset="0"/>
              <a:cs typeface="Calibri" charset="0"/>
              <a:sym typeface="Arial"/>
            </a:endParaRPr>
          </a:p>
          <a:p>
            <a:pPr lvl="0" algn="l">
              <a:defRPr sz="1800"/>
            </a:pPr>
            <a:r>
              <a:rPr sz="5100" dirty="0">
                <a:latin typeface="Calibri" charset="0"/>
                <a:ea typeface="Calibri" charset="0"/>
                <a:cs typeface="Calibri" charset="0"/>
                <a:sym typeface="Arial"/>
              </a:rPr>
              <a:t>Type III : </a:t>
            </a:r>
            <a:r>
              <a:rPr lang="fr-FR" sz="5100" dirty="0" smtClean="0">
                <a:latin typeface="Calibri" charset="0"/>
                <a:ea typeface="Calibri" charset="0"/>
                <a:cs typeface="Calibri" charset="0"/>
                <a:sym typeface="Arial"/>
              </a:rPr>
              <a:t>M</a:t>
            </a:r>
            <a:r>
              <a:rPr sz="5100" dirty="0" smtClean="0">
                <a:latin typeface="Calibri" charset="0"/>
                <a:ea typeface="Calibri" charset="0"/>
                <a:cs typeface="Calibri" charset="0"/>
                <a:sym typeface="Arial"/>
              </a:rPr>
              <a:t>uscles</a:t>
            </a:r>
            <a:r>
              <a:rPr sz="5100" dirty="0">
                <a:latin typeface="Calibri" charset="0"/>
                <a:ea typeface="Calibri" charset="0"/>
                <a:cs typeface="Calibri" charset="0"/>
                <a:sym typeface="Arial"/>
              </a:rPr>
              <a:t>, paroi </a:t>
            </a:r>
            <a:r>
              <a:rPr sz="5100" dirty="0" smtClean="0">
                <a:latin typeface="Calibri" charset="0"/>
                <a:ea typeface="Calibri" charset="0"/>
                <a:cs typeface="Calibri" charset="0"/>
                <a:sym typeface="Arial"/>
              </a:rPr>
              <a:t>vasculaire</a:t>
            </a:r>
            <a:r>
              <a:rPr lang="fr-FR" sz="5100" dirty="0" smtClean="0">
                <a:latin typeface="Calibri" charset="0"/>
                <a:ea typeface="Calibri" charset="0"/>
                <a:cs typeface="Calibri" charset="0"/>
                <a:sym typeface="Arial"/>
              </a:rPr>
              <a:t> </a:t>
            </a:r>
            <a:r>
              <a:rPr lang="fr-FR" sz="5100" dirty="0" smtClean="0">
                <a:latin typeface="Calibri" charset="0"/>
                <a:ea typeface="Calibri" charset="0"/>
                <a:cs typeface="Calibri" charset="0"/>
                <a:sym typeface="Wingdings"/>
              </a:rPr>
              <a:t> </a:t>
            </a:r>
            <a:r>
              <a:rPr lang="fr-FR" sz="4800" b="1" i="1" dirty="0" smtClean="0">
                <a:solidFill>
                  <a:srgbClr val="FF9300"/>
                </a:solidFill>
                <a:latin typeface="Calibri" charset="0"/>
                <a:ea typeface="Calibri" charset="0"/>
                <a:cs typeface="Calibri" charset="0"/>
                <a:sym typeface="Wingdings"/>
              </a:rPr>
              <a:t>fibres de réticuline</a:t>
            </a:r>
            <a:endParaRPr sz="5100" b="1" i="1" dirty="0">
              <a:solidFill>
                <a:srgbClr val="FF9300"/>
              </a:solidFill>
              <a:latin typeface="Calibri" charset="0"/>
              <a:ea typeface="Calibri" charset="0"/>
              <a:cs typeface="Calibri" charset="0"/>
              <a:sym typeface="Arial"/>
            </a:endParaRPr>
          </a:p>
          <a:p>
            <a:pPr lvl="0" algn="l">
              <a:defRPr sz="1800"/>
            </a:pPr>
            <a:endParaRPr sz="5100" dirty="0">
              <a:latin typeface="Calibri" charset="0"/>
              <a:ea typeface="Calibri" charset="0"/>
              <a:cs typeface="Calibri" charset="0"/>
              <a:sym typeface="Arial"/>
            </a:endParaRPr>
          </a:p>
          <a:p>
            <a:pPr lvl="0" algn="l">
              <a:defRPr sz="1800"/>
            </a:pPr>
            <a:r>
              <a:rPr sz="5100" dirty="0">
                <a:latin typeface="Calibri" charset="0"/>
                <a:ea typeface="Calibri" charset="0"/>
                <a:cs typeface="Calibri" charset="0"/>
                <a:sym typeface="Arial"/>
              </a:rPr>
              <a:t>Type IV : </a:t>
            </a:r>
            <a:r>
              <a:rPr lang="fr-FR" sz="5100" b="1" dirty="0" smtClean="0">
                <a:latin typeface="Calibri" charset="0"/>
                <a:ea typeface="Calibri" charset="0"/>
                <a:cs typeface="Calibri" charset="0"/>
                <a:sym typeface="Arial"/>
              </a:rPr>
              <a:t>L</a:t>
            </a:r>
            <a:r>
              <a:rPr sz="5100" b="1" dirty="0" smtClean="0">
                <a:latin typeface="Calibri" charset="0"/>
                <a:ea typeface="Calibri" charset="0"/>
                <a:cs typeface="Calibri" charset="0"/>
                <a:sym typeface="Arial"/>
              </a:rPr>
              <a:t>ames </a:t>
            </a:r>
            <a:r>
              <a:rPr sz="5100" b="1" dirty="0">
                <a:latin typeface="Calibri" charset="0"/>
                <a:ea typeface="Calibri" charset="0"/>
                <a:cs typeface="Calibri" charset="0"/>
                <a:sym typeface="Arial"/>
              </a:rPr>
              <a:t>basales</a:t>
            </a:r>
          </a:p>
        </p:txBody>
      </p:sp>
      <p:sp>
        <p:nvSpPr>
          <p:cNvPr id="266" name="Shape 266"/>
          <p:cNvSpPr/>
          <p:nvPr/>
        </p:nvSpPr>
        <p:spPr>
          <a:xfrm>
            <a:off x="1518338" y="6171669"/>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67" name="Shape 267"/>
          <p:cNvSpPr/>
          <p:nvPr/>
        </p:nvSpPr>
        <p:spPr>
          <a:xfrm>
            <a:off x="1518338" y="4577913"/>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68" name="Shape 268"/>
          <p:cNvSpPr/>
          <p:nvPr/>
        </p:nvSpPr>
        <p:spPr>
          <a:xfrm>
            <a:off x="1518338" y="7694747"/>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69" name="Shape 269"/>
          <p:cNvSpPr/>
          <p:nvPr/>
        </p:nvSpPr>
        <p:spPr>
          <a:xfrm>
            <a:off x="1518338" y="9284404"/>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70" name="Shape 270"/>
          <p:cNvSpPr/>
          <p:nvPr/>
        </p:nvSpPr>
        <p:spPr>
          <a:xfrm>
            <a:off x="13886336" y="2415581"/>
            <a:ext cx="508760" cy="2590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lvl="0">
              <a:defRPr sz="1800"/>
            </a:pPr>
            <a:endParaRPr sz="5000" dirty="0"/>
          </a:p>
          <a:p>
            <a:pPr lvl="0">
              <a:defRPr sz="1800"/>
            </a:pPr>
            <a:endParaRPr sz="5000" dirty="0"/>
          </a:p>
          <a:p>
            <a:pPr lvl="0">
              <a:defRPr sz="1800"/>
            </a:pPr>
            <a:r>
              <a:rPr sz="6300" dirty="0"/>
              <a:t>}</a:t>
            </a:r>
          </a:p>
        </p:txBody>
      </p:sp>
      <p:sp>
        <p:nvSpPr>
          <p:cNvPr id="271" name="Shape 271"/>
          <p:cNvSpPr/>
          <p:nvPr/>
        </p:nvSpPr>
        <p:spPr>
          <a:xfrm>
            <a:off x="14520270" y="4085328"/>
            <a:ext cx="4268796"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Le plus </a:t>
            </a:r>
            <a:r>
              <a:rPr sz="4800" b="1" dirty="0">
                <a:solidFill>
                  <a:schemeClr val="accent1"/>
                </a:solidFill>
                <a:latin typeface="Calibri" charset="0"/>
                <a:ea typeface="Calibri" charset="0"/>
                <a:cs typeface="Calibri" charset="0"/>
                <a:sym typeface="Arial"/>
              </a:rPr>
              <a:t>répandu</a:t>
            </a:r>
            <a:r>
              <a:rPr sz="4800" dirty="0">
                <a:solidFill>
                  <a:schemeClr val="accent1"/>
                </a:solidFill>
                <a:latin typeface="Calibri" charset="0"/>
                <a:ea typeface="Calibri" charset="0"/>
                <a:cs typeface="Calibri" charset="0"/>
                <a:sym typeface="Arial"/>
              </a:rPr>
              <a:t> </a:t>
            </a:r>
          </a:p>
        </p:txBody>
      </p:sp>
      <p:sp>
        <p:nvSpPr>
          <p:cNvPr id="12" name="Shape 269"/>
          <p:cNvSpPr/>
          <p:nvPr/>
        </p:nvSpPr>
        <p:spPr>
          <a:xfrm>
            <a:off x="1518338" y="10878553"/>
            <a:ext cx="1597026" cy="1"/>
          </a:xfrm>
          <a:prstGeom prst="line">
            <a:avLst/>
          </a:prstGeom>
          <a:ln w="76200">
            <a:solidFill>
              <a:schemeClr val="accent1"/>
            </a:solidFill>
            <a:miter lim="400000"/>
            <a:tailEnd type="triangle"/>
          </a:ln>
        </p:spPr>
        <p:txBody>
          <a:bodyPr lIns="0" tIns="0" rIns="0" bIns="0" anchor="ctr"/>
          <a:lstStyle/>
          <a:p>
            <a:pPr lvl="0">
              <a:defRPr sz="3200"/>
            </a:pPr>
            <a:endParaRPr/>
          </a:p>
        </p:txBody>
      </p:sp>
      <p:sp>
        <p:nvSpPr>
          <p:cNvPr id="2" name="ZoneTexte 1"/>
          <p:cNvSpPr txBox="1"/>
          <p:nvPr/>
        </p:nvSpPr>
        <p:spPr>
          <a:xfrm>
            <a:off x="3336508" y="10310154"/>
            <a:ext cx="3774361" cy="88742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1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Type V : Os</a:t>
            </a:r>
            <a:endParaRPr kumimoji="0" lang="fr-FR" sz="5100" b="0"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 name="Shape 273"/>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276" name="Shape 276"/>
          <p:cNvSpPr/>
          <p:nvPr/>
        </p:nvSpPr>
        <p:spPr>
          <a:xfrm>
            <a:off x="1197592" y="1454137"/>
            <a:ext cx="2039314" cy="780574"/>
          </a:xfrm>
          <a:prstGeom prst="rightArrow">
            <a:avLst>
              <a:gd name="adj1" fmla="val 32000"/>
              <a:gd name="adj2" fmla="val 98017"/>
            </a:avLst>
          </a:prstGeom>
          <a:solidFill>
            <a:schemeClr val="accent4"/>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77" name="Shape 277"/>
          <p:cNvSpPr/>
          <p:nvPr/>
        </p:nvSpPr>
        <p:spPr>
          <a:xfrm>
            <a:off x="3494193" y="1362677"/>
            <a:ext cx="5140831"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4"/>
                </a:solidFill>
                <a:latin typeface="Calibri" charset="0"/>
                <a:ea typeface="Calibri" charset="0"/>
                <a:cs typeface="Calibri" charset="0"/>
                <a:sym typeface="Arial"/>
              </a:rPr>
              <a:t>Fibres de réticuline</a:t>
            </a:r>
          </a:p>
        </p:txBody>
      </p:sp>
      <p:sp>
        <p:nvSpPr>
          <p:cNvPr id="278" name="Shape 278"/>
          <p:cNvSpPr/>
          <p:nvPr/>
        </p:nvSpPr>
        <p:spPr>
          <a:xfrm>
            <a:off x="3494193" y="3336696"/>
            <a:ext cx="8425383"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Autre </a:t>
            </a:r>
            <a:r>
              <a:rPr sz="4800" b="1" dirty="0">
                <a:solidFill>
                  <a:srgbClr val="945200"/>
                </a:solidFill>
                <a:latin typeface="Calibri" charset="0"/>
                <a:ea typeface="Calibri" charset="0"/>
                <a:cs typeface="Calibri" charset="0"/>
                <a:sym typeface="Arial"/>
              </a:rPr>
              <a:t>variante</a:t>
            </a:r>
            <a:r>
              <a:rPr sz="4800" dirty="0">
                <a:solidFill>
                  <a:srgbClr val="945200"/>
                </a:solidFill>
                <a:latin typeface="Calibri" charset="0"/>
                <a:ea typeface="Calibri" charset="0"/>
                <a:cs typeface="Calibri" charset="0"/>
                <a:sym typeface="Arial"/>
              </a:rPr>
              <a:t> </a:t>
            </a:r>
            <a:r>
              <a:rPr sz="4800" dirty="0">
                <a:latin typeface="Calibri" charset="0"/>
                <a:ea typeface="Calibri" charset="0"/>
                <a:cs typeface="Calibri" charset="0"/>
                <a:sym typeface="Arial"/>
              </a:rPr>
              <a:t>de la chaîne alpha</a:t>
            </a:r>
          </a:p>
        </p:txBody>
      </p:sp>
      <p:sp>
        <p:nvSpPr>
          <p:cNvPr id="279" name="Shape 279"/>
          <p:cNvSpPr/>
          <p:nvPr/>
        </p:nvSpPr>
        <p:spPr>
          <a:xfrm>
            <a:off x="3494193" y="6307825"/>
            <a:ext cx="18817652"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Réseau apparemment </a:t>
            </a:r>
            <a:r>
              <a:rPr sz="4800" b="1" dirty="0">
                <a:latin typeface="Calibri" charset="0"/>
                <a:ea typeface="Calibri" charset="0"/>
                <a:cs typeface="Calibri" charset="0"/>
                <a:sym typeface="Arial"/>
              </a:rPr>
              <a:t>anastomosé</a:t>
            </a:r>
            <a:r>
              <a:rPr sz="4800" dirty="0">
                <a:latin typeface="Calibri" charset="0"/>
                <a:ea typeface="Calibri" charset="0"/>
                <a:cs typeface="Calibri" charset="0"/>
                <a:sym typeface="Arial"/>
              </a:rPr>
              <a:t> : </a:t>
            </a:r>
            <a:r>
              <a:rPr sz="4800" b="1" dirty="0">
                <a:solidFill>
                  <a:schemeClr val="accent4">
                    <a:lumMod val="75000"/>
                  </a:schemeClr>
                </a:solidFill>
                <a:latin typeface="Calibri" charset="0"/>
                <a:ea typeface="Calibri" charset="0"/>
                <a:cs typeface="Calibri" charset="0"/>
                <a:sym typeface="Arial"/>
              </a:rPr>
              <a:t>architecture plus ramifiée</a:t>
            </a:r>
            <a:r>
              <a:rPr sz="4800" dirty="0">
                <a:latin typeface="Calibri" charset="0"/>
                <a:ea typeface="Calibri" charset="0"/>
                <a:cs typeface="Calibri" charset="0"/>
                <a:sym typeface="Arial"/>
              </a:rPr>
              <a:t> des fibrilles</a:t>
            </a:r>
          </a:p>
        </p:txBody>
      </p:sp>
      <p:sp>
        <p:nvSpPr>
          <p:cNvPr id="280" name="Shape 280"/>
          <p:cNvSpPr/>
          <p:nvPr/>
        </p:nvSpPr>
        <p:spPr>
          <a:xfrm>
            <a:off x="3517421" y="7659861"/>
            <a:ext cx="17772493"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Microscope électronique : architecture </a:t>
            </a:r>
            <a:r>
              <a:rPr sz="4800" b="1" dirty="0">
                <a:latin typeface="Calibri" charset="0"/>
                <a:ea typeface="Calibri" charset="0"/>
                <a:cs typeface="Calibri" charset="0"/>
                <a:sym typeface="Arial"/>
              </a:rPr>
              <a:t>similaire</a:t>
            </a:r>
            <a:r>
              <a:rPr sz="4800" dirty="0">
                <a:latin typeface="Calibri" charset="0"/>
                <a:ea typeface="Calibri" charset="0"/>
                <a:cs typeface="Calibri" charset="0"/>
                <a:sym typeface="Arial"/>
              </a:rPr>
              <a:t> au </a:t>
            </a:r>
            <a:r>
              <a:rPr sz="4800" b="1" u="sng" dirty="0">
                <a:solidFill>
                  <a:srgbClr val="945200"/>
                </a:solidFill>
                <a:latin typeface="Calibri" charset="0"/>
                <a:ea typeface="Calibri" charset="0"/>
                <a:cs typeface="Calibri" charset="0"/>
                <a:sym typeface="Arial"/>
              </a:rPr>
              <a:t>collagène de type I</a:t>
            </a:r>
          </a:p>
        </p:txBody>
      </p:sp>
      <p:sp>
        <p:nvSpPr>
          <p:cNvPr id="281" name="Shape 281"/>
          <p:cNvSpPr/>
          <p:nvPr/>
        </p:nvSpPr>
        <p:spPr>
          <a:xfrm>
            <a:off x="3613029" y="9182346"/>
            <a:ext cx="16555814" cy="157992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800" b="1" dirty="0">
                <a:solidFill>
                  <a:schemeClr val="accent4">
                    <a:lumMod val="75000"/>
                  </a:schemeClr>
                </a:solidFill>
                <a:latin typeface="Calibri" charset="0"/>
                <a:ea typeface="Calibri" charset="0"/>
                <a:cs typeface="Calibri" charset="0"/>
                <a:sym typeface="Arial"/>
              </a:rPr>
              <a:t>Fibres invisibles en microcopie optique </a:t>
            </a:r>
            <a:endParaRPr lang="fr-FR" sz="4800" b="1" dirty="0" smtClean="0">
              <a:solidFill>
                <a:schemeClr val="accent4">
                  <a:lumMod val="75000"/>
                </a:schemeClr>
              </a:solidFill>
              <a:latin typeface="Calibri" charset="0"/>
              <a:ea typeface="Calibri" charset="0"/>
              <a:cs typeface="Calibri" charset="0"/>
              <a:sym typeface="Arial"/>
            </a:endParaRPr>
          </a:p>
          <a:p>
            <a:pPr lvl="0" algn="l">
              <a:defRPr sz="1800"/>
            </a:pPr>
            <a:r>
              <a:rPr sz="4800" dirty="0" smtClean="0">
                <a:latin typeface="Calibri" charset="0"/>
                <a:ea typeface="Calibri" charset="0"/>
                <a:cs typeface="Calibri" charset="0"/>
                <a:sym typeface="Arial"/>
              </a:rPr>
              <a:t>Mise </a:t>
            </a:r>
            <a:r>
              <a:rPr sz="4800" dirty="0">
                <a:latin typeface="Calibri" charset="0"/>
                <a:ea typeface="Calibri" charset="0"/>
                <a:cs typeface="Calibri" charset="0"/>
                <a:sym typeface="Arial"/>
              </a:rPr>
              <a:t>en évidence par des </a:t>
            </a:r>
            <a:r>
              <a:rPr sz="4800" b="1" u="sng" dirty="0">
                <a:latin typeface="Calibri" charset="0"/>
                <a:ea typeface="Calibri" charset="0"/>
                <a:cs typeface="Calibri" charset="0"/>
                <a:sym typeface="Arial"/>
              </a:rPr>
              <a:t>techniques d’imprégnation argentique </a:t>
            </a:r>
          </a:p>
        </p:txBody>
      </p:sp>
      <p:sp>
        <p:nvSpPr>
          <p:cNvPr id="282" name="Shape 282"/>
          <p:cNvSpPr/>
          <p:nvPr/>
        </p:nvSpPr>
        <p:spPr>
          <a:xfrm>
            <a:off x="1418736" y="3796279"/>
            <a:ext cx="1597026" cy="1"/>
          </a:xfrm>
          <a:prstGeom prst="line">
            <a:avLst/>
          </a:prstGeom>
          <a:ln w="76200">
            <a:solidFill>
              <a:schemeClr val="accent4"/>
            </a:solidFill>
            <a:miter lim="400000"/>
            <a:tailEnd type="triangle"/>
          </a:ln>
        </p:spPr>
        <p:txBody>
          <a:bodyPr lIns="0" tIns="0" rIns="0" bIns="0" anchor="ctr"/>
          <a:lstStyle/>
          <a:p>
            <a:pPr lvl="0">
              <a:defRPr sz="3200"/>
            </a:pPr>
            <a:endParaRPr/>
          </a:p>
        </p:txBody>
      </p:sp>
      <p:sp>
        <p:nvSpPr>
          <p:cNvPr id="283" name="Shape 283"/>
          <p:cNvSpPr/>
          <p:nvPr/>
        </p:nvSpPr>
        <p:spPr>
          <a:xfrm>
            <a:off x="1418736" y="6603661"/>
            <a:ext cx="1597026" cy="1"/>
          </a:xfrm>
          <a:prstGeom prst="line">
            <a:avLst/>
          </a:prstGeom>
          <a:ln w="76200">
            <a:solidFill>
              <a:schemeClr val="accent4"/>
            </a:solidFill>
            <a:miter lim="400000"/>
            <a:tailEnd type="triangle"/>
          </a:ln>
        </p:spPr>
        <p:txBody>
          <a:bodyPr lIns="0" tIns="0" rIns="0" bIns="0" anchor="ctr"/>
          <a:lstStyle/>
          <a:p>
            <a:pPr lvl="0">
              <a:defRPr sz="3200"/>
            </a:pPr>
            <a:endParaRPr/>
          </a:p>
        </p:txBody>
      </p:sp>
      <p:sp>
        <p:nvSpPr>
          <p:cNvPr id="284" name="Shape 284"/>
          <p:cNvSpPr/>
          <p:nvPr/>
        </p:nvSpPr>
        <p:spPr>
          <a:xfrm>
            <a:off x="1418736" y="8014729"/>
            <a:ext cx="1597026" cy="1"/>
          </a:xfrm>
          <a:prstGeom prst="line">
            <a:avLst/>
          </a:prstGeom>
          <a:ln w="76200">
            <a:solidFill>
              <a:schemeClr val="accent4"/>
            </a:solidFill>
            <a:miter lim="400000"/>
            <a:tailEnd type="triangle"/>
          </a:ln>
        </p:spPr>
        <p:txBody>
          <a:bodyPr lIns="0" tIns="0" rIns="0" bIns="0" anchor="ctr"/>
          <a:lstStyle/>
          <a:p>
            <a:pPr lvl="0">
              <a:defRPr sz="3200"/>
            </a:pPr>
            <a:endParaRPr/>
          </a:p>
        </p:txBody>
      </p:sp>
      <p:sp>
        <p:nvSpPr>
          <p:cNvPr id="285" name="Shape 285"/>
          <p:cNvSpPr/>
          <p:nvPr/>
        </p:nvSpPr>
        <p:spPr>
          <a:xfrm>
            <a:off x="1418736" y="9594648"/>
            <a:ext cx="1597026" cy="1"/>
          </a:xfrm>
          <a:prstGeom prst="line">
            <a:avLst/>
          </a:prstGeom>
          <a:ln w="76200">
            <a:solidFill>
              <a:schemeClr val="accent4"/>
            </a:solidFill>
            <a:miter lim="400000"/>
            <a:tailEnd type="triangle"/>
          </a:ln>
        </p:spPr>
        <p:txBody>
          <a:bodyPr lIns="0" tIns="0" rIns="0" bIns="0" anchor="ctr"/>
          <a:lstStyle/>
          <a:p>
            <a:pPr lvl="0">
              <a:defRPr sz="3200"/>
            </a:pPr>
            <a:endParaRPr/>
          </a:p>
        </p:txBody>
      </p:sp>
      <p:sp>
        <p:nvSpPr>
          <p:cNvPr id="286" name="Shape 286"/>
          <p:cNvSpPr/>
          <p:nvPr/>
        </p:nvSpPr>
        <p:spPr>
          <a:xfrm>
            <a:off x="1418736" y="5270167"/>
            <a:ext cx="1597026" cy="1"/>
          </a:xfrm>
          <a:prstGeom prst="line">
            <a:avLst/>
          </a:prstGeom>
          <a:ln w="76200">
            <a:solidFill>
              <a:schemeClr val="accent4"/>
            </a:solidFill>
            <a:miter lim="400000"/>
            <a:tailEnd type="triangle"/>
          </a:ln>
        </p:spPr>
        <p:txBody>
          <a:bodyPr lIns="0" tIns="0" rIns="0" bIns="0" anchor="ctr"/>
          <a:lstStyle/>
          <a:p>
            <a:pPr lvl="0">
              <a:defRPr sz="3200"/>
            </a:pPr>
            <a:endParaRPr/>
          </a:p>
        </p:txBody>
      </p:sp>
      <p:sp>
        <p:nvSpPr>
          <p:cNvPr id="287" name="Shape 287"/>
          <p:cNvSpPr/>
          <p:nvPr/>
        </p:nvSpPr>
        <p:spPr>
          <a:xfrm>
            <a:off x="3494193" y="4859309"/>
            <a:ext cx="9948236"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dirty="0">
                <a:latin typeface="Calibri" charset="0"/>
                <a:ea typeface="Calibri" charset="0"/>
                <a:cs typeface="Calibri" charset="0"/>
              </a:rPr>
              <a:t>Peuvent dériver des fibres de collagène</a:t>
            </a:r>
          </a:p>
        </p:txBody>
      </p:sp>
      <p:pic>
        <p:nvPicPr>
          <p:cNvPr id="288"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7348200" y="404868"/>
            <a:ext cx="6045199" cy="4454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89" name="Shape 289"/>
          <p:cNvSpPr/>
          <p:nvPr/>
        </p:nvSpPr>
        <p:spPr>
          <a:xfrm>
            <a:off x="18137860" y="4902984"/>
            <a:ext cx="3938578" cy="7181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000" i="1"/>
            </a:lvl1pPr>
          </a:lstStyle>
          <a:p>
            <a:pPr lvl="0">
              <a:defRPr sz="1800" i="0"/>
            </a:pPr>
            <a:r>
              <a:rPr sz="4000" i="1" dirty="0">
                <a:latin typeface="Calibri" charset="0"/>
                <a:ea typeface="Calibri" charset="0"/>
                <a:cs typeface="Calibri" charset="0"/>
              </a:rPr>
              <a:t>Organe lymphoïde</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Shape 291"/>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294" name="Shape 294"/>
          <p:cNvSpPr/>
          <p:nvPr/>
        </p:nvSpPr>
        <p:spPr>
          <a:xfrm>
            <a:off x="3461432" y="3622300"/>
            <a:ext cx="16502968" cy="527323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800" u="sng" dirty="0">
                <a:latin typeface="Calibri" charset="0"/>
                <a:ea typeface="Calibri" charset="0"/>
                <a:cs typeface="Calibri" charset="0"/>
                <a:sym typeface="Arial"/>
              </a:rPr>
              <a:t>Localisation :</a:t>
            </a:r>
          </a:p>
          <a:p>
            <a:pPr lvl="0" algn="l">
              <a:defRPr sz="1800"/>
            </a:pPr>
            <a:endParaRPr sz="4800" dirty="0">
              <a:latin typeface="Calibri" charset="0"/>
              <a:ea typeface="Calibri" charset="0"/>
              <a:cs typeface="Calibri" charset="0"/>
              <a:sym typeface="Arial"/>
            </a:endParaRPr>
          </a:p>
          <a:p>
            <a:pPr marL="610576" lvl="0" indent="-610576" algn="l">
              <a:buSzPct val="75000"/>
              <a:buChar char="-"/>
              <a:defRPr sz="1800"/>
            </a:pPr>
            <a:r>
              <a:rPr sz="4800" dirty="0">
                <a:latin typeface="Calibri" charset="0"/>
                <a:ea typeface="Calibri" charset="0"/>
                <a:cs typeface="Calibri" charset="0"/>
                <a:sym typeface="Arial"/>
              </a:rPr>
              <a:t>vaisseaux, </a:t>
            </a:r>
            <a:r>
              <a:rPr sz="4800" b="1" dirty="0">
                <a:solidFill>
                  <a:schemeClr val="accent4">
                    <a:lumMod val="75000"/>
                  </a:schemeClr>
                </a:solidFill>
                <a:latin typeface="Calibri" charset="0"/>
                <a:ea typeface="Calibri" charset="0"/>
                <a:cs typeface="Calibri" charset="0"/>
                <a:sym typeface="Arial"/>
              </a:rPr>
              <a:t>moelle osseuse, rate, organes lymphoïdes</a:t>
            </a:r>
          </a:p>
          <a:p>
            <a:pPr lvl="0" algn="l">
              <a:defRPr sz="1800"/>
            </a:pPr>
            <a:endParaRPr sz="4800" dirty="0">
              <a:latin typeface="Calibri" charset="0"/>
              <a:ea typeface="Calibri" charset="0"/>
              <a:cs typeface="Calibri" charset="0"/>
              <a:sym typeface="Arial"/>
            </a:endParaRPr>
          </a:p>
          <a:p>
            <a:pPr marL="610576" lvl="0" indent="-610576" algn="l">
              <a:buSzPct val="75000"/>
              <a:buChar char="-"/>
              <a:defRPr sz="1800"/>
            </a:pPr>
            <a:r>
              <a:rPr sz="4800" b="1" dirty="0">
                <a:latin typeface="Calibri" charset="0"/>
                <a:ea typeface="Calibri" charset="0"/>
                <a:cs typeface="Calibri" charset="0"/>
                <a:sym typeface="Arial"/>
              </a:rPr>
              <a:t>foie, rein </a:t>
            </a:r>
            <a:r>
              <a:rPr sz="4800" dirty="0">
                <a:latin typeface="Calibri" charset="0"/>
                <a:ea typeface="Calibri" charset="0"/>
                <a:cs typeface="Calibri" charset="0"/>
                <a:sym typeface="Arial"/>
              </a:rPr>
              <a:t>et glandes endocrines</a:t>
            </a:r>
          </a:p>
          <a:p>
            <a:pPr lvl="0" algn="l">
              <a:defRPr sz="1800"/>
            </a:pPr>
            <a:endParaRPr sz="4800" dirty="0">
              <a:latin typeface="Calibri" charset="0"/>
              <a:ea typeface="Calibri" charset="0"/>
              <a:cs typeface="Calibri" charset="0"/>
              <a:sym typeface="Arial"/>
            </a:endParaRPr>
          </a:p>
          <a:p>
            <a:pPr marL="610576" lvl="0" indent="-610576" algn="l">
              <a:buSzPct val="75000"/>
              <a:buChar char="-"/>
              <a:defRPr sz="1800"/>
            </a:pPr>
            <a:r>
              <a:rPr sz="4800" b="1" dirty="0">
                <a:latin typeface="Calibri" charset="0"/>
                <a:ea typeface="Calibri" charset="0"/>
                <a:cs typeface="Calibri" charset="0"/>
                <a:sym typeface="Arial"/>
              </a:rPr>
              <a:t>tissu adipeux </a:t>
            </a:r>
            <a:r>
              <a:rPr sz="4800" dirty="0">
                <a:latin typeface="Calibri" charset="0"/>
                <a:ea typeface="Calibri" charset="0"/>
                <a:cs typeface="Calibri" charset="0"/>
                <a:sym typeface="Arial"/>
              </a:rPr>
              <a:t>et cellules musculaires lisses</a:t>
            </a:r>
          </a:p>
        </p:txBody>
      </p:sp>
      <p:sp>
        <p:nvSpPr>
          <p:cNvPr id="295" name="Shape 295"/>
          <p:cNvSpPr/>
          <p:nvPr/>
        </p:nvSpPr>
        <p:spPr>
          <a:xfrm>
            <a:off x="1142718" y="1432658"/>
            <a:ext cx="2039314" cy="780574"/>
          </a:xfrm>
          <a:prstGeom prst="rightArrow">
            <a:avLst>
              <a:gd name="adj1" fmla="val 32000"/>
              <a:gd name="adj2" fmla="val 98017"/>
            </a:avLst>
          </a:prstGeom>
          <a:solidFill>
            <a:schemeClr val="accent4"/>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96" name="Shape 296"/>
          <p:cNvSpPr/>
          <p:nvPr/>
        </p:nvSpPr>
        <p:spPr>
          <a:xfrm>
            <a:off x="3461432" y="1299565"/>
            <a:ext cx="5184112"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4"/>
                </a:solidFill>
                <a:latin typeface="Calibri" charset="0"/>
                <a:ea typeface="Calibri" charset="0"/>
                <a:cs typeface="Calibri" charset="0"/>
              </a:rPr>
              <a:t>Fibres de réticuline</a:t>
            </a:r>
          </a:p>
        </p:txBody>
      </p:sp>
      <p:pic>
        <p:nvPicPr>
          <p:cNvPr id="297"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7945100" y="560070"/>
            <a:ext cx="5806254" cy="40552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98" name="Shape 298"/>
          <p:cNvSpPr/>
          <p:nvPr/>
        </p:nvSpPr>
        <p:spPr>
          <a:xfrm>
            <a:off x="20296967" y="4838284"/>
            <a:ext cx="1102520" cy="65648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000" i="1">
                <a:latin typeface="Arial"/>
                <a:ea typeface="Arial"/>
                <a:cs typeface="Arial"/>
                <a:sym typeface="Arial"/>
              </a:defRPr>
            </a:lvl1pPr>
          </a:lstStyle>
          <a:p>
            <a:pPr lvl="0">
              <a:defRPr sz="1800" i="0"/>
            </a:pPr>
            <a:r>
              <a:rPr sz="4000" i="1"/>
              <a:t>Foie</a:t>
            </a:r>
          </a:p>
        </p:txBody>
      </p:sp>
      <p:pic>
        <p:nvPicPr>
          <p:cNvPr id="299" name="pasted-image.tif"/>
          <p:cNvPicPr/>
          <p:nvPr/>
        </p:nvPicPr>
        <p:blipFill>
          <a:blip r:embed="rId4">
            <a:extLst/>
          </a:blip>
          <a:stretch>
            <a:fillRect/>
          </a:stretch>
        </p:blipFill>
        <p:spPr>
          <a:xfrm>
            <a:off x="1037004" y="10346239"/>
            <a:ext cx="1125371" cy="1125371"/>
          </a:xfrm>
          <a:prstGeom prst="rect">
            <a:avLst/>
          </a:prstGeom>
          <a:ln w="12700">
            <a:miter lim="400000"/>
          </a:ln>
        </p:spPr>
      </p:pic>
      <p:sp>
        <p:nvSpPr>
          <p:cNvPr id="300" name="Shape 300"/>
          <p:cNvSpPr/>
          <p:nvPr/>
        </p:nvSpPr>
        <p:spPr>
          <a:xfrm>
            <a:off x="2408670" y="10346239"/>
            <a:ext cx="21721330" cy="2318583"/>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800" dirty="0">
                <a:latin typeface="Calibri" charset="0"/>
                <a:ea typeface="Calibri" charset="0"/>
                <a:cs typeface="Calibri" charset="0"/>
                <a:sym typeface="Arial"/>
              </a:rPr>
              <a:t>Les fibres de </a:t>
            </a:r>
            <a:r>
              <a:rPr sz="4800" b="1" dirty="0">
                <a:solidFill>
                  <a:srgbClr val="945200"/>
                </a:solidFill>
                <a:latin typeface="Calibri" charset="0"/>
                <a:ea typeface="Calibri" charset="0"/>
                <a:cs typeface="Calibri" charset="0"/>
                <a:sym typeface="Arial"/>
              </a:rPr>
              <a:t>réticuline</a:t>
            </a:r>
            <a:r>
              <a:rPr sz="4800" dirty="0">
                <a:solidFill>
                  <a:srgbClr val="945200"/>
                </a:solidFill>
                <a:latin typeface="Calibri" charset="0"/>
                <a:ea typeface="Calibri" charset="0"/>
                <a:cs typeface="Calibri" charset="0"/>
                <a:sym typeface="Arial"/>
              </a:rPr>
              <a:t> </a:t>
            </a:r>
            <a:r>
              <a:rPr sz="4800" dirty="0">
                <a:latin typeface="Calibri" charset="0"/>
                <a:ea typeface="Calibri" charset="0"/>
                <a:cs typeface="Calibri" charset="0"/>
                <a:sym typeface="Arial"/>
              </a:rPr>
              <a:t>correspondent à des </a:t>
            </a:r>
            <a:r>
              <a:rPr sz="4800" b="1" dirty="0">
                <a:latin typeface="Calibri" charset="0"/>
                <a:ea typeface="Calibri" charset="0"/>
                <a:cs typeface="Calibri" charset="0"/>
                <a:sym typeface="Arial"/>
              </a:rPr>
              <a:t>fibres de collagène récemment formées</a:t>
            </a:r>
            <a:r>
              <a:rPr sz="4800" dirty="0">
                <a:latin typeface="Calibri" charset="0"/>
                <a:ea typeface="Calibri" charset="0"/>
                <a:cs typeface="Calibri" charset="0"/>
                <a:sym typeface="Arial"/>
              </a:rPr>
              <a:t>, qui acquièrent une </a:t>
            </a:r>
            <a:r>
              <a:rPr sz="4800" u="sng" dirty="0">
                <a:latin typeface="Calibri" charset="0"/>
                <a:ea typeface="Calibri" charset="0"/>
                <a:cs typeface="Calibri" charset="0"/>
                <a:sym typeface="Arial"/>
              </a:rPr>
              <a:t>couche </a:t>
            </a:r>
            <a:r>
              <a:rPr sz="4800" b="1" u="sng" dirty="0">
                <a:solidFill>
                  <a:srgbClr val="945200"/>
                </a:solidFill>
                <a:latin typeface="Calibri" charset="0"/>
                <a:ea typeface="Calibri" charset="0"/>
                <a:cs typeface="Calibri" charset="0"/>
                <a:sym typeface="Arial"/>
              </a:rPr>
              <a:t>lipidique</a:t>
            </a:r>
            <a:r>
              <a:rPr sz="4800" u="sng" dirty="0">
                <a:solidFill>
                  <a:srgbClr val="945200"/>
                </a:solidFill>
                <a:latin typeface="Calibri" charset="0"/>
                <a:ea typeface="Calibri" charset="0"/>
                <a:cs typeface="Calibri" charset="0"/>
                <a:sym typeface="Arial"/>
              </a:rPr>
              <a:t> </a:t>
            </a:r>
            <a:r>
              <a:rPr sz="4800" u="sng" dirty="0">
                <a:latin typeface="Calibri" charset="0"/>
                <a:ea typeface="Calibri" charset="0"/>
                <a:cs typeface="Calibri" charset="0"/>
                <a:sym typeface="Arial"/>
              </a:rPr>
              <a:t>et </a:t>
            </a:r>
            <a:r>
              <a:rPr sz="4800" b="1" u="sng" dirty="0">
                <a:solidFill>
                  <a:srgbClr val="945200"/>
                </a:solidFill>
                <a:latin typeface="Calibri" charset="0"/>
                <a:ea typeface="Calibri" charset="0"/>
                <a:cs typeface="Calibri" charset="0"/>
                <a:sym typeface="Arial"/>
              </a:rPr>
              <a:t>glucidique</a:t>
            </a:r>
            <a:r>
              <a:rPr sz="4800" u="sng" dirty="0">
                <a:solidFill>
                  <a:srgbClr val="945200"/>
                </a:solidFill>
                <a:latin typeface="Calibri" charset="0"/>
                <a:ea typeface="Calibri" charset="0"/>
                <a:cs typeface="Calibri" charset="0"/>
                <a:sym typeface="Arial"/>
              </a:rPr>
              <a:t> </a:t>
            </a:r>
            <a:r>
              <a:rPr sz="4800" u="sng" dirty="0">
                <a:latin typeface="Calibri" charset="0"/>
                <a:ea typeface="Calibri" charset="0"/>
                <a:cs typeface="Calibri" charset="0"/>
                <a:sym typeface="Arial"/>
              </a:rPr>
              <a:t>empêchant leur polymérisation </a:t>
            </a:r>
            <a:r>
              <a:rPr sz="4800" dirty="0">
                <a:latin typeface="Calibri" charset="0"/>
                <a:ea typeface="Calibri" charset="0"/>
                <a:cs typeface="Calibri" charset="0"/>
                <a:sym typeface="Arial"/>
              </a:rPr>
              <a:t>ultérieure</a:t>
            </a:r>
            <a:r>
              <a:rPr sz="4800" dirty="0" smtClean="0">
                <a:latin typeface="Calibri" charset="0"/>
                <a:ea typeface="Calibri" charset="0"/>
                <a:cs typeface="Calibri" charset="0"/>
                <a:sym typeface="Arial"/>
              </a:rPr>
              <a:t>.</a:t>
            </a:r>
            <a:r>
              <a:rPr lang="fr-FR" sz="4800" dirty="0" smtClean="0">
                <a:latin typeface="Calibri" charset="0"/>
                <a:ea typeface="Calibri" charset="0"/>
                <a:cs typeface="Calibri" charset="0"/>
                <a:sym typeface="Arial"/>
              </a:rPr>
              <a:t> </a:t>
            </a:r>
            <a:r>
              <a:rPr lang="fr-FR" sz="4800" b="1" dirty="0" smtClean="0">
                <a:latin typeface="Calibri" charset="0"/>
                <a:ea typeface="Calibri" charset="0"/>
                <a:cs typeface="Calibri" charset="0"/>
                <a:sym typeface="Arial"/>
              </a:rPr>
              <a:t>+++</a:t>
            </a:r>
            <a:endParaRPr sz="4800" b="1" dirty="0">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Shape 302"/>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05" name="Shape 305"/>
          <p:cNvSpPr/>
          <p:nvPr/>
        </p:nvSpPr>
        <p:spPr>
          <a:xfrm>
            <a:off x="1237935" y="1106872"/>
            <a:ext cx="2039314" cy="780573"/>
          </a:xfrm>
          <a:prstGeom prst="rightArrow">
            <a:avLst>
              <a:gd name="adj1" fmla="val 32000"/>
              <a:gd name="adj2" fmla="val 98017"/>
            </a:avLst>
          </a:prstGeom>
          <a:solidFill>
            <a:schemeClr val="accent6">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06" name="Shape 306"/>
          <p:cNvSpPr/>
          <p:nvPr/>
        </p:nvSpPr>
        <p:spPr>
          <a:xfrm>
            <a:off x="3568278" y="988948"/>
            <a:ext cx="5778921" cy="88742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5100">
                <a:latin typeface="Arial"/>
                <a:ea typeface="Arial"/>
                <a:cs typeface="Arial"/>
                <a:sym typeface="Arial"/>
              </a:defRPr>
            </a:lvl1pPr>
          </a:lstStyle>
          <a:p>
            <a:pPr lvl="0">
              <a:defRPr sz="1800"/>
            </a:pPr>
            <a:r>
              <a:rPr sz="5100" b="1" dirty="0">
                <a:solidFill>
                  <a:schemeClr val="accent6">
                    <a:lumMod val="75000"/>
                  </a:schemeClr>
                </a:solidFill>
                <a:latin typeface="Calibri" charset="0"/>
                <a:ea typeface="Calibri" charset="0"/>
                <a:cs typeface="Calibri" charset="0"/>
              </a:rPr>
              <a:t>Les fibres élastiques</a:t>
            </a:r>
          </a:p>
        </p:txBody>
      </p:sp>
      <p:sp>
        <p:nvSpPr>
          <p:cNvPr id="307" name="Shape 307"/>
          <p:cNvSpPr/>
          <p:nvPr/>
        </p:nvSpPr>
        <p:spPr>
          <a:xfrm>
            <a:off x="3277249" y="2847558"/>
            <a:ext cx="7043595"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400">
                <a:latin typeface="Arial"/>
                <a:ea typeface="Arial"/>
                <a:cs typeface="Arial"/>
                <a:sym typeface="Arial"/>
              </a:defRPr>
            </a:lvl1pPr>
          </a:lstStyle>
          <a:p>
            <a:pPr lvl="0">
              <a:defRPr sz="1800"/>
            </a:pPr>
            <a:r>
              <a:rPr sz="4400" dirty="0">
                <a:latin typeface="Calibri" charset="0"/>
                <a:ea typeface="Calibri" charset="0"/>
                <a:cs typeface="Calibri" charset="0"/>
              </a:rPr>
              <a:t>Synthétisées par le </a:t>
            </a:r>
            <a:r>
              <a:rPr sz="4400" b="1" dirty="0">
                <a:solidFill>
                  <a:srgbClr val="7030A0"/>
                </a:solidFill>
                <a:latin typeface="Calibri" charset="0"/>
                <a:ea typeface="Calibri" charset="0"/>
                <a:cs typeface="Calibri" charset="0"/>
              </a:rPr>
              <a:t>fibroblaste</a:t>
            </a:r>
          </a:p>
        </p:txBody>
      </p:sp>
      <p:sp>
        <p:nvSpPr>
          <p:cNvPr id="308" name="Shape 308"/>
          <p:cNvSpPr/>
          <p:nvPr/>
        </p:nvSpPr>
        <p:spPr>
          <a:xfrm>
            <a:off x="3277249" y="4128988"/>
            <a:ext cx="11581751" cy="2749471"/>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300" dirty="0">
                <a:latin typeface="Calibri" charset="0"/>
                <a:ea typeface="Calibri" charset="0"/>
                <a:cs typeface="Calibri" charset="0"/>
                <a:sym typeface="Arial"/>
              </a:rPr>
              <a:t>L’</a:t>
            </a:r>
            <a:r>
              <a:rPr sz="4300" b="1" dirty="0">
                <a:solidFill>
                  <a:srgbClr val="7030A0"/>
                </a:solidFill>
                <a:latin typeface="Calibri" charset="0"/>
                <a:ea typeface="Calibri" charset="0"/>
                <a:cs typeface="Calibri" charset="0"/>
                <a:sym typeface="Arial"/>
              </a:rPr>
              <a:t>élastine</a:t>
            </a:r>
            <a:r>
              <a:rPr sz="4300" dirty="0">
                <a:latin typeface="Calibri" charset="0"/>
                <a:ea typeface="Calibri" charset="0"/>
                <a:cs typeface="Calibri" charset="0"/>
                <a:sym typeface="Arial"/>
              </a:rPr>
              <a:t> </a:t>
            </a:r>
            <a:r>
              <a:rPr sz="4300" dirty="0" smtClean="0">
                <a:latin typeface="Calibri" charset="0"/>
                <a:ea typeface="Calibri" charset="0"/>
                <a:cs typeface="Calibri" charset="0"/>
                <a:sym typeface="Arial"/>
              </a:rPr>
              <a:t>est </a:t>
            </a:r>
            <a:r>
              <a:rPr sz="4300" dirty="0">
                <a:latin typeface="Calibri" charset="0"/>
                <a:ea typeface="Calibri" charset="0"/>
                <a:cs typeface="Calibri" charset="0"/>
                <a:sym typeface="Arial"/>
              </a:rPr>
              <a:t>la composante </a:t>
            </a:r>
            <a:r>
              <a:rPr sz="4300" b="1" dirty="0">
                <a:latin typeface="Calibri" charset="0"/>
                <a:ea typeface="Calibri" charset="0"/>
                <a:cs typeface="Calibri" charset="0"/>
                <a:sym typeface="Arial"/>
              </a:rPr>
              <a:t>majoritaire</a:t>
            </a:r>
            <a:r>
              <a:rPr sz="4300" dirty="0">
                <a:latin typeface="Calibri" charset="0"/>
                <a:ea typeface="Calibri" charset="0"/>
                <a:cs typeface="Calibri" charset="0"/>
                <a:sym typeface="Arial"/>
              </a:rPr>
              <a:t> des fibres élastiques. </a:t>
            </a:r>
          </a:p>
          <a:p>
            <a:pPr lvl="0" algn="l">
              <a:defRPr sz="1800"/>
            </a:pPr>
            <a:r>
              <a:rPr lang="fr-FR" sz="4300" b="1" dirty="0" smtClean="0">
                <a:latin typeface="Calibri" charset="0"/>
                <a:ea typeface="Calibri" charset="0"/>
                <a:cs typeface="Calibri" charset="0"/>
                <a:sym typeface="Arial"/>
              </a:rPr>
              <a:t>Fibres élastique = élastine + </a:t>
            </a:r>
            <a:r>
              <a:rPr lang="fr-FR" sz="4300" b="1" dirty="0" err="1" smtClean="0">
                <a:latin typeface="Calibri" charset="0"/>
                <a:ea typeface="Calibri" charset="0"/>
                <a:cs typeface="Calibri" charset="0"/>
                <a:sym typeface="Arial"/>
              </a:rPr>
              <a:t>microfibrilles</a:t>
            </a:r>
            <a:r>
              <a:rPr lang="fr-FR" sz="4300" b="1" dirty="0" smtClean="0">
                <a:latin typeface="Calibri" charset="0"/>
                <a:ea typeface="Calibri" charset="0"/>
                <a:cs typeface="Calibri" charset="0"/>
                <a:sym typeface="Arial"/>
              </a:rPr>
              <a:t> </a:t>
            </a:r>
            <a:r>
              <a:rPr lang="fr-FR" sz="4300" dirty="0" smtClean="0">
                <a:latin typeface="Calibri" charset="0"/>
                <a:ea typeface="Calibri" charset="0"/>
                <a:cs typeface="Calibri" charset="0"/>
                <a:sym typeface="Arial"/>
              </a:rPr>
              <a:t>(</a:t>
            </a:r>
            <a:r>
              <a:rPr lang="fr-FR" sz="4300" dirty="0" err="1" smtClean="0">
                <a:latin typeface="Calibri" charset="0"/>
                <a:ea typeface="Calibri" charset="0"/>
                <a:cs typeface="Calibri" charset="0"/>
                <a:sym typeface="Arial"/>
              </a:rPr>
              <a:t>fibrilline</a:t>
            </a:r>
            <a:r>
              <a:rPr lang="fr-FR" sz="4300" dirty="0" smtClean="0">
                <a:latin typeface="Calibri" charset="0"/>
                <a:ea typeface="Calibri" charset="0"/>
                <a:cs typeface="Calibri" charset="0"/>
                <a:sym typeface="Arial"/>
              </a:rPr>
              <a:t>)</a:t>
            </a:r>
            <a:endParaRPr sz="4300" dirty="0">
              <a:latin typeface="Calibri" charset="0"/>
              <a:ea typeface="Calibri" charset="0"/>
              <a:cs typeface="Calibri" charset="0"/>
              <a:sym typeface="Arial"/>
            </a:endParaRPr>
          </a:p>
        </p:txBody>
      </p:sp>
      <p:sp>
        <p:nvSpPr>
          <p:cNvPr id="310" name="Shape 310"/>
          <p:cNvSpPr/>
          <p:nvPr/>
        </p:nvSpPr>
        <p:spPr>
          <a:xfrm>
            <a:off x="18510909" y="8492837"/>
            <a:ext cx="102656"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400">
                <a:latin typeface="Arial"/>
                <a:ea typeface="Arial"/>
                <a:cs typeface="Arial"/>
                <a:sym typeface="Arial"/>
              </a:defRPr>
            </a:lvl1pPr>
          </a:lstStyle>
          <a:p>
            <a:pPr lvl="0">
              <a:defRPr sz="1800"/>
            </a:pPr>
            <a:endParaRPr sz="4400" dirty="0">
              <a:latin typeface="Calibri" charset="0"/>
              <a:ea typeface="Calibri" charset="0"/>
              <a:cs typeface="Calibri" charset="0"/>
            </a:endParaRPr>
          </a:p>
        </p:txBody>
      </p:sp>
      <p:pic>
        <p:nvPicPr>
          <p:cNvPr id="311" name="pasted-image.tif"/>
          <p:cNvPicPr/>
          <p:nvPr/>
        </p:nvPicPr>
        <p:blipFill>
          <a:blip r:embed="rId2">
            <a:extLst/>
          </a:blip>
          <a:stretch>
            <a:fillRect/>
          </a:stretch>
        </p:blipFill>
        <p:spPr>
          <a:xfrm>
            <a:off x="1580062" y="4085367"/>
            <a:ext cx="1125371" cy="1125371"/>
          </a:xfrm>
          <a:prstGeom prst="rect">
            <a:avLst/>
          </a:prstGeom>
          <a:ln w="12700">
            <a:miter lim="400000"/>
          </a:ln>
        </p:spPr>
      </p:pic>
      <p:sp>
        <p:nvSpPr>
          <p:cNvPr id="312" name="Shape 312"/>
          <p:cNvSpPr/>
          <p:nvPr/>
        </p:nvSpPr>
        <p:spPr>
          <a:xfrm>
            <a:off x="1344235" y="3219650"/>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sp>
        <p:nvSpPr>
          <p:cNvPr id="313" name="Shape 313"/>
          <p:cNvSpPr/>
          <p:nvPr/>
        </p:nvSpPr>
        <p:spPr>
          <a:xfrm>
            <a:off x="1272482" y="7738265"/>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sp>
        <p:nvSpPr>
          <p:cNvPr id="316" name="Shape 316"/>
          <p:cNvSpPr/>
          <p:nvPr/>
        </p:nvSpPr>
        <p:spPr>
          <a:xfrm>
            <a:off x="3277249" y="7408660"/>
            <a:ext cx="9648810" cy="473462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300" dirty="0">
                <a:latin typeface="Calibri" charset="0"/>
                <a:ea typeface="Calibri" charset="0"/>
                <a:cs typeface="Calibri" charset="0"/>
                <a:sym typeface="Arial"/>
              </a:rPr>
              <a:t>L’élastine est constituée par des </a:t>
            </a:r>
            <a:r>
              <a:rPr sz="4300" b="1" dirty="0">
                <a:latin typeface="Calibri" charset="0"/>
                <a:ea typeface="Calibri" charset="0"/>
                <a:cs typeface="Calibri" charset="0"/>
                <a:sym typeface="Arial"/>
              </a:rPr>
              <a:t>chaînes polypeptidiques</a:t>
            </a:r>
            <a:r>
              <a:rPr sz="4300" dirty="0">
                <a:latin typeface="Calibri" charset="0"/>
                <a:ea typeface="Calibri" charset="0"/>
                <a:cs typeface="Calibri" charset="0"/>
                <a:sym typeface="Arial"/>
              </a:rPr>
              <a:t> reliées entre elles </a:t>
            </a:r>
          </a:p>
          <a:p>
            <a:pPr lvl="0" algn="l">
              <a:defRPr sz="1800"/>
            </a:pPr>
            <a:r>
              <a:rPr sz="4300" dirty="0">
                <a:latin typeface="Calibri" charset="0"/>
                <a:ea typeface="Calibri" charset="0"/>
                <a:cs typeface="Calibri" charset="0"/>
                <a:sym typeface="Arial"/>
              </a:rPr>
              <a:t>par des </a:t>
            </a:r>
            <a:r>
              <a:rPr sz="4300" b="1" u="sng" dirty="0">
                <a:solidFill>
                  <a:srgbClr val="7030A0"/>
                </a:solidFill>
                <a:latin typeface="Calibri" charset="0"/>
                <a:ea typeface="Calibri" charset="0"/>
                <a:cs typeface="Calibri" charset="0"/>
                <a:sym typeface="Arial"/>
              </a:rPr>
              <a:t>desmosines</a:t>
            </a:r>
            <a:r>
              <a:rPr sz="4300" dirty="0">
                <a:latin typeface="Calibri" charset="0"/>
                <a:ea typeface="Calibri" charset="0"/>
                <a:cs typeface="Calibri" charset="0"/>
                <a:sym typeface="Arial"/>
              </a:rPr>
              <a:t>. </a:t>
            </a:r>
            <a:endParaRPr lang="fr-FR" sz="4300" dirty="0" smtClean="0">
              <a:latin typeface="Calibri" charset="0"/>
              <a:ea typeface="Calibri" charset="0"/>
              <a:cs typeface="Calibri" charset="0"/>
              <a:sym typeface="Arial"/>
            </a:endParaRPr>
          </a:p>
          <a:p>
            <a:pPr lvl="0" algn="l">
              <a:defRPr sz="1800"/>
            </a:pPr>
            <a:endParaRPr lang="fr-FR" sz="4300" dirty="0" smtClean="0">
              <a:latin typeface="Calibri" charset="0"/>
              <a:ea typeface="Calibri" charset="0"/>
              <a:cs typeface="Calibri" charset="0"/>
              <a:sym typeface="Arial"/>
            </a:endParaRPr>
          </a:p>
          <a:p>
            <a:pPr lvl="0" algn="l">
              <a:defRPr sz="1800"/>
            </a:pPr>
            <a:r>
              <a:rPr sz="4300" b="1" dirty="0" smtClean="0">
                <a:latin typeface="Calibri" charset="0"/>
                <a:ea typeface="Calibri" charset="0"/>
                <a:cs typeface="Calibri" charset="0"/>
                <a:sym typeface="Arial"/>
              </a:rPr>
              <a:t>Les </a:t>
            </a:r>
            <a:r>
              <a:rPr sz="4300" b="1" dirty="0">
                <a:latin typeface="Calibri" charset="0"/>
                <a:ea typeface="Calibri" charset="0"/>
                <a:cs typeface="Calibri" charset="0"/>
                <a:sym typeface="Arial"/>
              </a:rPr>
              <a:t>régions reliées par les desmosines sont </a:t>
            </a:r>
            <a:r>
              <a:rPr sz="4300" b="1" dirty="0" smtClean="0">
                <a:latin typeface="Calibri" charset="0"/>
                <a:ea typeface="Calibri" charset="0"/>
                <a:cs typeface="Calibri" charset="0"/>
                <a:sym typeface="Arial"/>
              </a:rPr>
              <a:t>fixes</a:t>
            </a:r>
            <a:r>
              <a:rPr lang="fr-FR" sz="4300" b="1" dirty="0" smtClean="0">
                <a:latin typeface="Calibri" charset="0"/>
                <a:ea typeface="Calibri" charset="0"/>
                <a:cs typeface="Calibri" charset="0"/>
                <a:sym typeface="Arial"/>
              </a:rPr>
              <a:t> (composante amorphe)</a:t>
            </a:r>
            <a:r>
              <a:rPr sz="4300" dirty="0" smtClean="0">
                <a:latin typeface="Calibri" charset="0"/>
                <a:ea typeface="Calibri" charset="0"/>
                <a:cs typeface="Calibri" charset="0"/>
                <a:sym typeface="Arial"/>
              </a:rPr>
              <a:t>, </a:t>
            </a:r>
            <a:r>
              <a:rPr sz="4300" dirty="0">
                <a:latin typeface="Calibri" charset="0"/>
                <a:ea typeface="Calibri" charset="0"/>
                <a:cs typeface="Calibri" charset="0"/>
                <a:sym typeface="Arial"/>
              </a:rPr>
              <a:t>les autres </a:t>
            </a:r>
            <a:r>
              <a:rPr sz="4300" dirty="0" smtClean="0">
                <a:latin typeface="Calibri" charset="0"/>
                <a:ea typeface="Calibri" charset="0"/>
                <a:cs typeface="Calibri" charset="0"/>
                <a:sym typeface="Arial"/>
              </a:rPr>
              <a:t>sont </a:t>
            </a:r>
            <a:r>
              <a:rPr sz="4300" dirty="0">
                <a:latin typeface="Calibri" charset="0"/>
                <a:ea typeface="Calibri" charset="0"/>
                <a:cs typeface="Calibri" charset="0"/>
                <a:sym typeface="Arial"/>
              </a:rPr>
              <a:t>déformables. </a:t>
            </a:r>
          </a:p>
        </p:txBody>
      </p:sp>
      <p:pic>
        <p:nvPicPr>
          <p:cNvPr id="317" name="pasted-image.tif"/>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contrast="20000"/>
                    </a14:imgEffect>
                  </a14:imgLayer>
                </a14:imgProps>
              </a:ext>
            </a:extLst>
          </a:blip>
          <a:stretch>
            <a:fillRect/>
          </a:stretch>
        </p:blipFill>
        <p:spPr>
          <a:xfrm>
            <a:off x="15150029" y="1106871"/>
            <a:ext cx="8154081" cy="60045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26059" y="8202609"/>
            <a:ext cx="11490115" cy="3816922"/>
          </a:xfrm>
          <a:prstGeom prst="rect">
            <a:avLst/>
          </a:prstGeom>
        </p:spPr>
      </p:pic>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Shape 319"/>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22" name="Shape 322"/>
          <p:cNvSpPr/>
          <p:nvPr/>
        </p:nvSpPr>
        <p:spPr>
          <a:xfrm>
            <a:off x="1129891" y="656584"/>
            <a:ext cx="2039314" cy="780573"/>
          </a:xfrm>
          <a:prstGeom prst="rightArrow">
            <a:avLst>
              <a:gd name="adj1" fmla="val 32000"/>
              <a:gd name="adj2" fmla="val 98017"/>
            </a:avLst>
          </a:prstGeom>
          <a:solidFill>
            <a:schemeClr val="accent6">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23" name="Shape 323"/>
          <p:cNvSpPr/>
          <p:nvPr/>
        </p:nvSpPr>
        <p:spPr>
          <a:xfrm>
            <a:off x="3858721" y="607965"/>
            <a:ext cx="5509522" cy="88742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100" b="1" dirty="0">
                <a:solidFill>
                  <a:schemeClr val="accent6">
                    <a:lumMod val="75000"/>
                  </a:schemeClr>
                </a:solidFill>
                <a:latin typeface="Calibri" charset="0"/>
                <a:ea typeface="Calibri" charset="0"/>
                <a:cs typeface="Calibri" charset="0"/>
                <a:sym typeface="Arial"/>
              </a:rPr>
              <a:t>Les fibres élastiques</a:t>
            </a:r>
          </a:p>
        </p:txBody>
      </p:sp>
      <p:sp>
        <p:nvSpPr>
          <p:cNvPr id="324" name="Shape 324"/>
          <p:cNvSpPr/>
          <p:nvPr/>
        </p:nvSpPr>
        <p:spPr>
          <a:xfrm>
            <a:off x="1572179" y="2602254"/>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sp>
        <p:nvSpPr>
          <p:cNvPr id="325" name="Shape 325"/>
          <p:cNvSpPr/>
          <p:nvPr/>
        </p:nvSpPr>
        <p:spPr>
          <a:xfrm>
            <a:off x="3858721" y="2163386"/>
            <a:ext cx="8075929"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Réseau de </a:t>
            </a:r>
            <a:r>
              <a:rPr sz="4800" b="1" dirty="0">
                <a:solidFill>
                  <a:srgbClr val="7030A0"/>
                </a:solidFill>
                <a:latin typeface="Calibri" charset="0"/>
                <a:ea typeface="Calibri" charset="0"/>
                <a:cs typeface="Calibri" charset="0"/>
                <a:sym typeface="Arial"/>
              </a:rPr>
              <a:t>fibres anastomosées</a:t>
            </a:r>
          </a:p>
        </p:txBody>
      </p:sp>
      <p:sp>
        <p:nvSpPr>
          <p:cNvPr id="326" name="Shape 326"/>
          <p:cNvSpPr/>
          <p:nvPr/>
        </p:nvSpPr>
        <p:spPr>
          <a:xfrm>
            <a:off x="3879561" y="4869279"/>
            <a:ext cx="4017125"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b="1" dirty="0">
                <a:solidFill>
                  <a:srgbClr val="7030A0"/>
                </a:solidFill>
                <a:latin typeface="Calibri" charset="0"/>
                <a:ea typeface="Calibri" charset="0"/>
                <a:cs typeface="Calibri" charset="0"/>
              </a:rPr>
              <a:t>Faible</a:t>
            </a:r>
            <a:r>
              <a:rPr sz="4800" dirty="0">
                <a:latin typeface="Calibri" charset="0"/>
                <a:ea typeface="Calibri" charset="0"/>
                <a:cs typeface="Calibri" charset="0"/>
              </a:rPr>
              <a:t> diamètre</a:t>
            </a:r>
          </a:p>
        </p:txBody>
      </p:sp>
      <p:sp>
        <p:nvSpPr>
          <p:cNvPr id="327" name="Shape 327"/>
          <p:cNvSpPr/>
          <p:nvPr/>
        </p:nvSpPr>
        <p:spPr>
          <a:xfrm>
            <a:off x="3858721" y="6108692"/>
            <a:ext cx="14611639" cy="841256"/>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800" dirty="0">
                <a:latin typeface="Calibri" charset="0"/>
                <a:ea typeface="Calibri" charset="0"/>
                <a:cs typeface="Calibri" charset="0"/>
                <a:sym typeface="Arial"/>
              </a:rPr>
              <a:t>Reprennent leur </a:t>
            </a:r>
            <a:r>
              <a:rPr sz="4800" b="1" dirty="0">
                <a:solidFill>
                  <a:srgbClr val="7030A0"/>
                </a:solidFill>
                <a:latin typeface="Calibri" charset="0"/>
                <a:ea typeface="Calibri" charset="0"/>
                <a:cs typeface="Calibri" charset="0"/>
                <a:sym typeface="Arial"/>
              </a:rPr>
              <a:t>longueur initiale</a:t>
            </a:r>
            <a:r>
              <a:rPr sz="4800" dirty="0">
                <a:solidFill>
                  <a:srgbClr val="7030A0"/>
                </a:solidFill>
                <a:latin typeface="Calibri" charset="0"/>
                <a:ea typeface="Calibri" charset="0"/>
                <a:cs typeface="Calibri" charset="0"/>
                <a:sym typeface="Arial"/>
              </a:rPr>
              <a:t> </a:t>
            </a:r>
            <a:r>
              <a:rPr sz="4800" dirty="0">
                <a:latin typeface="Calibri" charset="0"/>
                <a:ea typeface="Calibri" charset="0"/>
                <a:cs typeface="Calibri" charset="0"/>
                <a:sym typeface="Arial"/>
              </a:rPr>
              <a:t>après une </a:t>
            </a:r>
            <a:r>
              <a:rPr sz="4800" b="1" dirty="0">
                <a:latin typeface="Calibri" charset="0"/>
                <a:ea typeface="Calibri" charset="0"/>
                <a:cs typeface="Calibri" charset="0"/>
                <a:sym typeface="Arial"/>
              </a:rPr>
              <a:t>traction</a:t>
            </a:r>
          </a:p>
        </p:txBody>
      </p:sp>
      <p:sp>
        <p:nvSpPr>
          <p:cNvPr id="328" name="Shape 328"/>
          <p:cNvSpPr/>
          <p:nvPr/>
        </p:nvSpPr>
        <p:spPr>
          <a:xfrm>
            <a:off x="3858721" y="3541471"/>
            <a:ext cx="12323887"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dirty="0">
                <a:latin typeface="Calibri" charset="0"/>
                <a:ea typeface="Calibri" charset="0"/>
                <a:cs typeface="Calibri" charset="0"/>
              </a:rPr>
              <a:t>Mise en évidence par des colorations spécifiques</a:t>
            </a:r>
          </a:p>
        </p:txBody>
      </p:sp>
      <p:sp>
        <p:nvSpPr>
          <p:cNvPr id="329" name="Shape 329"/>
          <p:cNvSpPr/>
          <p:nvPr/>
        </p:nvSpPr>
        <p:spPr>
          <a:xfrm>
            <a:off x="1572179" y="3865631"/>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sp>
        <p:nvSpPr>
          <p:cNvPr id="330" name="Shape 330"/>
          <p:cNvSpPr/>
          <p:nvPr/>
        </p:nvSpPr>
        <p:spPr>
          <a:xfrm>
            <a:off x="1572179" y="5308602"/>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sp>
        <p:nvSpPr>
          <p:cNvPr id="331" name="Shape 331"/>
          <p:cNvSpPr/>
          <p:nvPr/>
        </p:nvSpPr>
        <p:spPr>
          <a:xfrm>
            <a:off x="1572179" y="6529320"/>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7603" t="14133"/>
          <a:stretch/>
        </p:blipFill>
        <p:spPr>
          <a:xfrm>
            <a:off x="10419196" y="8378165"/>
            <a:ext cx="8302018" cy="45637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ZoneTexte 2"/>
          <p:cNvSpPr txBox="1"/>
          <p:nvPr/>
        </p:nvSpPr>
        <p:spPr>
          <a:xfrm>
            <a:off x="3858720" y="7368070"/>
            <a:ext cx="18950480" cy="84125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825500" rtl="0" fontAlgn="auto" latinLnBrk="1" hangingPunct="0">
              <a:lnSpc>
                <a:spcPct val="100000"/>
              </a:lnSpc>
              <a:spcBef>
                <a:spcPts val="0"/>
              </a:spcBef>
              <a:spcAft>
                <a:spcPts val="0"/>
              </a:spcAft>
              <a:buClrTx/>
              <a:buSzTx/>
              <a:buFontTx/>
              <a:buNone/>
              <a:tabLst/>
            </a:pPr>
            <a:r>
              <a:rPr lang="fr-FR" sz="4800" dirty="0" smtClean="0">
                <a:solidFill>
                  <a:srgbClr val="000000"/>
                </a:solidFill>
                <a:latin typeface="Calibri" charset="0"/>
                <a:ea typeface="Calibri" charset="0"/>
                <a:cs typeface="Calibri" charset="0"/>
              </a:rPr>
              <a:t>Trois</a:t>
            </a:r>
            <a:r>
              <a:rPr kumimoji="0" lang="fr-FR" sz="48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formes</a:t>
            </a:r>
            <a:r>
              <a:rPr kumimoji="0" lang="fr-FR" sz="4800" b="0" i="0" u="none" strike="noStrike" cap="none" spc="0" normalizeH="0" dirty="0" smtClean="0">
                <a:ln>
                  <a:noFill/>
                </a:ln>
                <a:solidFill>
                  <a:srgbClr val="000000"/>
                </a:solidFill>
                <a:effectLst/>
                <a:uFillTx/>
                <a:latin typeface="Calibri" charset="0"/>
                <a:ea typeface="Calibri" charset="0"/>
                <a:cs typeface="Calibri" charset="0"/>
                <a:sym typeface="Helvetica Light"/>
              </a:rPr>
              <a:t> différentes : </a:t>
            </a:r>
            <a:r>
              <a:rPr kumimoji="0" lang="fr-FR" sz="4800" b="1" i="0" u="none" strike="noStrike" cap="none" spc="0" normalizeH="0" dirty="0" smtClean="0">
                <a:ln>
                  <a:noFill/>
                </a:ln>
                <a:solidFill>
                  <a:srgbClr val="7030A0"/>
                </a:solidFill>
                <a:effectLst/>
                <a:uFillTx/>
                <a:latin typeface="Calibri" charset="0"/>
                <a:ea typeface="Calibri" charset="0"/>
                <a:cs typeface="Calibri" charset="0"/>
                <a:sym typeface="Helvetica Light"/>
              </a:rPr>
              <a:t>variabilité / </a:t>
            </a:r>
            <a:r>
              <a:rPr kumimoji="0" lang="fr-FR" sz="4800" b="1" i="0" u="none" strike="noStrike" cap="none" spc="0" normalizeH="0" smtClean="0">
                <a:ln>
                  <a:noFill/>
                </a:ln>
                <a:solidFill>
                  <a:srgbClr val="7030A0"/>
                </a:solidFill>
                <a:effectLst/>
                <a:uFillTx/>
                <a:latin typeface="Calibri" charset="0"/>
                <a:ea typeface="Calibri" charset="0"/>
                <a:cs typeface="Calibri" charset="0"/>
                <a:sym typeface="Helvetica Light"/>
              </a:rPr>
              <a:t>variation morphologique</a:t>
            </a:r>
            <a:r>
              <a:rPr kumimoji="0" lang="fr-FR" sz="4800" b="0" i="0" u="none" strike="noStrike" cap="none" spc="0" normalizeH="0" smtClean="0">
                <a:ln>
                  <a:noFill/>
                </a:ln>
                <a:solidFill>
                  <a:srgbClr val="000000"/>
                </a:solidFill>
                <a:effectLst/>
                <a:uFillTx/>
                <a:latin typeface="Calibri" charset="0"/>
                <a:ea typeface="Calibri" charset="0"/>
                <a:cs typeface="Calibri" charset="0"/>
                <a:sym typeface="Helvetica Light"/>
              </a:rPr>
              <a:t> </a:t>
            </a:r>
            <a:r>
              <a:rPr kumimoji="0" lang="fr-FR" sz="4800" b="1" i="0" u="none" strike="noStrike" cap="none" spc="0" normalizeH="0" dirty="0" smtClean="0">
                <a:ln>
                  <a:noFill/>
                </a:ln>
                <a:solidFill>
                  <a:srgbClr val="7030A0"/>
                </a:solidFill>
                <a:effectLst/>
                <a:uFillTx/>
                <a:latin typeface="Calibri" charset="0"/>
                <a:ea typeface="Calibri" charset="0"/>
                <a:cs typeface="Calibri" charset="0"/>
                <a:sym typeface="Helvetica Light"/>
              </a:rPr>
              <a:t>importante</a:t>
            </a:r>
            <a:endParaRPr kumimoji="0" lang="fr-FR" sz="4800" b="1" i="0" u="none" strike="noStrike" cap="none" spc="0" normalizeH="0" baseline="0" dirty="0">
              <a:ln>
                <a:noFill/>
              </a:ln>
              <a:solidFill>
                <a:srgbClr val="7030A0"/>
              </a:solidFill>
              <a:effectLst/>
              <a:uFillTx/>
              <a:latin typeface="Calibri" charset="0"/>
              <a:ea typeface="Calibri" charset="0"/>
              <a:cs typeface="Calibri" charset="0"/>
              <a:sym typeface="Helvetica Light"/>
            </a:endParaRPr>
          </a:p>
        </p:txBody>
      </p:sp>
      <p:sp>
        <p:nvSpPr>
          <p:cNvPr id="15" name="Shape 331"/>
          <p:cNvSpPr/>
          <p:nvPr/>
        </p:nvSpPr>
        <p:spPr>
          <a:xfrm>
            <a:off x="1572179" y="7856500"/>
            <a:ext cx="1597026" cy="1"/>
          </a:xfrm>
          <a:prstGeom prst="line">
            <a:avLst/>
          </a:prstGeom>
          <a:ln w="76200">
            <a:solidFill>
              <a:schemeClr val="accent6">
                <a:lumMod val="75000"/>
              </a:schemeClr>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 name="Shape 334"/>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36" name="Shape 336"/>
          <p:cNvSpPr/>
          <p:nvPr/>
        </p:nvSpPr>
        <p:spPr>
          <a:xfrm>
            <a:off x="1456788" y="835553"/>
            <a:ext cx="8725145"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C) La substance fondamentale</a:t>
            </a:r>
          </a:p>
        </p:txBody>
      </p:sp>
      <p:sp>
        <p:nvSpPr>
          <p:cNvPr id="338" name="Shape 338"/>
          <p:cNvSpPr/>
          <p:nvPr/>
        </p:nvSpPr>
        <p:spPr>
          <a:xfrm>
            <a:off x="3198961" y="2784743"/>
            <a:ext cx="8109592"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Substance </a:t>
            </a:r>
            <a:r>
              <a:rPr sz="4800" b="1" dirty="0">
                <a:solidFill>
                  <a:schemeClr val="accent6">
                    <a:lumMod val="75000"/>
                  </a:schemeClr>
                </a:solidFill>
                <a:latin typeface="Calibri" charset="0"/>
                <a:ea typeface="Calibri" charset="0"/>
                <a:cs typeface="Calibri" charset="0"/>
                <a:sym typeface="Arial"/>
              </a:rPr>
              <a:t>homogène</a:t>
            </a:r>
            <a:r>
              <a:rPr sz="4800" dirty="0">
                <a:latin typeface="Calibri" charset="0"/>
                <a:ea typeface="Calibri" charset="0"/>
                <a:cs typeface="Calibri" charset="0"/>
                <a:sym typeface="Arial"/>
              </a:rPr>
              <a:t>, amorphe</a:t>
            </a:r>
          </a:p>
        </p:txBody>
      </p:sp>
      <p:sp>
        <p:nvSpPr>
          <p:cNvPr id="339" name="Shape 339"/>
          <p:cNvSpPr/>
          <p:nvPr/>
        </p:nvSpPr>
        <p:spPr>
          <a:xfrm>
            <a:off x="3198961" y="4394214"/>
            <a:ext cx="16867039" cy="841256"/>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800" dirty="0">
                <a:latin typeface="Calibri" charset="0"/>
                <a:ea typeface="Calibri" charset="0"/>
                <a:cs typeface="Calibri" charset="0"/>
                <a:sym typeface="Arial"/>
              </a:rPr>
              <a:t>Occupe les espaces entre les </a:t>
            </a:r>
            <a:r>
              <a:rPr sz="4800" b="1" dirty="0">
                <a:solidFill>
                  <a:schemeClr val="accent6">
                    <a:lumMod val="75000"/>
                  </a:schemeClr>
                </a:solidFill>
                <a:latin typeface="Calibri" charset="0"/>
                <a:ea typeface="Calibri" charset="0"/>
                <a:cs typeface="Calibri" charset="0"/>
                <a:sym typeface="Arial"/>
              </a:rPr>
              <a:t>fibres</a:t>
            </a:r>
            <a:r>
              <a:rPr sz="4800" dirty="0">
                <a:solidFill>
                  <a:schemeClr val="accent6">
                    <a:lumMod val="75000"/>
                  </a:schemeClr>
                </a:solidFill>
                <a:latin typeface="Calibri" charset="0"/>
                <a:ea typeface="Calibri" charset="0"/>
                <a:cs typeface="Calibri" charset="0"/>
                <a:sym typeface="Arial"/>
              </a:rPr>
              <a:t> </a:t>
            </a:r>
            <a:r>
              <a:rPr sz="4800" dirty="0">
                <a:latin typeface="Calibri" charset="0"/>
                <a:ea typeface="Calibri" charset="0"/>
                <a:cs typeface="Calibri" charset="0"/>
                <a:sym typeface="Arial"/>
              </a:rPr>
              <a:t>et les </a:t>
            </a:r>
            <a:r>
              <a:rPr sz="4800" b="1" dirty="0">
                <a:solidFill>
                  <a:schemeClr val="accent6">
                    <a:lumMod val="75000"/>
                  </a:schemeClr>
                </a:solidFill>
                <a:latin typeface="Calibri" charset="0"/>
                <a:ea typeface="Calibri" charset="0"/>
                <a:cs typeface="Calibri" charset="0"/>
                <a:sym typeface="Arial"/>
              </a:rPr>
              <a:t>cellules</a:t>
            </a:r>
            <a:r>
              <a:rPr sz="4800" dirty="0">
                <a:solidFill>
                  <a:schemeClr val="accent6">
                    <a:lumMod val="75000"/>
                  </a:schemeClr>
                </a:solidFill>
                <a:latin typeface="Calibri" charset="0"/>
                <a:ea typeface="Calibri" charset="0"/>
                <a:cs typeface="Calibri" charset="0"/>
                <a:sym typeface="Arial"/>
              </a:rPr>
              <a:t> </a:t>
            </a:r>
            <a:r>
              <a:rPr sz="4800" dirty="0">
                <a:latin typeface="Calibri" charset="0"/>
                <a:ea typeface="Calibri" charset="0"/>
                <a:cs typeface="Calibri" charset="0"/>
                <a:sym typeface="Arial"/>
              </a:rPr>
              <a:t>du TC</a:t>
            </a:r>
          </a:p>
        </p:txBody>
      </p:sp>
      <p:sp>
        <p:nvSpPr>
          <p:cNvPr id="341" name="Shape 341"/>
          <p:cNvSpPr/>
          <p:nvPr/>
        </p:nvSpPr>
        <p:spPr>
          <a:xfrm>
            <a:off x="937675" y="4814842"/>
            <a:ext cx="1597026" cy="1"/>
          </a:xfrm>
          <a:prstGeom prst="line">
            <a:avLst/>
          </a:prstGeom>
          <a:ln w="76200">
            <a:solidFill>
              <a:schemeClr val="accent6">
                <a:lumMod val="40000"/>
                <a:lumOff val="60000"/>
              </a:schemeClr>
            </a:solidFill>
            <a:miter lim="400000"/>
            <a:tailEnd type="triangle"/>
          </a:ln>
        </p:spPr>
        <p:txBody>
          <a:bodyPr lIns="0" tIns="0" rIns="0" bIns="0" anchor="ctr"/>
          <a:lstStyle/>
          <a:p>
            <a:pPr lvl="0">
              <a:defRPr sz="3200"/>
            </a:pPr>
            <a:endParaRPr/>
          </a:p>
        </p:txBody>
      </p:sp>
      <p:sp>
        <p:nvSpPr>
          <p:cNvPr id="342" name="Shape 342"/>
          <p:cNvSpPr/>
          <p:nvPr/>
        </p:nvSpPr>
        <p:spPr>
          <a:xfrm>
            <a:off x="947468" y="3173632"/>
            <a:ext cx="1597026" cy="1"/>
          </a:xfrm>
          <a:prstGeom prst="line">
            <a:avLst/>
          </a:prstGeom>
          <a:ln w="76200">
            <a:solidFill>
              <a:schemeClr val="accent6">
                <a:lumMod val="40000"/>
                <a:lumOff val="60000"/>
              </a:schemeClr>
            </a:solidFill>
            <a:miter lim="400000"/>
            <a:tailEnd type="triangle"/>
          </a:ln>
        </p:spPr>
        <p:txBody>
          <a:bodyPr lIns="0" tIns="0" rIns="0" bIns="0" anchor="ctr"/>
          <a:lstStyle/>
          <a:p>
            <a:pPr lvl="0">
              <a:defRPr sz="3200"/>
            </a:pPr>
            <a:endParaRPr/>
          </a:p>
        </p:txBody>
      </p:sp>
      <p:sp>
        <p:nvSpPr>
          <p:cNvPr id="2" name="ZoneTexte 1"/>
          <p:cNvSpPr txBox="1"/>
          <p:nvPr/>
        </p:nvSpPr>
        <p:spPr>
          <a:xfrm>
            <a:off x="13071538" y="527610"/>
            <a:ext cx="108204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i="1" u="none" strike="noStrike" cap="none" spc="0" normalizeH="0" baseline="0" dirty="0" smtClean="0">
                <a:ln>
                  <a:noFill/>
                </a:ln>
                <a:solidFill>
                  <a:srgbClr val="000000"/>
                </a:solidFill>
                <a:effectLst/>
                <a:uFillTx/>
                <a:latin typeface="Calibri Light" charset="0"/>
                <a:ea typeface="Calibri Light" charset="0"/>
                <a:cs typeface="Calibri Light" charset="0"/>
                <a:sym typeface="Helvetica Light"/>
              </a:rPr>
              <a:t>MEC = Substance fondamentale +</a:t>
            </a:r>
            <a:r>
              <a:rPr kumimoji="0" lang="fr-FR" sz="5000" i="1" u="none" strike="noStrike" cap="none" spc="0" normalizeH="0" dirty="0" smtClean="0">
                <a:ln>
                  <a:noFill/>
                </a:ln>
                <a:solidFill>
                  <a:srgbClr val="000000"/>
                </a:solidFill>
                <a:effectLst/>
                <a:uFillTx/>
                <a:latin typeface="Calibri Light" charset="0"/>
                <a:ea typeface="Calibri Light" charset="0"/>
                <a:cs typeface="Calibri Light" charset="0"/>
                <a:sym typeface="Helvetica Light"/>
              </a:rPr>
              <a:t> fibres</a:t>
            </a:r>
            <a:endParaRPr kumimoji="0" lang="fr-FR" sz="5000" i="1" u="none" strike="noStrike" cap="none" spc="0" normalizeH="0" baseline="0" dirty="0">
              <a:ln>
                <a:noFill/>
              </a:ln>
              <a:solidFill>
                <a:srgbClr val="000000"/>
              </a:solidFill>
              <a:effectLst/>
              <a:uFillTx/>
              <a:latin typeface="Calibri Light" charset="0"/>
              <a:ea typeface="Calibri Light" charset="0"/>
              <a:cs typeface="Calibri Light" charset="0"/>
              <a:sym typeface="Helvetica Light"/>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3757" y="5511914"/>
            <a:ext cx="8889201" cy="7598833"/>
          </a:xfrm>
          <a:prstGeom prst="rect">
            <a:avLst/>
          </a:prstGeom>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 name="Shape 3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48" name="Shape 348"/>
          <p:cNvSpPr/>
          <p:nvPr/>
        </p:nvSpPr>
        <p:spPr>
          <a:xfrm>
            <a:off x="929814" y="886104"/>
            <a:ext cx="2039314" cy="780573"/>
          </a:xfrm>
          <a:prstGeom prst="rightArrow">
            <a:avLst>
              <a:gd name="adj1" fmla="val 32000"/>
              <a:gd name="adj2" fmla="val 98017"/>
            </a:avLst>
          </a:prstGeom>
          <a:solidFill>
            <a:srgbClr val="7030A0"/>
          </a:solidFill>
          <a:ln w="12700">
            <a:solidFill>
              <a:schemeClr val="tx1"/>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49" name="Shape 349"/>
          <p:cNvSpPr/>
          <p:nvPr/>
        </p:nvSpPr>
        <p:spPr>
          <a:xfrm>
            <a:off x="3342200" y="784975"/>
            <a:ext cx="4177427" cy="872034"/>
          </a:xfrm>
          <a:prstGeom prst="rect">
            <a:avLst/>
          </a:prstGeom>
          <a:solidFill>
            <a:schemeClr val="bg1"/>
          </a:solidFill>
          <a:ln w="12700">
            <a:noFill/>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6">
                    <a:lumMod val="60000"/>
                    <a:lumOff val="40000"/>
                  </a:schemeClr>
                </a:solidFill>
                <a:latin typeface="Calibri" charset="0"/>
                <a:ea typeface="Calibri" charset="0"/>
                <a:cs typeface="Calibri" charset="0"/>
              </a:rPr>
              <a:t>Protéoglycanes</a:t>
            </a:r>
          </a:p>
        </p:txBody>
      </p:sp>
      <p:sp>
        <p:nvSpPr>
          <p:cNvPr id="350" name="Shape 350"/>
          <p:cNvSpPr/>
          <p:nvPr/>
        </p:nvSpPr>
        <p:spPr>
          <a:xfrm>
            <a:off x="1255593" y="7670800"/>
            <a:ext cx="1597026" cy="0"/>
          </a:xfrm>
          <a:prstGeom prst="line">
            <a:avLst/>
          </a:prstGeom>
          <a:ln w="76200">
            <a:solidFill>
              <a:schemeClr val="accent6">
                <a:lumMod val="60000"/>
                <a:lumOff val="40000"/>
              </a:schemeClr>
            </a:solidFill>
            <a:miter lim="400000"/>
            <a:tailEnd type="triangle"/>
          </a:ln>
        </p:spPr>
        <p:txBody>
          <a:bodyPr lIns="0" tIns="0" rIns="0" bIns="0" anchor="ctr"/>
          <a:lstStyle/>
          <a:p>
            <a:pPr lvl="0">
              <a:defRPr sz="3200"/>
            </a:pPr>
            <a:endParaRPr/>
          </a:p>
        </p:txBody>
      </p:sp>
      <p:sp>
        <p:nvSpPr>
          <p:cNvPr id="351" name="Shape 351"/>
          <p:cNvSpPr/>
          <p:nvPr/>
        </p:nvSpPr>
        <p:spPr>
          <a:xfrm>
            <a:off x="3394142" y="2102282"/>
            <a:ext cx="12811058" cy="1426031"/>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300" dirty="0">
                <a:latin typeface="Calibri" charset="0"/>
                <a:ea typeface="Calibri" charset="0"/>
                <a:cs typeface="Calibri" charset="0"/>
                <a:sym typeface="Arial"/>
              </a:rPr>
              <a:t>Chaînes </a:t>
            </a:r>
            <a:r>
              <a:rPr sz="4300" b="1" dirty="0">
                <a:solidFill>
                  <a:schemeClr val="accent6">
                    <a:lumMod val="75000"/>
                  </a:schemeClr>
                </a:solidFill>
                <a:latin typeface="Calibri" charset="0"/>
                <a:ea typeface="Calibri" charset="0"/>
                <a:cs typeface="Calibri" charset="0"/>
                <a:sym typeface="Arial"/>
              </a:rPr>
              <a:t>polypeptidiques</a:t>
            </a:r>
            <a:r>
              <a:rPr sz="4300" dirty="0">
                <a:solidFill>
                  <a:schemeClr val="accent6">
                    <a:lumMod val="75000"/>
                  </a:schemeClr>
                </a:solidFill>
                <a:latin typeface="Calibri" charset="0"/>
                <a:ea typeface="Calibri" charset="0"/>
                <a:cs typeface="Calibri" charset="0"/>
                <a:sym typeface="Arial"/>
              </a:rPr>
              <a:t> </a:t>
            </a:r>
            <a:r>
              <a:rPr sz="4300" dirty="0">
                <a:latin typeface="Calibri" charset="0"/>
                <a:ea typeface="Calibri" charset="0"/>
                <a:cs typeface="Calibri" charset="0"/>
                <a:sym typeface="Arial"/>
              </a:rPr>
              <a:t>sur lequelles s’accrochent des molécules complexes de </a:t>
            </a:r>
            <a:r>
              <a:rPr sz="4300" b="1" dirty="0">
                <a:latin typeface="Calibri" charset="0"/>
                <a:ea typeface="Calibri" charset="0"/>
                <a:cs typeface="Calibri" charset="0"/>
                <a:sym typeface="Arial"/>
              </a:rPr>
              <a:t>glycosaminoglycanes</a:t>
            </a:r>
            <a:r>
              <a:rPr sz="4300" dirty="0">
                <a:latin typeface="Calibri" charset="0"/>
                <a:ea typeface="Calibri" charset="0"/>
                <a:cs typeface="Calibri" charset="0"/>
                <a:sym typeface="Arial"/>
              </a:rPr>
              <a:t>. </a:t>
            </a:r>
          </a:p>
        </p:txBody>
      </p:sp>
      <p:sp>
        <p:nvSpPr>
          <p:cNvPr id="352" name="Shape 352"/>
          <p:cNvSpPr/>
          <p:nvPr/>
        </p:nvSpPr>
        <p:spPr>
          <a:xfrm>
            <a:off x="929814" y="4325630"/>
            <a:ext cx="2039314" cy="780574"/>
          </a:xfrm>
          <a:prstGeom prst="rightArrow">
            <a:avLst>
              <a:gd name="adj1" fmla="val 32000"/>
              <a:gd name="adj2" fmla="val 98017"/>
            </a:avLst>
          </a:prstGeom>
          <a:solidFill>
            <a:schemeClr val="accent6"/>
          </a:solidFill>
          <a:ln w="12700">
            <a:solidFill>
              <a:schemeClr val="tx1"/>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53" name="Shape 353"/>
          <p:cNvSpPr/>
          <p:nvPr/>
        </p:nvSpPr>
        <p:spPr>
          <a:xfrm>
            <a:off x="3394142" y="4395537"/>
            <a:ext cx="8327601" cy="872034"/>
          </a:xfrm>
          <a:prstGeom prst="rect">
            <a:avLst/>
          </a:prstGeom>
          <a:noFill/>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smtClean="0">
                <a:solidFill>
                  <a:schemeClr val="accent6">
                    <a:lumMod val="60000"/>
                    <a:lumOff val="40000"/>
                  </a:schemeClr>
                </a:solidFill>
                <a:latin typeface="Calibri" charset="0"/>
                <a:ea typeface="Calibri" charset="0"/>
                <a:cs typeface="Calibri" charset="0"/>
              </a:rPr>
              <a:t>Glycosaminoglycanes</a:t>
            </a:r>
            <a:r>
              <a:rPr lang="fr-FR" sz="5000" b="1" dirty="0" smtClean="0">
                <a:solidFill>
                  <a:schemeClr val="accent6">
                    <a:lumMod val="60000"/>
                    <a:lumOff val="40000"/>
                  </a:schemeClr>
                </a:solidFill>
                <a:latin typeface="Calibri" charset="0"/>
                <a:ea typeface="Calibri" charset="0"/>
                <a:cs typeface="Calibri" charset="0"/>
              </a:rPr>
              <a:t> (GAG) ++</a:t>
            </a:r>
            <a:endParaRPr sz="5000" b="1" dirty="0">
              <a:solidFill>
                <a:schemeClr val="accent6">
                  <a:lumMod val="60000"/>
                  <a:lumOff val="40000"/>
                </a:schemeClr>
              </a:solidFill>
              <a:latin typeface="Calibri" charset="0"/>
              <a:ea typeface="Calibri" charset="0"/>
              <a:cs typeface="Calibri" charset="0"/>
            </a:endParaRPr>
          </a:p>
        </p:txBody>
      </p:sp>
      <p:sp>
        <p:nvSpPr>
          <p:cNvPr id="354" name="Shape 354"/>
          <p:cNvSpPr/>
          <p:nvPr/>
        </p:nvSpPr>
        <p:spPr>
          <a:xfrm>
            <a:off x="3181525" y="5737719"/>
            <a:ext cx="13681630" cy="76431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300" dirty="0">
                <a:latin typeface="Calibri" charset="0"/>
                <a:ea typeface="Calibri" charset="0"/>
                <a:cs typeface="Calibri" charset="0"/>
                <a:sym typeface="Arial"/>
              </a:rPr>
              <a:t>Chaînes </a:t>
            </a:r>
            <a:r>
              <a:rPr sz="4300" b="1" dirty="0">
                <a:solidFill>
                  <a:schemeClr val="accent6">
                    <a:lumMod val="75000"/>
                  </a:schemeClr>
                </a:solidFill>
                <a:latin typeface="Calibri" charset="0"/>
                <a:ea typeface="Calibri" charset="0"/>
                <a:cs typeface="Calibri" charset="0"/>
                <a:sym typeface="Arial"/>
              </a:rPr>
              <a:t>polymériques</a:t>
            </a:r>
            <a:r>
              <a:rPr sz="4300" dirty="0">
                <a:solidFill>
                  <a:schemeClr val="accent6">
                    <a:lumMod val="75000"/>
                  </a:schemeClr>
                </a:solidFill>
                <a:latin typeface="Calibri" charset="0"/>
                <a:ea typeface="Calibri" charset="0"/>
                <a:cs typeface="Calibri" charset="0"/>
                <a:sym typeface="Arial"/>
              </a:rPr>
              <a:t> </a:t>
            </a:r>
            <a:r>
              <a:rPr sz="4300" dirty="0">
                <a:latin typeface="Calibri" charset="0"/>
                <a:ea typeface="Calibri" charset="0"/>
                <a:cs typeface="Calibri" charset="0"/>
                <a:sym typeface="Arial"/>
              </a:rPr>
              <a:t>d’un </a:t>
            </a:r>
            <a:r>
              <a:rPr sz="4300" dirty="0" smtClean="0">
                <a:latin typeface="Calibri" charset="0"/>
                <a:ea typeface="Calibri" charset="0"/>
                <a:cs typeface="Calibri" charset="0"/>
                <a:sym typeface="Arial"/>
              </a:rPr>
              <a:t>dissaccharide</a:t>
            </a:r>
            <a:r>
              <a:rPr lang="fr-FR" sz="4300" dirty="0" smtClean="0">
                <a:latin typeface="Calibri" charset="0"/>
                <a:ea typeface="Calibri" charset="0"/>
                <a:cs typeface="Calibri" charset="0"/>
                <a:sym typeface="Arial"/>
              </a:rPr>
              <a:t> (</a:t>
            </a:r>
            <a:r>
              <a:rPr lang="fr-FR" sz="3200" i="1" dirty="0" err="1" smtClean="0">
                <a:latin typeface="Calibri" charset="0"/>
                <a:ea typeface="Calibri" charset="0"/>
                <a:cs typeface="Calibri" charset="0"/>
                <a:sym typeface="Arial"/>
              </a:rPr>
              <a:t>cf</a:t>
            </a:r>
            <a:r>
              <a:rPr lang="fr-FR" sz="3200" i="1" dirty="0" smtClean="0">
                <a:latin typeface="Calibri" charset="0"/>
                <a:ea typeface="Calibri" charset="0"/>
                <a:cs typeface="Calibri" charset="0"/>
                <a:sym typeface="Arial"/>
              </a:rPr>
              <a:t> </a:t>
            </a:r>
            <a:r>
              <a:rPr lang="fr-FR" sz="3200" i="1" dirty="0" err="1" smtClean="0">
                <a:latin typeface="Calibri" charset="0"/>
                <a:ea typeface="Calibri" charset="0"/>
                <a:cs typeface="Calibri" charset="0"/>
                <a:sym typeface="Arial"/>
              </a:rPr>
              <a:t>bioch</a:t>
            </a:r>
            <a:r>
              <a:rPr lang="fr-FR" sz="3200" i="1" dirty="0" smtClean="0">
                <a:latin typeface="Calibri" charset="0"/>
                <a:ea typeface="Calibri" charset="0"/>
                <a:cs typeface="Calibri" charset="0"/>
                <a:sym typeface="Arial"/>
              </a:rPr>
              <a:t> hétérosides</a:t>
            </a:r>
            <a:r>
              <a:rPr lang="fr-FR" sz="4300" dirty="0" smtClean="0">
                <a:latin typeface="Calibri" charset="0"/>
                <a:ea typeface="Calibri" charset="0"/>
                <a:cs typeface="Calibri" charset="0"/>
                <a:sym typeface="Arial"/>
              </a:rPr>
              <a:t>)</a:t>
            </a:r>
            <a:r>
              <a:rPr sz="4300" dirty="0" smtClean="0">
                <a:latin typeface="Calibri" charset="0"/>
                <a:ea typeface="Calibri" charset="0"/>
                <a:cs typeface="Calibri" charset="0"/>
                <a:sym typeface="Arial"/>
              </a:rPr>
              <a:t> </a:t>
            </a:r>
            <a:endParaRPr sz="4300" dirty="0">
              <a:latin typeface="Calibri" charset="0"/>
              <a:ea typeface="Calibri" charset="0"/>
              <a:cs typeface="Calibri" charset="0"/>
              <a:sym typeface="Arial"/>
            </a:endParaRPr>
          </a:p>
        </p:txBody>
      </p:sp>
      <p:sp>
        <p:nvSpPr>
          <p:cNvPr id="355" name="Shape 355"/>
          <p:cNvSpPr/>
          <p:nvPr/>
        </p:nvSpPr>
        <p:spPr>
          <a:xfrm>
            <a:off x="3394142" y="7298908"/>
            <a:ext cx="7803418" cy="515012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100" b="1" u="sng" dirty="0">
                <a:latin typeface="Arial"/>
                <a:ea typeface="Arial"/>
                <a:cs typeface="Arial"/>
                <a:sym typeface="Arial"/>
              </a:rPr>
              <a:t>Différents types</a:t>
            </a:r>
            <a:r>
              <a:rPr sz="4100" dirty="0">
                <a:latin typeface="Arial"/>
                <a:ea typeface="Arial"/>
                <a:cs typeface="Arial"/>
                <a:sym typeface="Arial"/>
              </a:rPr>
              <a:t> </a:t>
            </a:r>
            <a:r>
              <a:rPr sz="4100" dirty="0" smtClean="0">
                <a:latin typeface="Arial"/>
                <a:ea typeface="Arial"/>
                <a:cs typeface="Arial"/>
                <a:sym typeface="Arial"/>
              </a:rPr>
              <a:t>:</a:t>
            </a:r>
            <a:endParaRPr lang="fr-FR" sz="4100" dirty="0" smtClean="0">
              <a:latin typeface="Arial"/>
              <a:ea typeface="Arial"/>
              <a:cs typeface="Arial"/>
              <a:sym typeface="Arial"/>
            </a:endParaRPr>
          </a:p>
          <a:p>
            <a:pPr lvl="0" algn="l">
              <a:defRPr sz="1800"/>
            </a:pPr>
            <a:endParaRPr sz="4100" dirty="0">
              <a:latin typeface="Arial"/>
              <a:ea typeface="Arial"/>
              <a:cs typeface="Arial"/>
              <a:sym typeface="Arial"/>
            </a:endParaRPr>
          </a:p>
          <a:p>
            <a:pPr marL="610576" lvl="0" indent="-610576" algn="l">
              <a:buSzPct val="75000"/>
              <a:buChar char="•"/>
              <a:defRPr sz="1800"/>
            </a:pPr>
            <a:r>
              <a:rPr sz="4100" b="1" dirty="0">
                <a:solidFill>
                  <a:schemeClr val="accent6"/>
                </a:solidFill>
                <a:latin typeface="Arial"/>
                <a:ea typeface="Arial"/>
                <a:cs typeface="Arial"/>
                <a:sym typeface="Arial"/>
              </a:rPr>
              <a:t>Non </a:t>
            </a:r>
            <a:r>
              <a:rPr sz="4100" b="1" dirty="0" smtClean="0">
                <a:solidFill>
                  <a:schemeClr val="accent6"/>
                </a:solidFill>
                <a:latin typeface="Arial"/>
                <a:ea typeface="Arial"/>
                <a:cs typeface="Arial"/>
                <a:sym typeface="Arial"/>
              </a:rPr>
              <a:t>sulfatés</a:t>
            </a:r>
            <a:endParaRPr lang="fr-FR" sz="4100" b="1" dirty="0" smtClean="0">
              <a:solidFill>
                <a:schemeClr val="accent6"/>
              </a:solidFill>
              <a:latin typeface="Arial"/>
              <a:ea typeface="Arial"/>
              <a:cs typeface="Arial"/>
              <a:sym typeface="Arial"/>
            </a:endParaRPr>
          </a:p>
          <a:p>
            <a:pPr marL="610576" lvl="0" indent="-610576" algn="l">
              <a:buSzPct val="75000"/>
              <a:buChar char="•"/>
              <a:defRPr sz="1800"/>
            </a:pPr>
            <a:endParaRPr sz="4100" b="1" dirty="0">
              <a:solidFill>
                <a:schemeClr val="accent2">
                  <a:lumMod val="75000"/>
                </a:schemeClr>
              </a:solidFill>
              <a:latin typeface="Arial"/>
              <a:ea typeface="Arial"/>
              <a:cs typeface="Arial"/>
              <a:sym typeface="Arial"/>
            </a:endParaRPr>
          </a:p>
          <a:p>
            <a:pPr lvl="0" algn="l">
              <a:defRPr sz="1800"/>
            </a:pPr>
            <a:r>
              <a:rPr sz="4100" dirty="0">
                <a:latin typeface="Arial"/>
                <a:ea typeface="Arial"/>
                <a:cs typeface="Arial"/>
                <a:sym typeface="Arial"/>
              </a:rPr>
              <a:t>   - </a:t>
            </a:r>
            <a:r>
              <a:rPr sz="4100" b="1" dirty="0">
                <a:latin typeface="Arial"/>
                <a:ea typeface="Arial"/>
                <a:cs typeface="Arial"/>
                <a:sym typeface="Arial"/>
              </a:rPr>
              <a:t>Acide hyaluronique</a:t>
            </a:r>
            <a:r>
              <a:rPr sz="4100" dirty="0">
                <a:latin typeface="Arial"/>
                <a:ea typeface="Arial"/>
                <a:cs typeface="Arial"/>
                <a:sym typeface="Arial"/>
              </a:rPr>
              <a:t> </a:t>
            </a:r>
            <a:r>
              <a:rPr lang="fr-FR" sz="4100" b="1" dirty="0" smtClean="0">
                <a:latin typeface="Arial"/>
                <a:ea typeface="Arial"/>
                <a:cs typeface="Arial"/>
                <a:sym typeface="Arial"/>
              </a:rPr>
              <a:t>+++</a:t>
            </a:r>
          </a:p>
          <a:p>
            <a:pPr lvl="0" algn="l">
              <a:defRPr sz="1800"/>
            </a:pPr>
            <a:endParaRPr lang="fr-FR" sz="4100" dirty="0" smtClean="0">
              <a:latin typeface="Arial"/>
              <a:ea typeface="Arial"/>
              <a:cs typeface="Arial"/>
              <a:sym typeface="Arial"/>
            </a:endParaRPr>
          </a:p>
          <a:p>
            <a:pPr lvl="0" algn="l">
              <a:defRPr sz="1800"/>
            </a:pPr>
            <a:r>
              <a:rPr lang="fr-FR" sz="4100" dirty="0" smtClean="0">
                <a:latin typeface="Arial"/>
                <a:ea typeface="Arial"/>
                <a:cs typeface="Arial"/>
                <a:sym typeface="Arial"/>
              </a:rPr>
              <a:t>   </a:t>
            </a:r>
            <a:r>
              <a:rPr sz="4100" dirty="0" smtClean="0">
                <a:latin typeface="Arial"/>
                <a:ea typeface="Arial"/>
                <a:cs typeface="Arial"/>
                <a:sym typeface="Arial"/>
              </a:rPr>
              <a:t>-</a:t>
            </a:r>
            <a:r>
              <a:rPr sz="4100" b="1" dirty="0" smtClean="0">
                <a:latin typeface="Arial"/>
                <a:ea typeface="Arial"/>
                <a:cs typeface="Arial"/>
                <a:sym typeface="Arial"/>
              </a:rPr>
              <a:t> </a:t>
            </a:r>
            <a:r>
              <a:rPr sz="4100" b="1" dirty="0">
                <a:latin typeface="Arial"/>
                <a:ea typeface="Arial"/>
                <a:cs typeface="Arial"/>
                <a:sym typeface="Arial"/>
              </a:rPr>
              <a:t>Chodroïtine</a:t>
            </a:r>
            <a:r>
              <a:rPr sz="4100" dirty="0">
                <a:latin typeface="Arial"/>
                <a:ea typeface="Arial"/>
                <a:cs typeface="Arial"/>
                <a:sym typeface="Arial"/>
              </a:rPr>
              <a:t> </a:t>
            </a:r>
            <a:r>
              <a:rPr sz="4100" i="1" dirty="0">
                <a:latin typeface="Arial"/>
                <a:ea typeface="Arial"/>
                <a:cs typeface="Arial"/>
                <a:sym typeface="Arial"/>
              </a:rPr>
              <a:t>(peu abondante)</a:t>
            </a:r>
          </a:p>
          <a:p>
            <a:pPr lvl="0" algn="l">
              <a:defRPr sz="1800"/>
            </a:pPr>
            <a:endParaRPr sz="4100" i="1" dirty="0">
              <a:latin typeface="Arial"/>
              <a:ea typeface="Arial"/>
              <a:cs typeface="Arial"/>
              <a:sym typeface="Arial"/>
            </a:endParaRPr>
          </a:p>
        </p:txBody>
      </p:sp>
      <p:sp>
        <p:nvSpPr>
          <p:cNvPr id="356" name="Shape 356"/>
          <p:cNvSpPr/>
          <p:nvPr/>
        </p:nvSpPr>
        <p:spPr>
          <a:xfrm>
            <a:off x="1372102" y="2420003"/>
            <a:ext cx="1597026" cy="1"/>
          </a:xfrm>
          <a:prstGeom prst="line">
            <a:avLst/>
          </a:prstGeom>
          <a:ln w="76200">
            <a:solidFill>
              <a:schemeClr val="accent6">
                <a:lumMod val="60000"/>
                <a:lumOff val="40000"/>
              </a:schemeClr>
            </a:solidFill>
            <a:miter lim="400000"/>
            <a:tailEnd type="triangle"/>
          </a:ln>
        </p:spPr>
        <p:txBody>
          <a:bodyPr lIns="0" tIns="0" rIns="0" bIns="0" anchor="ctr"/>
          <a:lstStyle/>
          <a:p>
            <a:pPr lvl="0">
              <a:defRPr sz="3200"/>
            </a:pPr>
            <a:endParaRPr dirty="0"/>
          </a:p>
        </p:txBody>
      </p:sp>
      <p:sp>
        <p:nvSpPr>
          <p:cNvPr id="357" name="Shape 357"/>
          <p:cNvSpPr/>
          <p:nvPr/>
        </p:nvSpPr>
        <p:spPr>
          <a:xfrm>
            <a:off x="1255593" y="6119875"/>
            <a:ext cx="1597026" cy="1"/>
          </a:xfrm>
          <a:prstGeom prst="line">
            <a:avLst/>
          </a:prstGeom>
          <a:ln w="76200">
            <a:solidFill>
              <a:schemeClr val="accent6">
                <a:lumMod val="60000"/>
                <a:lumOff val="40000"/>
              </a:schemeClr>
            </a:solidFill>
            <a:miter lim="400000"/>
            <a:tailEnd type="triangle"/>
          </a:ln>
        </p:spPr>
        <p:txBody>
          <a:bodyPr lIns="0" tIns="0" rIns="0" bIns="0" anchor="ctr"/>
          <a:lstStyle/>
          <a:p>
            <a:pPr lvl="0">
              <a:defRPr sz="3200"/>
            </a:pPr>
            <a:endParaRPr/>
          </a:p>
        </p:txBody>
      </p:sp>
      <p:sp>
        <p:nvSpPr>
          <p:cNvPr id="2" name="ZoneTexte 1"/>
          <p:cNvSpPr txBox="1"/>
          <p:nvPr/>
        </p:nvSpPr>
        <p:spPr>
          <a:xfrm>
            <a:off x="12727531" y="8389608"/>
            <a:ext cx="11111936" cy="451918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64038" lvl="0" indent="-464038" algn="l">
              <a:buSzPct val="75000"/>
              <a:buChar char="•"/>
              <a:defRPr sz="1800"/>
            </a:pPr>
            <a:r>
              <a:rPr lang="fr-FR" sz="4100" b="1" dirty="0">
                <a:solidFill>
                  <a:schemeClr val="accent6"/>
                </a:solidFill>
                <a:latin typeface="Arial"/>
                <a:ea typeface="Arial"/>
                <a:cs typeface="Arial"/>
                <a:sym typeface="Arial"/>
              </a:rPr>
              <a:t>Sulfatés</a:t>
            </a:r>
            <a:r>
              <a:rPr lang="fr-FR" sz="4100" dirty="0">
                <a:solidFill>
                  <a:schemeClr val="accent6"/>
                </a:solidFill>
                <a:latin typeface="Arial"/>
                <a:ea typeface="Arial"/>
                <a:cs typeface="Arial"/>
                <a:sym typeface="Arial"/>
              </a:rPr>
              <a:t> </a:t>
            </a:r>
            <a:r>
              <a:rPr lang="fr-FR" sz="4100" dirty="0">
                <a:latin typeface="Arial"/>
                <a:ea typeface="Arial"/>
                <a:cs typeface="Arial"/>
                <a:sym typeface="Arial"/>
              </a:rPr>
              <a:t>: </a:t>
            </a:r>
          </a:p>
          <a:p>
            <a:pPr lvl="0" algn="l">
              <a:defRPr sz="1800"/>
            </a:pPr>
            <a:r>
              <a:rPr lang="fr-FR" sz="4100" dirty="0">
                <a:latin typeface="Arial"/>
                <a:ea typeface="Arial"/>
                <a:cs typeface="Arial"/>
                <a:sym typeface="Arial"/>
              </a:rPr>
              <a:t>   - </a:t>
            </a:r>
            <a:r>
              <a:rPr lang="fr-FR" sz="4100" b="1" dirty="0">
                <a:latin typeface="Arial"/>
                <a:ea typeface="Arial"/>
                <a:cs typeface="Arial"/>
                <a:sym typeface="Arial"/>
              </a:rPr>
              <a:t>Chondroïtine </a:t>
            </a:r>
            <a:r>
              <a:rPr lang="fr-FR" sz="4100" b="1" dirty="0">
                <a:solidFill>
                  <a:schemeClr val="accent6">
                    <a:lumMod val="75000"/>
                  </a:schemeClr>
                </a:solidFill>
                <a:latin typeface="Arial"/>
                <a:ea typeface="Arial"/>
                <a:cs typeface="Arial"/>
                <a:sym typeface="Arial"/>
              </a:rPr>
              <a:t>sulfate </a:t>
            </a:r>
          </a:p>
          <a:p>
            <a:pPr lvl="0" algn="l">
              <a:defRPr sz="1800"/>
            </a:pPr>
            <a:r>
              <a:rPr lang="fr-FR" sz="4100" dirty="0">
                <a:latin typeface="Arial"/>
                <a:ea typeface="Arial"/>
                <a:cs typeface="Arial"/>
                <a:sym typeface="Arial"/>
              </a:rPr>
              <a:t>      </a:t>
            </a:r>
            <a:r>
              <a:rPr lang="fr-FR" sz="3200" i="1" dirty="0" smtClean="0">
                <a:latin typeface="Arial"/>
                <a:ea typeface="Arial"/>
                <a:cs typeface="Arial"/>
                <a:sym typeface="Arial"/>
              </a:rPr>
              <a:t>Trois types : A (cartilage et os), B (derme, tendon), et C </a:t>
            </a:r>
          </a:p>
          <a:p>
            <a:pPr algn="l">
              <a:defRPr sz="1800"/>
            </a:pPr>
            <a:r>
              <a:rPr lang="fr-FR" sz="3200" i="1" dirty="0">
                <a:latin typeface="Arial"/>
                <a:ea typeface="Arial"/>
                <a:cs typeface="Arial"/>
                <a:sym typeface="Arial"/>
              </a:rPr>
              <a:t> </a:t>
            </a:r>
            <a:r>
              <a:rPr lang="fr-FR" sz="3200" i="1" dirty="0" smtClean="0">
                <a:latin typeface="Arial"/>
                <a:ea typeface="Arial"/>
                <a:cs typeface="Arial"/>
                <a:sym typeface="Arial"/>
              </a:rPr>
              <a:t>       </a:t>
            </a:r>
            <a:r>
              <a:rPr lang="fr-FR" sz="3200" i="1" dirty="0">
                <a:latin typeface="Arial"/>
                <a:ea typeface="Arial"/>
                <a:cs typeface="Arial"/>
                <a:sym typeface="Arial"/>
              </a:rPr>
              <a:t>(tendons et cartilage)</a:t>
            </a:r>
          </a:p>
          <a:p>
            <a:pPr lvl="0" algn="l">
              <a:defRPr sz="1800"/>
            </a:pPr>
            <a:endParaRPr lang="fr-FR" sz="4100" dirty="0" smtClean="0">
              <a:latin typeface="Arial"/>
              <a:ea typeface="Arial"/>
              <a:cs typeface="Arial"/>
              <a:sym typeface="Arial"/>
            </a:endParaRPr>
          </a:p>
          <a:p>
            <a:pPr lvl="0" algn="l">
              <a:defRPr sz="1800"/>
            </a:pPr>
            <a:r>
              <a:rPr lang="fr-FR" sz="4100" dirty="0" smtClean="0">
                <a:latin typeface="Arial"/>
                <a:ea typeface="Arial"/>
                <a:cs typeface="Arial"/>
                <a:sym typeface="Arial"/>
              </a:rPr>
              <a:t>    </a:t>
            </a:r>
            <a:r>
              <a:rPr lang="fr-FR" sz="4100" dirty="0">
                <a:latin typeface="Arial"/>
                <a:ea typeface="Arial"/>
                <a:cs typeface="Arial"/>
                <a:sym typeface="Arial"/>
              </a:rPr>
              <a:t>- </a:t>
            </a:r>
            <a:r>
              <a:rPr lang="fr-FR" sz="4100" b="1" dirty="0" err="1" smtClean="0">
                <a:solidFill>
                  <a:schemeClr val="tx1"/>
                </a:solidFill>
                <a:latin typeface="Arial"/>
                <a:ea typeface="Arial"/>
                <a:cs typeface="Arial"/>
                <a:sym typeface="Arial"/>
              </a:rPr>
              <a:t>Kérato</a:t>
            </a:r>
            <a:r>
              <a:rPr lang="fr-FR" sz="4100" b="1" dirty="0" err="1" smtClean="0">
                <a:solidFill>
                  <a:schemeClr val="accent6">
                    <a:lumMod val="75000"/>
                  </a:schemeClr>
                </a:solidFill>
                <a:latin typeface="Arial"/>
                <a:ea typeface="Arial"/>
                <a:cs typeface="Arial"/>
                <a:sym typeface="Arial"/>
              </a:rPr>
              <a:t>sulfates</a:t>
            </a:r>
            <a:endParaRPr lang="fr-FR" sz="4100" b="1" dirty="0">
              <a:solidFill>
                <a:schemeClr val="accent6">
                  <a:lumMod val="75000"/>
                </a:schemeClr>
              </a:solidFill>
              <a:latin typeface="Arial"/>
              <a:ea typeface="Arial"/>
              <a:cs typeface="Arial"/>
              <a:sym typeface="Arial"/>
            </a:endParaRPr>
          </a:p>
          <a:p>
            <a:pPr marL="0" marR="0" indent="0" algn="ctr" defTabSz="825500" rtl="0" fontAlgn="auto" latinLnBrk="1" hangingPunct="0">
              <a:lnSpc>
                <a:spcPct val="100000"/>
              </a:lnSpc>
              <a:spcBef>
                <a:spcPts val="0"/>
              </a:spcBef>
              <a:spcAft>
                <a:spcPts val="0"/>
              </a:spcAft>
              <a:buClrTx/>
              <a:buSzTx/>
              <a:buFontTx/>
              <a:buNone/>
              <a:tabLst/>
            </a:pPr>
            <a:r>
              <a:rPr kumimoji="0" lang="fr-FR" sz="5000" b="0" i="0" u="none" strike="noStrike" cap="none" spc="0" normalizeH="0" baseline="0" dirty="0" smtClean="0">
                <a:ln>
                  <a:noFill/>
                </a:ln>
                <a:solidFill>
                  <a:srgbClr val="000000"/>
                </a:solidFill>
                <a:effectLst/>
                <a:uFillTx/>
                <a:latin typeface="+mn-lt"/>
                <a:ea typeface="+mn-ea"/>
                <a:cs typeface="+mn-cs"/>
                <a:sym typeface="Helvetica Light"/>
              </a:rPr>
              <a:t> </a:t>
            </a: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6383001" y="2638"/>
            <a:ext cx="8001000" cy="8260620"/>
          </a:xfrm>
          <a:prstGeom prst="rect">
            <a:avLst/>
          </a:prstGeom>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Shape 359"/>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62" name="Shape 362"/>
          <p:cNvSpPr/>
          <p:nvPr/>
        </p:nvSpPr>
        <p:spPr>
          <a:xfrm>
            <a:off x="970330" y="1142357"/>
            <a:ext cx="2039313" cy="780573"/>
          </a:xfrm>
          <a:prstGeom prst="rightArrow">
            <a:avLst>
              <a:gd name="adj1" fmla="val 32000"/>
              <a:gd name="adj2" fmla="val 98017"/>
            </a:avLst>
          </a:prstGeom>
          <a:solidFill>
            <a:schemeClr val="accent6"/>
          </a:solidFill>
          <a:ln w="12700">
            <a:solidFill>
              <a:schemeClr val="tx1"/>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63" name="Shape 363"/>
          <p:cNvSpPr/>
          <p:nvPr/>
        </p:nvSpPr>
        <p:spPr>
          <a:xfrm>
            <a:off x="3413211" y="1110388"/>
            <a:ext cx="7458772"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6">
                    <a:lumMod val="60000"/>
                    <a:lumOff val="40000"/>
                  </a:schemeClr>
                </a:solidFill>
                <a:latin typeface="Calibri" charset="0"/>
                <a:ea typeface="Calibri" charset="0"/>
                <a:cs typeface="Calibri" charset="0"/>
                <a:sym typeface="Arial"/>
              </a:rPr>
              <a:t>Glycoprotéines de structure</a:t>
            </a:r>
          </a:p>
        </p:txBody>
      </p:sp>
      <p:sp>
        <p:nvSpPr>
          <p:cNvPr id="364" name="Shape 364"/>
          <p:cNvSpPr/>
          <p:nvPr/>
        </p:nvSpPr>
        <p:spPr>
          <a:xfrm>
            <a:off x="3587012" y="2743018"/>
            <a:ext cx="17652268" cy="154914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b="1" dirty="0">
                <a:solidFill>
                  <a:schemeClr val="accent6">
                    <a:lumMod val="75000"/>
                  </a:schemeClr>
                </a:solidFill>
                <a:latin typeface="Calibri" charset="0"/>
                <a:ea typeface="Calibri" charset="0"/>
                <a:cs typeface="Calibri" charset="0"/>
                <a:sym typeface="Arial"/>
              </a:rPr>
              <a:t>Protéines</a:t>
            </a:r>
            <a:r>
              <a:rPr sz="4700" dirty="0">
                <a:solidFill>
                  <a:schemeClr val="accent6">
                    <a:lumMod val="75000"/>
                  </a:schemeClr>
                </a:solidFill>
                <a:latin typeface="Calibri" charset="0"/>
                <a:ea typeface="Calibri" charset="0"/>
                <a:cs typeface="Calibri" charset="0"/>
                <a:sym typeface="Arial"/>
              </a:rPr>
              <a:t> </a:t>
            </a:r>
            <a:r>
              <a:rPr sz="4700" dirty="0">
                <a:latin typeface="Calibri" charset="0"/>
                <a:ea typeface="Calibri" charset="0"/>
                <a:cs typeface="Calibri" charset="0"/>
                <a:sym typeface="Arial"/>
              </a:rPr>
              <a:t>sur lesquelles se fixent des chaînes hétéropolysaccharidiques </a:t>
            </a:r>
          </a:p>
          <a:p>
            <a:pPr lvl="0" algn="l">
              <a:defRPr sz="1800"/>
            </a:pPr>
            <a:r>
              <a:rPr sz="4700" dirty="0">
                <a:latin typeface="Calibri" charset="0"/>
                <a:ea typeface="Calibri" charset="0"/>
                <a:cs typeface="Calibri" charset="0"/>
                <a:sym typeface="Arial"/>
              </a:rPr>
              <a:t>souvent ramifiées</a:t>
            </a:r>
          </a:p>
        </p:txBody>
      </p:sp>
      <p:sp>
        <p:nvSpPr>
          <p:cNvPr id="365" name="Shape 365"/>
          <p:cNvSpPr/>
          <p:nvPr/>
        </p:nvSpPr>
        <p:spPr>
          <a:xfrm>
            <a:off x="3648955" y="5002138"/>
            <a:ext cx="5737148"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6">
                    <a:lumMod val="60000"/>
                    <a:lumOff val="40000"/>
                  </a:schemeClr>
                </a:solidFill>
                <a:latin typeface="Calibri" charset="0"/>
                <a:ea typeface="Calibri" charset="0"/>
                <a:cs typeface="Calibri" charset="0"/>
                <a:sym typeface="Arial"/>
              </a:rPr>
              <a:t>Substances exogènes</a:t>
            </a:r>
          </a:p>
        </p:txBody>
      </p:sp>
      <p:sp>
        <p:nvSpPr>
          <p:cNvPr id="366" name="Shape 366"/>
          <p:cNvSpPr/>
          <p:nvPr/>
        </p:nvSpPr>
        <p:spPr>
          <a:xfrm>
            <a:off x="4246230" y="6599614"/>
            <a:ext cx="16886570" cy="299569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solidFill>
                  <a:schemeClr val="accent6">
                    <a:lumMod val="75000"/>
                  </a:schemeClr>
                </a:solidFill>
                <a:latin typeface="Calibri" charset="0"/>
                <a:ea typeface="Calibri" charset="0"/>
                <a:cs typeface="Calibri" charset="0"/>
                <a:sym typeface="Arial"/>
              </a:rPr>
              <a:t>Eau</a:t>
            </a:r>
            <a:r>
              <a:rPr sz="4700" dirty="0">
                <a:solidFill>
                  <a:schemeClr val="accent6">
                    <a:lumMod val="75000"/>
                  </a:schemeClr>
                </a:solidFill>
                <a:latin typeface="Calibri" charset="0"/>
                <a:ea typeface="Calibri" charset="0"/>
                <a:cs typeface="Calibri" charset="0"/>
                <a:sym typeface="Arial"/>
              </a:rPr>
              <a:t> </a:t>
            </a:r>
          </a:p>
          <a:p>
            <a:pPr marL="709973" lvl="0" indent="-709973" algn="l">
              <a:buSzPct val="75000"/>
              <a:buChar char="-"/>
              <a:defRPr sz="1800"/>
            </a:pPr>
            <a:r>
              <a:rPr sz="4700" b="1" dirty="0">
                <a:latin typeface="Calibri" charset="0"/>
                <a:ea typeface="Calibri" charset="0"/>
                <a:cs typeface="Calibri" charset="0"/>
                <a:sym typeface="Arial"/>
              </a:rPr>
              <a:t>Libre</a:t>
            </a:r>
            <a:r>
              <a:rPr sz="4700" dirty="0">
                <a:latin typeface="Calibri" charset="0"/>
                <a:ea typeface="Calibri" charset="0"/>
                <a:cs typeface="Calibri" charset="0"/>
                <a:sym typeface="Arial"/>
              </a:rPr>
              <a:t> (transport d’O2, nutriments…)</a:t>
            </a:r>
          </a:p>
          <a:p>
            <a:pPr marL="709973" lvl="0" indent="-709973" algn="l">
              <a:buSzPct val="75000"/>
              <a:buChar char="-"/>
              <a:defRPr sz="1800"/>
            </a:pPr>
            <a:r>
              <a:rPr sz="4700" b="1" dirty="0">
                <a:latin typeface="Calibri" charset="0"/>
                <a:ea typeface="Calibri" charset="0"/>
                <a:cs typeface="Calibri" charset="0"/>
                <a:sym typeface="Arial"/>
              </a:rPr>
              <a:t>Liée</a:t>
            </a:r>
            <a:r>
              <a:rPr sz="4700" dirty="0">
                <a:latin typeface="Calibri" charset="0"/>
                <a:ea typeface="Calibri" charset="0"/>
                <a:cs typeface="Calibri" charset="0"/>
                <a:sym typeface="Arial"/>
              </a:rPr>
              <a:t> aux macromolécules par des liaisons chimiques </a:t>
            </a:r>
          </a:p>
          <a:p>
            <a:pPr lvl="0" algn="l">
              <a:defRPr sz="1800"/>
            </a:pPr>
            <a:r>
              <a:rPr sz="4700" dirty="0">
                <a:latin typeface="Calibri" charset="0"/>
                <a:ea typeface="Calibri" charset="0"/>
                <a:cs typeface="Calibri" charset="0"/>
                <a:sym typeface="Arial"/>
              </a:rPr>
              <a:t>     (emprisonnée par </a:t>
            </a:r>
            <a:r>
              <a:rPr sz="4700" b="1" dirty="0">
                <a:latin typeface="Calibri" charset="0"/>
                <a:ea typeface="Calibri" charset="0"/>
                <a:cs typeface="Calibri" charset="0"/>
                <a:sym typeface="Arial"/>
              </a:rPr>
              <a:t>l’acide hyaluronique</a:t>
            </a:r>
            <a:r>
              <a:rPr sz="4700" dirty="0" smtClean="0">
                <a:latin typeface="Calibri" charset="0"/>
                <a:ea typeface="Calibri" charset="0"/>
                <a:cs typeface="Calibri" charset="0"/>
                <a:sym typeface="Arial"/>
              </a:rPr>
              <a:t>)</a:t>
            </a:r>
            <a:r>
              <a:rPr lang="fr-FR" sz="4700" dirty="0" smtClean="0">
                <a:latin typeface="Calibri" charset="0"/>
                <a:ea typeface="Calibri" charset="0"/>
                <a:cs typeface="Calibri" charset="0"/>
                <a:sym typeface="Arial"/>
              </a:rPr>
              <a:t> </a:t>
            </a:r>
            <a:r>
              <a:rPr lang="fr-FR" sz="4700" dirty="0" smtClean="0">
                <a:latin typeface="Calibri" charset="0"/>
                <a:ea typeface="Calibri" charset="0"/>
                <a:cs typeface="Calibri" charset="0"/>
                <a:sym typeface="Wingdings"/>
              </a:rPr>
              <a:t> tissu gélatineux</a:t>
            </a:r>
            <a:endParaRPr sz="4700" dirty="0">
              <a:latin typeface="Calibri" charset="0"/>
              <a:ea typeface="Calibri" charset="0"/>
              <a:cs typeface="Calibri" charset="0"/>
              <a:sym typeface="Arial"/>
            </a:endParaRPr>
          </a:p>
        </p:txBody>
      </p:sp>
      <p:sp>
        <p:nvSpPr>
          <p:cNvPr id="367" name="Shape 367"/>
          <p:cNvSpPr/>
          <p:nvPr/>
        </p:nvSpPr>
        <p:spPr>
          <a:xfrm>
            <a:off x="1395503" y="3145343"/>
            <a:ext cx="1597026" cy="1"/>
          </a:xfrm>
          <a:prstGeom prst="line">
            <a:avLst/>
          </a:prstGeom>
          <a:ln w="76200">
            <a:solidFill>
              <a:schemeClr val="accent6">
                <a:lumMod val="60000"/>
                <a:lumOff val="40000"/>
              </a:schemeClr>
            </a:solidFill>
            <a:miter lim="400000"/>
            <a:tailEnd type="triangle"/>
          </a:ln>
        </p:spPr>
        <p:txBody>
          <a:bodyPr lIns="0" tIns="0" rIns="0" bIns="0" anchor="ctr"/>
          <a:lstStyle/>
          <a:p>
            <a:pPr lvl="0">
              <a:defRPr sz="3200"/>
            </a:pPr>
            <a:endParaRPr/>
          </a:p>
        </p:txBody>
      </p:sp>
      <p:sp>
        <p:nvSpPr>
          <p:cNvPr id="368" name="Shape 368"/>
          <p:cNvSpPr/>
          <p:nvPr/>
        </p:nvSpPr>
        <p:spPr>
          <a:xfrm>
            <a:off x="953216" y="5049315"/>
            <a:ext cx="2039313" cy="780574"/>
          </a:xfrm>
          <a:prstGeom prst="rightArrow">
            <a:avLst>
              <a:gd name="adj1" fmla="val 32000"/>
              <a:gd name="adj2" fmla="val 98017"/>
            </a:avLst>
          </a:prstGeom>
          <a:solidFill>
            <a:schemeClr val="accent6"/>
          </a:solidFill>
          <a:ln w="12700">
            <a:solidFill>
              <a:schemeClr val="tx1"/>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69" name="Shape 369"/>
          <p:cNvSpPr/>
          <p:nvPr/>
        </p:nvSpPr>
        <p:spPr>
          <a:xfrm>
            <a:off x="1972872" y="7105570"/>
            <a:ext cx="1597026" cy="1"/>
          </a:xfrm>
          <a:prstGeom prst="line">
            <a:avLst/>
          </a:prstGeom>
          <a:ln w="76200">
            <a:solidFill>
              <a:schemeClr val="accent6">
                <a:lumMod val="60000"/>
                <a:lumOff val="40000"/>
              </a:schemeClr>
            </a:solidFill>
            <a:miter lim="400000"/>
            <a:tailEnd type="triangle"/>
          </a:ln>
        </p:spPr>
        <p:txBody>
          <a:bodyPr lIns="0" tIns="0" rIns="0" bIns="0" anchor="ctr"/>
          <a:lstStyle/>
          <a:p>
            <a:pPr lvl="0">
              <a:defRPr sz="3200"/>
            </a:pPr>
            <a:endParaRPr/>
          </a:p>
        </p:txBody>
      </p:sp>
      <p:sp>
        <p:nvSpPr>
          <p:cNvPr id="370" name="Shape 370"/>
          <p:cNvSpPr/>
          <p:nvPr/>
        </p:nvSpPr>
        <p:spPr>
          <a:xfrm>
            <a:off x="1989986" y="10559380"/>
            <a:ext cx="1597026" cy="1"/>
          </a:xfrm>
          <a:prstGeom prst="line">
            <a:avLst/>
          </a:prstGeom>
          <a:ln w="76200">
            <a:solidFill>
              <a:schemeClr val="accent6">
                <a:lumMod val="60000"/>
                <a:lumOff val="40000"/>
              </a:schemeClr>
            </a:solidFill>
            <a:miter lim="400000"/>
            <a:tailEnd type="triangle"/>
          </a:ln>
        </p:spPr>
        <p:txBody>
          <a:bodyPr lIns="0" tIns="0" rIns="0" bIns="0" anchor="ctr"/>
          <a:lstStyle/>
          <a:p>
            <a:pPr lvl="0">
              <a:defRPr sz="3200"/>
            </a:pPr>
            <a:endParaRPr/>
          </a:p>
        </p:txBody>
      </p:sp>
      <p:sp>
        <p:nvSpPr>
          <p:cNvPr id="371" name="Shape 371"/>
          <p:cNvSpPr/>
          <p:nvPr/>
        </p:nvSpPr>
        <p:spPr>
          <a:xfrm>
            <a:off x="4246230" y="10118438"/>
            <a:ext cx="15278221" cy="227241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b="1" dirty="0">
                <a:solidFill>
                  <a:schemeClr val="accent6">
                    <a:lumMod val="75000"/>
                  </a:schemeClr>
                </a:solidFill>
                <a:latin typeface="Calibri" charset="0"/>
                <a:ea typeface="Calibri" charset="0"/>
                <a:cs typeface="Calibri" charset="0"/>
                <a:sym typeface="Arial"/>
              </a:rPr>
              <a:t>Protéines</a:t>
            </a:r>
            <a:r>
              <a:rPr sz="4700" dirty="0">
                <a:solidFill>
                  <a:schemeClr val="accent6">
                    <a:lumMod val="75000"/>
                  </a:schemeClr>
                </a:solidFill>
                <a:latin typeface="Calibri" charset="0"/>
                <a:ea typeface="Calibri" charset="0"/>
                <a:cs typeface="Calibri" charset="0"/>
                <a:sym typeface="Arial"/>
              </a:rPr>
              <a:t> exogènes</a:t>
            </a:r>
          </a:p>
          <a:p>
            <a:pPr lvl="0" algn="l">
              <a:defRPr sz="1800"/>
            </a:pPr>
            <a:r>
              <a:rPr sz="4700" i="1" dirty="0">
                <a:latin typeface="Calibri" charset="0"/>
                <a:ea typeface="Calibri" charset="0"/>
                <a:cs typeface="Calibri" charset="0"/>
                <a:sym typeface="Arial"/>
              </a:rPr>
              <a:t>Albumine sérique, immunoglobulines, nutriments, produits du </a:t>
            </a:r>
          </a:p>
          <a:p>
            <a:pPr lvl="0" algn="l">
              <a:defRPr sz="1800"/>
            </a:pPr>
            <a:r>
              <a:rPr sz="4700" i="1" dirty="0">
                <a:latin typeface="Calibri" charset="0"/>
                <a:ea typeface="Calibri" charset="0"/>
                <a:cs typeface="Calibri" charset="0"/>
                <a:sym typeface="Arial"/>
              </a:rPr>
              <a:t>catabolisme (urée)</a:t>
            </a: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 name="Shape 373"/>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74" name="Shape 374"/>
          <p:cNvSpPr/>
          <p:nvPr/>
        </p:nvSpPr>
        <p:spPr>
          <a:xfrm>
            <a:off x="982443" y="568751"/>
            <a:ext cx="15206087"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lang="fr-FR" sz="8000" b="1" dirty="0" smtClean="0">
                <a:latin typeface="Calibri" charset="0"/>
                <a:ea typeface="Calibri" charset="0"/>
                <a:cs typeface="Calibri" charset="0"/>
                <a:sym typeface="Arial"/>
              </a:rPr>
              <a:t>II. Tissus conjonctifs non spécialisés</a:t>
            </a:r>
            <a:endParaRPr sz="8000" b="1" dirty="0">
              <a:latin typeface="Calibri" charset="0"/>
              <a:ea typeface="Calibri" charset="0"/>
              <a:cs typeface="Calibri" charset="0"/>
              <a:sym typeface="Arial"/>
            </a:endParaRPr>
          </a:p>
        </p:txBody>
      </p:sp>
      <p:sp>
        <p:nvSpPr>
          <p:cNvPr id="375" name="Shape 375"/>
          <p:cNvSpPr/>
          <p:nvPr/>
        </p:nvSpPr>
        <p:spPr>
          <a:xfrm>
            <a:off x="7282818" y="4030773"/>
            <a:ext cx="9138720" cy="174919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700" dirty="0">
                <a:latin typeface="Calibri" charset="0"/>
                <a:ea typeface="Calibri" charset="0"/>
                <a:cs typeface="Calibri" charset="0"/>
                <a:sym typeface="Arial"/>
              </a:rPr>
              <a:t>Deux types de tissu conjonctif </a:t>
            </a:r>
          </a:p>
          <a:p>
            <a:pPr lvl="0">
              <a:defRPr sz="1800"/>
            </a:pPr>
            <a:r>
              <a:rPr sz="5000" dirty="0"/>
              <a:t> </a:t>
            </a:r>
          </a:p>
        </p:txBody>
      </p:sp>
      <p:sp>
        <p:nvSpPr>
          <p:cNvPr id="376" name="Shape 376"/>
          <p:cNvSpPr/>
          <p:nvPr/>
        </p:nvSpPr>
        <p:spPr>
          <a:xfrm>
            <a:off x="14641640" y="7274552"/>
            <a:ext cx="4648388" cy="34881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500" dirty="0">
                <a:latin typeface="Calibri" charset="0"/>
                <a:ea typeface="Calibri" charset="0"/>
                <a:cs typeface="Calibri" charset="0"/>
                <a:sym typeface="Arial"/>
              </a:rPr>
              <a:t>Spécialisés</a:t>
            </a:r>
          </a:p>
          <a:p>
            <a:pPr marL="610576" lvl="0" indent="-610576" algn="l">
              <a:buSzPct val="75000"/>
              <a:buChar char="•"/>
              <a:defRPr sz="1800"/>
            </a:pPr>
            <a:r>
              <a:rPr sz="5500" dirty="0">
                <a:latin typeface="Calibri" charset="0"/>
                <a:ea typeface="Calibri" charset="0"/>
                <a:cs typeface="Calibri" charset="0"/>
                <a:sym typeface="Arial"/>
              </a:rPr>
              <a:t>Squelettiques</a:t>
            </a:r>
          </a:p>
          <a:p>
            <a:pPr marL="610576" lvl="0" indent="-610576" algn="l">
              <a:buSzPct val="75000"/>
              <a:buChar char="•"/>
              <a:defRPr sz="1800"/>
            </a:pPr>
            <a:r>
              <a:rPr sz="5500" dirty="0">
                <a:latin typeface="Calibri" charset="0"/>
                <a:ea typeface="Calibri" charset="0"/>
                <a:cs typeface="Calibri" charset="0"/>
                <a:sym typeface="Arial"/>
              </a:rPr>
              <a:t>Sanguin </a:t>
            </a:r>
          </a:p>
          <a:p>
            <a:pPr marL="610576" lvl="0" indent="-610576" algn="l">
              <a:buSzPct val="75000"/>
              <a:buChar char="•"/>
              <a:defRPr sz="1800"/>
            </a:pPr>
            <a:r>
              <a:rPr sz="5500" dirty="0">
                <a:latin typeface="Calibri" charset="0"/>
                <a:ea typeface="Calibri" charset="0"/>
                <a:cs typeface="Calibri" charset="0"/>
                <a:sym typeface="Arial"/>
              </a:rPr>
              <a:t>Adipeux</a:t>
            </a:r>
          </a:p>
        </p:txBody>
      </p:sp>
      <p:sp>
        <p:nvSpPr>
          <p:cNvPr id="377" name="Shape 377"/>
          <p:cNvSpPr/>
          <p:nvPr/>
        </p:nvSpPr>
        <p:spPr>
          <a:xfrm>
            <a:off x="3294143" y="7183137"/>
            <a:ext cx="6304927" cy="348813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5500" b="1" u="sng" dirty="0">
                <a:latin typeface="Calibri" charset="0"/>
                <a:ea typeface="Calibri" charset="0"/>
                <a:cs typeface="Calibri" charset="0"/>
                <a:sym typeface="Arial"/>
              </a:rPr>
              <a:t>Non</a:t>
            </a:r>
            <a:r>
              <a:rPr sz="5500" b="1" dirty="0">
                <a:latin typeface="Calibri" charset="0"/>
                <a:ea typeface="Calibri" charset="0"/>
                <a:cs typeface="Calibri" charset="0"/>
                <a:sym typeface="Arial"/>
              </a:rPr>
              <a:t> spécialisés</a:t>
            </a:r>
          </a:p>
          <a:p>
            <a:pPr marL="610576" lvl="0" indent="-610576" algn="l">
              <a:buSzPct val="75000"/>
              <a:buChar char="•"/>
              <a:defRPr sz="1800"/>
            </a:pPr>
            <a:r>
              <a:rPr sz="5500" b="1" dirty="0" smtClean="0">
                <a:latin typeface="Calibri" charset="0"/>
                <a:ea typeface="Calibri" charset="0"/>
                <a:cs typeface="Calibri" charset="0"/>
                <a:sym typeface="Arial"/>
              </a:rPr>
              <a:t>Embryonnaire</a:t>
            </a:r>
            <a:r>
              <a:rPr lang="fr-FR" sz="5500" b="1" dirty="0" smtClean="0">
                <a:latin typeface="Calibri" charset="0"/>
                <a:ea typeface="Calibri" charset="0"/>
                <a:cs typeface="Calibri" charset="0"/>
                <a:sym typeface="Arial"/>
              </a:rPr>
              <a:t>s</a:t>
            </a:r>
            <a:endParaRPr sz="5500" b="1" dirty="0">
              <a:latin typeface="Calibri" charset="0"/>
              <a:ea typeface="Calibri" charset="0"/>
              <a:cs typeface="Calibri" charset="0"/>
              <a:sym typeface="Arial"/>
            </a:endParaRPr>
          </a:p>
          <a:p>
            <a:pPr marL="610576" lvl="0" indent="-610576" algn="l">
              <a:buSzPct val="75000"/>
              <a:buChar char="•"/>
              <a:defRPr sz="1800"/>
            </a:pPr>
            <a:r>
              <a:rPr sz="5500" b="1" dirty="0">
                <a:latin typeface="Calibri" charset="0"/>
                <a:ea typeface="Calibri" charset="0"/>
                <a:cs typeface="Calibri" charset="0"/>
                <a:sym typeface="Arial"/>
              </a:rPr>
              <a:t>Fibreux</a:t>
            </a:r>
          </a:p>
          <a:p>
            <a:pPr marL="610576" lvl="0" indent="-610576" algn="l">
              <a:buSzPct val="75000"/>
              <a:buChar char="•"/>
              <a:defRPr sz="1800"/>
            </a:pPr>
            <a:r>
              <a:rPr sz="5500" b="1" dirty="0">
                <a:latin typeface="Calibri" charset="0"/>
                <a:ea typeface="Calibri" charset="0"/>
                <a:cs typeface="Calibri" charset="0"/>
                <a:sym typeface="Arial"/>
              </a:rPr>
              <a:t>Réticulés</a:t>
            </a:r>
          </a:p>
        </p:txBody>
      </p:sp>
      <p:sp>
        <p:nvSpPr>
          <p:cNvPr id="378" name="Shape 378"/>
          <p:cNvSpPr/>
          <p:nvPr/>
        </p:nvSpPr>
        <p:spPr>
          <a:xfrm>
            <a:off x="1639524" y="2299183"/>
            <a:ext cx="11136061" cy="104131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100">
                <a:latin typeface="Arial"/>
                <a:ea typeface="Arial"/>
                <a:cs typeface="Arial"/>
                <a:sym typeface="Arial"/>
              </a:defRPr>
            </a:lvl1pPr>
          </a:lstStyle>
          <a:p>
            <a:pPr lvl="0">
              <a:defRPr sz="1800"/>
            </a:pPr>
            <a:r>
              <a:rPr sz="6100" dirty="0">
                <a:latin typeface="Calibri" charset="0"/>
                <a:ea typeface="Calibri" charset="0"/>
                <a:cs typeface="Calibri" charset="0"/>
              </a:rPr>
              <a:t>Classification des tissus conjonctifs</a:t>
            </a:r>
          </a:p>
        </p:txBody>
      </p:sp>
      <p:sp>
        <p:nvSpPr>
          <p:cNvPr id="379" name="Shape 379"/>
          <p:cNvSpPr/>
          <p:nvPr/>
        </p:nvSpPr>
        <p:spPr>
          <a:xfrm>
            <a:off x="14847001" y="5076371"/>
            <a:ext cx="1574537" cy="1767182"/>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380" name="Shape 380"/>
          <p:cNvSpPr/>
          <p:nvPr/>
        </p:nvSpPr>
        <p:spPr>
          <a:xfrm flipH="1">
            <a:off x="6937479" y="5040476"/>
            <a:ext cx="1648008" cy="1803077"/>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381" name="Shape 381"/>
          <p:cNvSpPr/>
          <p:nvPr/>
        </p:nvSpPr>
        <p:spPr>
          <a:xfrm>
            <a:off x="2895599" y="7134794"/>
            <a:ext cx="7102016" cy="3627892"/>
          </a:xfrm>
          <a:prstGeom prst="rect">
            <a:avLst/>
          </a:prstGeom>
          <a:ln w="76200">
            <a:solidFill>
              <a:srgbClr val="3FCF12"/>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p:tmAbs val="0"/>
                                  </p:iterate>
                                  <p:childTnLst>
                                    <p:set>
                                      <p:cBhvr>
                                        <p:cTn id="6" fill="hold"/>
                                        <p:tgtEl>
                                          <p:spTgt spid="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 grpId="1" animBg="1" advAuto="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3" name="Shape 383"/>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385" name="Shape 385"/>
          <p:cNvSpPr/>
          <p:nvPr/>
        </p:nvSpPr>
        <p:spPr>
          <a:xfrm>
            <a:off x="1280832" y="714169"/>
            <a:ext cx="9545882"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A) Tissu conjonctif embryonnaire</a:t>
            </a:r>
          </a:p>
        </p:txBody>
      </p:sp>
      <p:sp>
        <p:nvSpPr>
          <p:cNvPr id="386" name="Shape 386"/>
          <p:cNvSpPr/>
          <p:nvPr/>
        </p:nvSpPr>
        <p:spPr>
          <a:xfrm>
            <a:off x="3374397" y="2447401"/>
            <a:ext cx="9231694"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2">
                    <a:lumMod val="75000"/>
                  </a:schemeClr>
                </a:solidFill>
                <a:latin typeface="Calibri" charset="0"/>
                <a:ea typeface="Calibri" charset="0"/>
                <a:cs typeface="Calibri" charset="0"/>
                <a:sym typeface="Arial"/>
              </a:rPr>
              <a:t>Tissu conjonctif mésenchymateux </a:t>
            </a:r>
          </a:p>
        </p:txBody>
      </p:sp>
      <p:sp>
        <p:nvSpPr>
          <p:cNvPr id="388" name="Shape 388"/>
          <p:cNvSpPr/>
          <p:nvPr/>
        </p:nvSpPr>
        <p:spPr>
          <a:xfrm>
            <a:off x="3644759" y="11479643"/>
            <a:ext cx="15051933"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Mésenchyme embryonnaire </a:t>
            </a:r>
            <a:r>
              <a:rPr lang="fr-FR" sz="4700" dirty="0" smtClean="0">
                <a:latin typeface="Calibri" charset="0"/>
                <a:ea typeface="Calibri" charset="0"/>
                <a:cs typeface="Calibri" charset="0"/>
                <a:sym typeface="Arial"/>
              </a:rPr>
              <a:t>(=mésoderme) </a:t>
            </a:r>
            <a:r>
              <a:rPr sz="4700" dirty="0" smtClean="0">
                <a:latin typeface="Calibri" charset="0"/>
                <a:ea typeface="Calibri" charset="0"/>
                <a:cs typeface="Calibri" charset="0"/>
                <a:sym typeface="Arial"/>
              </a:rPr>
              <a:t>est </a:t>
            </a:r>
            <a:r>
              <a:rPr sz="4700" dirty="0">
                <a:latin typeface="Calibri" charset="0"/>
                <a:ea typeface="Calibri" charset="0"/>
                <a:cs typeface="Calibri" charset="0"/>
                <a:sym typeface="Arial"/>
              </a:rPr>
              <a:t>associé à une </a:t>
            </a:r>
            <a:endParaRPr lang="fr-FR" sz="4700" dirty="0" smtClean="0">
              <a:latin typeface="Calibri" charset="0"/>
              <a:ea typeface="Calibri" charset="0"/>
              <a:cs typeface="Calibri" charset="0"/>
              <a:sym typeface="Arial"/>
            </a:endParaRPr>
          </a:p>
          <a:p>
            <a:pPr lvl="0" algn="l">
              <a:defRPr sz="1800"/>
            </a:pPr>
            <a:r>
              <a:rPr sz="4700" dirty="0" smtClean="0">
                <a:latin typeface="Calibri" charset="0"/>
                <a:ea typeface="Calibri" charset="0"/>
                <a:cs typeface="Calibri" charset="0"/>
                <a:sym typeface="Arial"/>
              </a:rPr>
              <a:t>composante </a:t>
            </a:r>
            <a:r>
              <a:rPr sz="4700" b="1" dirty="0" smtClean="0">
                <a:solidFill>
                  <a:schemeClr val="accent2">
                    <a:lumMod val="75000"/>
                  </a:schemeClr>
                </a:solidFill>
                <a:latin typeface="Calibri" charset="0"/>
                <a:ea typeface="Calibri" charset="0"/>
                <a:cs typeface="Calibri" charset="0"/>
                <a:sym typeface="Arial"/>
              </a:rPr>
              <a:t>extra-embryonnaire</a:t>
            </a:r>
            <a:r>
              <a:rPr lang="fr-FR" sz="4700" b="1" dirty="0" smtClean="0">
                <a:solidFill>
                  <a:schemeClr val="accent2">
                    <a:lumMod val="75000"/>
                  </a:schemeClr>
                </a:solidFill>
                <a:latin typeface="Calibri" charset="0"/>
                <a:ea typeface="Calibri" charset="0"/>
                <a:cs typeface="Calibri" charset="0"/>
                <a:sym typeface="Arial"/>
              </a:rPr>
              <a:t> </a:t>
            </a:r>
            <a:r>
              <a:rPr lang="fr-FR" sz="4000" i="1" dirty="0" smtClean="0">
                <a:solidFill>
                  <a:schemeClr val="accent2">
                    <a:lumMod val="75000"/>
                  </a:schemeClr>
                </a:solidFill>
                <a:latin typeface="Calibri" charset="0"/>
                <a:ea typeface="Calibri" charset="0"/>
                <a:cs typeface="Calibri" charset="0"/>
                <a:sym typeface="Arial"/>
              </a:rPr>
              <a:t>(</a:t>
            </a:r>
            <a:r>
              <a:rPr lang="fr-FR" sz="4000" i="1" dirty="0" err="1" smtClean="0">
                <a:solidFill>
                  <a:schemeClr val="accent2">
                    <a:lumMod val="75000"/>
                  </a:schemeClr>
                </a:solidFill>
                <a:latin typeface="Calibri" charset="0"/>
                <a:ea typeface="Calibri" charset="0"/>
                <a:cs typeface="Calibri" charset="0"/>
                <a:sym typeface="Arial"/>
              </a:rPr>
              <a:t>cf</a:t>
            </a:r>
            <a:r>
              <a:rPr lang="fr-FR" sz="4000" i="1" dirty="0" smtClean="0">
                <a:solidFill>
                  <a:schemeClr val="accent2">
                    <a:lumMod val="75000"/>
                  </a:schemeClr>
                </a:solidFill>
                <a:latin typeface="Calibri" charset="0"/>
                <a:ea typeface="Calibri" charset="0"/>
                <a:cs typeface="Calibri" charset="0"/>
                <a:sym typeface="Arial"/>
              </a:rPr>
              <a:t> </a:t>
            </a:r>
            <a:r>
              <a:rPr lang="fr-FR" sz="4000" i="1" dirty="0" err="1" smtClean="0">
                <a:solidFill>
                  <a:schemeClr val="accent2">
                    <a:lumMod val="75000"/>
                  </a:schemeClr>
                </a:solidFill>
                <a:latin typeface="Calibri" charset="0"/>
                <a:ea typeface="Calibri" charset="0"/>
                <a:cs typeface="Calibri" charset="0"/>
                <a:sym typeface="Arial"/>
              </a:rPr>
              <a:t>embryo</a:t>
            </a:r>
            <a:r>
              <a:rPr lang="fr-FR" sz="4000" i="1" dirty="0" smtClean="0">
                <a:solidFill>
                  <a:schemeClr val="accent2">
                    <a:lumMod val="75000"/>
                  </a:schemeClr>
                </a:solidFill>
                <a:latin typeface="Calibri" charset="0"/>
                <a:ea typeface="Calibri" charset="0"/>
                <a:cs typeface="Calibri" charset="0"/>
                <a:sym typeface="Arial"/>
              </a:rPr>
              <a:t>)</a:t>
            </a:r>
            <a:endParaRPr sz="4000" i="1" dirty="0">
              <a:solidFill>
                <a:schemeClr val="accent2">
                  <a:lumMod val="75000"/>
                </a:schemeClr>
              </a:solidFill>
              <a:latin typeface="Calibri" charset="0"/>
              <a:ea typeface="Calibri" charset="0"/>
              <a:cs typeface="Calibri" charset="0"/>
              <a:sym typeface="Arial"/>
            </a:endParaRPr>
          </a:p>
        </p:txBody>
      </p:sp>
      <p:sp>
        <p:nvSpPr>
          <p:cNvPr id="390" name="Shape 390"/>
          <p:cNvSpPr/>
          <p:nvPr/>
        </p:nvSpPr>
        <p:spPr>
          <a:xfrm>
            <a:off x="3561904" y="4089957"/>
            <a:ext cx="14529620"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a:rPr>
              <a:t>Constitué de cellules </a:t>
            </a:r>
            <a:r>
              <a:rPr sz="4700" b="1" dirty="0">
                <a:solidFill>
                  <a:schemeClr val="accent2">
                    <a:lumMod val="75000"/>
                  </a:schemeClr>
                </a:solidFill>
                <a:latin typeface="Calibri" charset="0"/>
                <a:ea typeface="Calibri" charset="0"/>
                <a:cs typeface="Calibri" charset="0"/>
                <a:sym typeface="Arial"/>
              </a:rPr>
              <a:t>mésenchymateuses</a:t>
            </a:r>
            <a:r>
              <a:rPr sz="4700" b="1" dirty="0">
                <a:latin typeface="Calibri" charset="0"/>
                <a:ea typeface="Calibri" charset="0"/>
                <a:cs typeface="Calibri" charset="0"/>
                <a:sym typeface="Arial"/>
              </a:rPr>
              <a:t> (multipotentes) </a:t>
            </a:r>
          </a:p>
        </p:txBody>
      </p:sp>
      <p:sp>
        <p:nvSpPr>
          <p:cNvPr id="392" name="Shape 392"/>
          <p:cNvSpPr/>
          <p:nvPr/>
        </p:nvSpPr>
        <p:spPr>
          <a:xfrm>
            <a:off x="1090210" y="2467947"/>
            <a:ext cx="2039313" cy="780573"/>
          </a:xfrm>
          <a:prstGeom prst="rightArrow">
            <a:avLst>
              <a:gd name="adj1" fmla="val 32000"/>
              <a:gd name="adj2" fmla="val 98017"/>
            </a:avLst>
          </a:prstGeom>
          <a:solidFill>
            <a:schemeClr val="accent2">
              <a:lumMod val="75000"/>
            </a:schemeClr>
          </a:solidFill>
          <a:ln w="12700">
            <a:solidFill>
              <a:schemeClr val="accent2">
                <a:lumMod val="75000"/>
              </a:schemeClr>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93" name="Shape 393"/>
          <p:cNvSpPr/>
          <p:nvPr/>
        </p:nvSpPr>
        <p:spPr>
          <a:xfrm>
            <a:off x="1532497" y="4503474"/>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pic>
        <p:nvPicPr>
          <p:cNvPr id="396"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8904835" y="379906"/>
            <a:ext cx="4982581" cy="75183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Shape 405"/>
          <p:cNvSpPr/>
          <p:nvPr/>
        </p:nvSpPr>
        <p:spPr>
          <a:xfrm>
            <a:off x="3644758" y="5756800"/>
            <a:ext cx="11894282" cy="154914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dirty="0">
                <a:latin typeface="Calibri" charset="0"/>
                <a:ea typeface="Calibri" charset="0"/>
                <a:cs typeface="Calibri" charset="0"/>
                <a:sym typeface="Arial"/>
              </a:rPr>
              <a:t>Cellules </a:t>
            </a:r>
            <a:r>
              <a:rPr sz="4700" b="1" dirty="0">
                <a:solidFill>
                  <a:schemeClr val="accent2">
                    <a:lumMod val="75000"/>
                  </a:schemeClr>
                </a:solidFill>
                <a:latin typeface="Calibri" charset="0"/>
                <a:ea typeface="Calibri" charset="0"/>
                <a:cs typeface="Calibri" charset="0"/>
                <a:sym typeface="Arial"/>
              </a:rPr>
              <a:t>mésenchymateuses</a:t>
            </a:r>
            <a:r>
              <a:rPr sz="4700" dirty="0">
                <a:solidFill>
                  <a:schemeClr val="accent2">
                    <a:lumMod val="75000"/>
                  </a:schemeClr>
                </a:solidFill>
                <a:latin typeface="Calibri" charset="0"/>
                <a:ea typeface="Calibri" charset="0"/>
                <a:cs typeface="Calibri" charset="0"/>
                <a:sym typeface="Arial"/>
              </a:rPr>
              <a:t> </a:t>
            </a:r>
            <a:r>
              <a:rPr sz="4700" dirty="0">
                <a:latin typeface="Calibri" charset="0"/>
                <a:ea typeface="Calibri" charset="0"/>
                <a:cs typeface="Calibri" charset="0"/>
                <a:sym typeface="Arial"/>
              </a:rPr>
              <a:t>réparties dans une </a:t>
            </a:r>
            <a:endParaRPr lang="fr-FR" sz="4700" dirty="0" smtClean="0">
              <a:latin typeface="Calibri" charset="0"/>
              <a:ea typeface="Calibri" charset="0"/>
              <a:cs typeface="Calibri" charset="0"/>
              <a:sym typeface="Arial"/>
            </a:endParaRPr>
          </a:p>
          <a:p>
            <a:pPr lvl="0" algn="l">
              <a:defRPr sz="1800"/>
            </a:pPr>
            <a:r>
              <a:rPr sz="4700" b="1" u="sng" dirty="0" smtClean="0">
                <a:latin typeface="Calibri" charset="0"/>
                <a:ea typeface="Calibri" charset="0"/>
                <a:cs typeface="Calibri" charset="0"/>
                <a:sym typeface="Arial"/>
              </a:rPr>
              <a:t>matrice </a:t>
            </a:r>
            <a:r>
              <a:rPr sz="4700" b="1" u="sng" dirty="0">
                <a:latin typeface="Calibri" charset="0"/>
                <a:ea typeface="Calibri" charset="0"/>
                <a:cs typeface="Calibri" charset="0"/>
                <a:sym typeface="Arial"/>
              </a:rPr>
              <a:t>liquidienne</a:t>
            </a:r>
          </a:p>
        </p:txBody>
      </p:sp>
      <p:sp>
        <p:nvSpPr>
          <p:cNvPr id="12" name="Shape 406"/>
          <p:cNvSpPr/>
          <p:nvPr/>
        </p:nvSpPr>
        <p:spPr>
          <a:xfrm>
            <a:off x="3644759" y="9824072"/>
            <a:ext cx="15569968"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Fibres de collagène </a:t>
            </a:r>
            <a:r>
              <a:rPr sz="4700" b="1" dirty="0">
                <a:solidFill>
                  <a:schemeClr val="accent2">
                    <a:lumMod val="75000"/>
                  </a:schemeClr>
                </a:solidFill>
                <a:latin typeface="Calibri" charset="0"/>
                <a:ea typeface="Calibri" charset="0"/>
                <a:cs typeface="Calibri" charset="0"/>
                <a:sym typeface="Arial"/>
              </a:rPr>
              <a:t>peu nombreuses </a:t>
            </a:r>
            <a:r>
              <a:rPr sz="4700" dirty="0">
                <a:latin typeface="Calibri" charset="0"/>
                <a:ea typeface="Calibri" charset="0"/>
                <a:cs typeface="Calibri" charset="0"/>
                <a:sym typeface="Arial"/>
              </a:rPr>
              <a:t>(contrairement à l’adulte)</a:t>
            </a:r>
          </a:p>
        </p:txBody>
      </p:sp>
      <p:sp>
        <p:nvSpPr>
          <p:cNvPr id="14" name="Shape 393"/>
          <p:cNvSpPr/>
          <p:nvPr/>
        </p:nvSpPr>
        <p:spPr>
          <a:xfrm>
            <a:off x="1587769" y="6209758"/>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5" name="Shape 393"/>
          <p:cNvSpPr/>
          <p:nvPr/>
        </p:nvSpPr>
        <p:spPr>
          <a:xfrm>
            <a:off x="1587769" y="8592443"/>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8" name="Shape 395"/>
          <p:cNvSpPr/>
          <p:nvPr/>
        </p:nvSpPr>
        <p:spPr>
          <a:xfrm>
            <a:off x="1559563" y="11943287"/>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9" name="Shape 395"/>
          <p:cNvSpPr/>
          <p:nvPr/>
        </p:nvSpPr>
        <p:spPr>
          <a:xfrm>
            <a:off x="1559563" y="10237004"/>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 name="ZoneTexte 1"/>
          <p:cNvSpPr txBox="1"/>
          <p:nvPr/>
        </p:nvSpPr>
        <p:spPr>
          <a:xfrm>
            <a:off x="3644758" y="8130908"/>
            <a:ext cx="14744841" cy="84125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1" hangingPunct="0">
              <a:lnSpc>
                <a:spcPct val="100000"/>
              </a:lnSpc>
              <a:spcBef>
                <a:spcPts val="0"/>
              </a:spcBef>
              <a:spcAft>
                <a:spcPts val="0"/>
              </a:spcAft>
              <a:buClrTx/>
              <a:buSzTx/>
              <a:buFontTx/>
              <a:buNone/>
              <a:tabLst/>
            </a:pPr>
            <a:r>
              <a:rPr kumimoji="0" lang="fr-FR" sz="48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Fibres de </a:t>
            </a:r>
            <a:r>
              <a:rPr kumimoji="0" lang="fr-FR" sz="4800" b="1" i="0" u="sng" strike="noStrike" cap="none" spc="0" normalizeH="0" baseline="0" dirty="0" smtClean="0">
                <a:ln>
                  <a:noFill/>
                </a:ln>
                <a:solidFill>
                  <a:schemeClr val="accent2">
                    <a:lumMod val="75000"/>
                  </a:schemeClr>
                </a:solidFill>
                <a:effectLst/>
                <a:uFillTx/>
                <a:latin typeface="Calibri" charset="0"/>
                <a:ea typeface="Calibri" charset="0"/>
                <a:cs typeface="Calibri" charset="0"/>
                <a:sym typeface="Helvetica Light"/>
              </a:rPr>
              <a:t>réticuline</a:t>
            </a:r>
            <a:r>
              <a:rPr kumimoji="0" lang="fr-FR" sz="4800" b="1" i="0" u="none" strike="noStrike" cap="none" spc="0" normalizeH="0" baseline="0" dirty="0" smtClean="0">
                <a:ln>
                  <a:noFill/>
                </a:ln>
                <a:solidFill>
                  <a:schemeClr val="accent2">
                    <a:lumMod val="75000"/>
                  </a:schemeClr>
                </a:solidFill>
                <a:effectLst/>
                <a:uFillTx/>
                <a:latin typeface="Calibri" charset="0"/>
                <a:ea typeface="Calibri" charset="0"/>
                <a:cs typeface="Calibri" charset="0"/>
                <a:sym typeface="Helvetica Light"/>
              </a:rPr>
              <a:t> </a:t>
            </a:r>
            <a:r>
              <a:rPr kumimoji="0" lang="fr-FR" sz="4800" b="1" i="0" u="none" strike="noStrike" cap="none" spc="0" normalizeH="0" baseline="0" dirty="0" smtClean="0">
                <a:ln>
                  <a:noFill/>
                </a:ln>
                <a:solidFill>
                  <a:schemeClr val="accent2">
                    <a:lumMod val="75000"/>
                  </a:schemeClr>
                </a:solidFill>
                <a:effectLst/>
                <a:uFillTx/>
                <a:latin typeface="Calibri" charset="0"/>
                <a:ea typeface="Calibri" charset="0"/>
                <a:cs typeface="Calibri" charset="0"/>
                <a:sym typeface="Helvetica Light"/>
              </a:rPr>
              <a:t>majoritaires ++ </a:t>
            </a:r>
            <a:r>
              <a:rPr kumimoji="0" lang="fr-FR" sz="4800" i="1" u="none" strike="noStrike" cap="none" spc="0" normalizeH="0" baseline="0" dirty="0" smtClean="0">
                <a:ln>
                  <a:noFill/>
                </a:ln>
                <a:solidFill>
                  <a:schemeClr val="tx1"/>
                </a:solidFill>
                <a:effectLst/>
                <a:uFillTx/>
                <a:latin typeface="Calibri" charset="0"/>
                <a:ea typeface="Calibri" charset="0"/>
                <a:cs typeface="Calibri" charset="0"/>
                <a:sym typeface="Helvetica Light"/>
              </a:rPr>
              <a:t>(plus fines </a:t>
            </a:r>
            <a:r>
              <a:rPr kumimoji="0" lang="fr-FR" sz="4800" i="1" u="none" strike="noStrike" cap="none" spc="0" normalizeH="0" baseline="0" dirty="0" smtClean="0">
                <a:ln>
                  <a:noFill/>
                </a:ln>
                <a:solidFill>
                  <a:schemeClr val="tx1"/>
                </a:solidFill>
                <a:effectLst/>
                <a:uFillTx/>
                <a:latin typeface="Calibri" charset="0"/>
                <a:ea typeface="Calibri" charset="0"/>
                <a:cs typeface="Calibri" charset="0"/>
                <a:sym typeface="Wingdings"/>
              </a:rPr>
              <a:t></a:t>
            </a:r>
            <a:r>
              <a:rPr kumimoji="0" lang="fr-FR" sz="4800" i="1" u="none" strike="noStrike" cap="none" spc="0" normalizeH="0" dirty="0" smtClean="0">
                <a:ln>
                  <a:noFill/>
                </a:ln>
                <a:solidFill>
                  <a:schemeClr val="tx1"/>
                </a:solidFill>
                <a:effectLst/>
                <a:uFillTx/>
                <a:latin typeface="Calibri" charset="0"/>
                <a:ea typeface="Calibri" charset="0"/>
                <a:cs typeface="Calibri" charset="0"/>
                <a:sym typeface="Helvetica Light"/>
              </a:rPr>
              <a:t> espaces)</a:t>
            </a:r>
            <a:endParaRPr kumimoji="0" lang="fr-FR" sz="4800" i="1" u="none" strike="noStrike" cap="none" spc="0" normalizeH="0" baseline="0" dirty="0">
              <a:ln>
                <a:noFill/>
              </a:ln>
              <a:solidFill>
                <a:schemeClr val="tx1"/>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Shape 416"/>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18" name="Shape 418"/>
          <p:cNvSpPr/>
          <p:nvPr/>
        </p:nvSpPr>
        <p:spPr>
          <a:xfrm>
            <a:off x="1631383" y="317158"/>
            <a:ext cx="9545882"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A) Tissu conjonctif embryonnaire</a:t>
            </a:r>
          </a:p>
        </p:txBody>
      </p:sp>
      <p:sp>
        <p:nvSpPr>
          <p:cNvPr id="419" name="Shape 419"/>
          <p:cNvSpPr/>
          <p:nvPr/>
        </p:nvSpPr>
        <p:spPr>
          <a:xfrm>
            <a:off x="1292181" y="1900968"/>
            <a:ext cx="2039313" cy="780573"/>
          </a:xfrm>
          <a:prstGeom prst="rightArrow">
            <a:avLst>
              <a:gd name="adj1" fmla="val 32000"/>
              <a:gd name="adj2" fmla="val 98017"/>
            </a:avLst>
          </a:prstGeom>
          <a:solidFill>
            <a:srgbClr val="FF2F92"/>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420" name="Shape 420"/>
          <p:cNvSpPr/>
          <p:nvPr/>
        </p:nvSpPr>
        <p:spPr>
          <a:xfrm>
            <a:off x="3662023" y="1809507"/>
            <a:ext cx="781303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rgbClr val="FF8AD8"/>
                </a:solidFill>
                <a:latin typeface="Calibri" charset="0"/>
                <a:ea typeface="Calibri" charset="0"/>
                <a:cs typeface="Calibri" charset="0"/>
                <a:sym typeface="Arial"/>
              </a:rPr>
              <a:t>Le tissu conjonctif gélatineux</a:t>
            </a:r>
          </a:p>
        </p:txBody>
      </p:sp>
      <p:sp>
        <p:nvSpPr>
          <p:cNvPr id="421" name="Shape 421"/>
          <p:cNvSpPr/>
          <p:nvPr/>
        </p:nvSpPr>
        <p:spPr>
          <a:xfrm>
            <a:off x="3662023" y="8752486"/>
            <a:ext cx="14439170" cy="3241913"/>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800" b="1" dirty="0">
                <a:latin typeface="Calibri" charset="0"/>
                <a:ea typeface="Calibri" charset="0"/>
                <a:cs typeface="Calibri" charset="0"/>
                <a:sym typeface="Arial"/>
              </a:rPr>
              <a:t>Peu</a:t>
            </a:r>
            <a:r>
              <a:rPr sz="4800" dirty="0">
                <a:latin typeface="Calibri" charset="0"/>
                <a:ea typeface="Calibri" charset="0"/>
                <a:cs typeface="Calibri" charset="0"/>
                <a:sym typeface="Arial"/>
              </a:rPr>
              <a:t> répandu chez le foetus (encore moins chez l’adulte</a:t>
            </a:r>
            <a:r>
              <a:rPr sz="4800" dirty="0" smtClean="0">
                <a:latin typeface="Calibri" charset="0"/>
                <a:ea typeface="Calibri" charset="0"/>
                <a:cs typeface="Calibri" charset="0"/>
                <a:sym typeface="Arial"/>
              </a:rPr>
              <a:t>)</a:t>
            </a:r>
            <a:endParaRPr lang="fr-FR" sz="4800" dirty="0" smtClean="0">
              <a:latin typeface="Calibri" charset="0"/>
              <a:ea typeface="Calibri" charset="0"/>
              <a:cs typeface="Calibri" charset="0"/>
              <a:sym typeface="Arial"/>
            </a:endParaRPr>
          </a:p>
          <a:p>
            <a:pPr lvl="0" algn="l">
              <a:defRPr sz="1800"/>
            </a:pPr>
            <a:endParaRPr sz="4800" dirty="0">
              <a:latin typeface="Calibri" charset="0"/>
              <a:ea typeface="Calibri" charset="0"/>
              <a:cs typeface="Calibri" charset="0"/>
              <a:sym typeface="Arial"/>
            </a:endParaRPr>
          </a:p>
          <a:p>
            <a:pPr lvl="0" algn="l">
              <a:defRPr sz="1800"/>
            </a:pPr>
            <a:r>
              <a:rPr sz="5400" b="1" dirty="0">
                <a:solidFill>
                  <a:srgbClr val="FF2F92"/>
                </a:solidFill>
                <a:latin typeface="Calibri" charset="0"/>
                <a:ea typeface="Calibri" charset="0"/>
                <a:cs typeface="Calibri" charset="0"/>
                <a:sym typeface="Arial"/>
              </a:rPr>
              <a:t>Cordon ombilical </a:t>
            </a:r>
            <a:r>
              <a:rPr sz="5400" b="1" dirty="0" smtClean="0">
                <a:solidFill>
                  <a:srgbClr val="FF2F92"/>
                </a:solidFill>
                <a:latin typeface="Calibri" charset="0"/>
                <a:ea typeface="Calibri" charset="0"/>
                <a:cs typeface="Calibri" charset="0"/>
                <a:sym typeface="Arial"/>
              </a:rPr>
              <a:t>(=</a:t>
            </a:r>
            <a:r>
              <a:rPr lang="fr-FR" sz="5400" b="1" dirty="0" smtClean="0">
                <a:solidFill>
                  <a:srgbClr val="FF2F92"/>
                </a:solidFill>
                <a:latin typeface="Calibri" charset="0"/>
                <a:ea typeface="Calibri" charset="0"/>
                <a:cs typeface="Calibri" charset="0"/>
                <a:sym typeface="Arial"/>
              </a:rPr>
              <a:t> </a:t>
            </a:r>
            <a:r>
              <a:rPr sz="5400" b="1" dirty="0" smtClean="0">
                <a:solidFill>
                  <a:srgbClr val="FF2F92"/>
                </a:solidFill>
                <a:latin typeface="Calibri" charset="0"/>
                <a:ea typeface="Calibri" charset="0"/>
                <a:cs typeface="Calibri" charset="0"/>
                <a:sym typeface="Arial"/>
              </a:rPr>
              <a:t>gelée </a:t>
            </a:r>
            <a:r>
              <a:rPr sz="5400" b="1" dirty="0">
                <a:solidFill>
                  <a:srgbClr val="FF2F92"/>
                </a:solidFill>
                <a:latin typeface="Calibri" charset="0"/>
                <a:ea typeface="Calibri" charset="0"/>
                <a:cs typeface="Calibri" charset="0"/>
                <a:sym typeface="Arial"/>
              </a:rPr>
              <a:t>de Wharton</a:t>
            </a:r>
            <a:r>
              <a:rPr sz="5400" b="1" dirty="0" smtClean="0">
                <a:solidFill>
                  <a:srgbClr val="FF2F92"/>
                </a:solidFill>
                <a:latin typeface="Calibri" charset="0"/>
                <a:ea typeface="Calibri" charset="0"/>
                <a:cs typeface="Calibri" charset="0"/>
                <a:sym typeface="Arial"/>
              </a:rPr>
              <a:t>)</a:t>
            </a:r>
            <a:r>
              <a:rPr lang="fr-FR" sz="5400" b="1" dirty="0" smtClean="0">
                <a:solidFill>
                  <a:srgbClr val="FF2F92"/>
                </a:solidFill>
                <a:latin typeface="Calibri" charset="0"/>
                <a:ea typeface="Calibri" charset="0"/>
                <a:cs typeface="Calibri" charset="0"/>
                <a:sym typeface="Arial"/>
              </a:rPr>
              <a:t> ++</a:t>
            </a:r>
            <a:r>
              <a:rPr lang="fr-FR" sz="5400" b="1" dirty="0">
                <a:solidFill>
                  <a:srgbClr val="FF2F92"/>
                </a:solidFill>
                <a:latin typeface="Calibri" charset="0"/>
                <a:ea typeface="Calibri" charset="0"/>
                <a:cs typeface="Calibri" charset="0"/>
                <a:sym typeface="Arial"/>
              </a:rPr>
              <a:t> </a:t>
            </a:r>
            <a:r>
              <a:rPr lang="fr-FR" sz="5400" b="1" dirty="0" smtClean="0">
                <a:solidFill>
                  <a:srgbClr val="FF2F92"/>
                </a:solidFill>
                <a:latin typeface="Calibri" charset="0"/>
                <a:ea typeface="Calibri" charset="0"/>
                <a:cs typeface="Calibri" charset="0"/>
                <a:sym typeface="Arial"/>
              </a:rPr>
              <a:t>, </a:t>
            </a:r>
            <a:r>
              <a:rPr lang="fr-FR" sz="5400" b="1" dirty="0">
                <a:solidFill>
                  <a:srgbClr val="FF2F92"/>
                </a:solidFill>
                <a:latin typeface="Calibri" charset="0"/>
                <a:ea typeface="Calibri" charset="0"/>
                <a:cs typeface="Calibri" charset="0"/>
                <a:sym typeface="Arial"/>
              </a:rPr>
              <a:t>P</a:t>
            </a:r>
            <a:r>
              <a:rPr sz="5400" b="1" dirty="0" smtClean="0">
                <a:solidFill>
                  <a:srgbClr val="FF2F92"/>
                </a:solidFill>
                <a:latin typeface="Calibri" charset="0"/>
                <a:ea typeface="Calibri" charset="0"/>
                <a:cs typeface="Calibri" charset="0"/>
                <a:sym typeface="Arial"/>
              </a:rPr>
              <a:t>lacenta</a:t>
            </a:r>
            <a:r>
              <a:rPr lang="fr-FR" sz="5400" b="1" dirty="0" smtClean="0">
                <a:solidFill>
                  <a:srgbClr val="FF2F92"/>
                </a:solidFill>
                <a:latin typeface="Calibri" charset="0"/>
                <a:ea typeface="Calibri" charset="0"/>
                <a:cs typeface="Calibri" charset="0"/>
                <a:sym typeface="Arial"/>
              </a:rPr>
              <a:t> </a:t>
            </a:r>
            <a:r>
              <a:rPr sz="5400" b="1" dirty="0" smtClean="0">
                <a:solidFill>
                  <a:srgbClr val="FF2F92"/>
                </a:solidFill>
                <a:latin typeface="Calibri" charset="0"/>
                <a:ea typeface="Calibri" charset="0"/>
                <a:cs typeface="Calibri" charset="0"/>
                <a:sym typeface="Arial"/>
              </a:rPr>
              <a:t>, </a:t>
            </a:r>
            <a:r>
              <a:rPr lang="fr-FR" sz="5400" b="1" dirty="0" smtClean="0">
                <a:solidFill>
                  <a:srgbClr val="FF2F92"/>
                </a:solidFill>
                <a:latin typeface="Calibri" charset="0"/>
                <a:ea typeface="Calibri" charset="0"/>
                <a:cs typeface="Calibri" charset="0"/>
                <a:sym typeface="Arial"/>
              </a:rPr>
              <a:t>P</a:t>
            </a:r>
            <a:r>
              <a:rPr sz="5400" b="1" dirty="0" smtClean="0">
                <a:solidFill>
                  <a:srgbClr val="FF2F92"/>
                </a:solidFill>
                <a:latin typeface="Calibri" charset="0"/>
                <a:ea typeface="Calibri" charset="0"/>
                <a:cs typeface="Calibri" charset="0"/>
                <a:sym typeface="Arial"/>
              </a:rPr>
              <a:t>ulpe </a:t>
            </a:r>
            <a:r>
              <a:rPr sz="5400" b="1" dirty="0">
                <a:solidFill>
                  <a:srgbClr val="FF2F92"/>
                </a:solidFill>
                <a:latin typeface="Calibri" charset="0"/>
                <a:ea typeface="Calibri" charset="0"/>
                <a:cs typeface="Calibri" charset="0"/>
                <a:sym typeface="Arial"/>
              </a:rPr>
              <a:t>dentaire </a:t>
            </a:r>
          </a:p>
        </p:txBody>
      </p:sp>
      <p:sp>
        <p:nvSpPr>
          <p:cNvPr id="422" name="Shape 422"/>
          <p:cNvSpPr/>
          <p:nvPr/>
        </p:nvSpPr>
        <p:spPr>
          <a:xfrm>
            <a:off x="3662023" y="5577420"/>
            <a:ext cx="6578724"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MEC </a:t>
            </a:r>
            <a:r>
              <a:rPr sz="4800" b="1" dirty="0">
                <a:latin typeface="Calibri" charset="0"/>
                <a:ea typeface="Calibri" charset="0"/>
                <a:cs typeface="Calibri" charset="0"/>
                <a:sym typeface="Arial"/>
              </a:rPr>
              <a:t>claire</a:t>
            </a:r>
            <a:r>
              <a:rPr sz="4800" dirty="0">
                <a:latin typeface="Calibri" charset="0"/>
                <a:ea typeface="Calibri" charset="0"/>
                <a:cs typeface="Calibri" charset="0"/>
                <a:sym typeface="Arial"/>
              </a:rPr>
              <a:t> (</a:t>
            </a:r>
            <a:r>
              <a:rPr sz="4800" b="1" dirty="0">
                <a:latin typeface="Calibri" charset="0"/>
                <a:ea typeface="Calibri" charset="0"/>
                <a:cs typeface="Calibri" charset="0"/>
                <a:sym typeface="Arial"/>
              </a:rPr>
              <a:t>peu de fibres</a:t>
            </a:r>
            <a:r>
              <a:rPr sz="4800" dirty="0">
                <a:latin typeface="Calibri" charset="0"/>
                <a:ea typeface="Calibri" charset="0"/>
                <a:cs typeface="Calibri" charset="0"/>
                <a:sym typeface="Arial"/>
              </a:rPr>
              <a:t>)</a:t>
            </a:r>
          </a:p>
        </p:txBody>
      </p:sp>
      <p:sp>
        <p:nvSpPr>
          <p:cNvPr id="423" name="Shape 423"/>
          <p:cNvSpPr/>
          <p:nvPr/>
        </p:nvSpPr>
        <p:spPr>
          <a:xfrm>
            <a:off x="1631383" y="5998048"/>
            <a:ext cx="1597026" cy="1"/>
          </a:xfrm>
          <a:prstGeom prst="line">
            <a:avLst/>
          </a:prstGeom>
          <a:ln w="76200">
            <a:solidFill>
              <a:srgbClr val="FF2F92"/>
            </a:solidFill>
            <a:miter lim="400000"/>
            <a:tailEnd type="triangle"/>
          </a:ln>
        </p:spPr>
        <p:txBody>
          <a:bodyPr lIns="0" tIns="0" rIns="0" bIns="0" anchor="ctr"/>
          <a:lstStyle/>
          <a:p>
            <a:pPr lvl="0">
              <a:defRPr sz="3200"/>
            </a:pPr>
            <a:endParaRPr/>
          </a:p>
        </p:txBody>
      </p:sp>
      <p:pic>
        <p:nvPicPr>
          <p:cNvPr id="425" name="pasted-image.tif"/>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a14:imgEffect>
                  </a14:imgLayer>
                </a14:imgProps>
              </a:ext>
            </a:extLst>
          </a:blip>
          <a:stretch>
            <a:fillRect/>
          </a:stretch>
        </p:blipFill>
        <p:spPr>
          <a:xfrm>
            <a:off x="18712607" y="317158"/>
            <a:ext cx="5209843" cy="78071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Shape 423"/>
          <p:cNvSpPr/>
          <p:nvPr/>
        </p:nvSpPr>
        <p:spPr>
          <a:xfrm>
            <a:off x="1631383" y="9155979"/>
            <a:ext cx="1597026" cy="1"/>
          </a:xfrm>
          <a:prstGeom prst="line">
            <a:avLst/>
          </a:prstGeom>
          <a:ln w="76200">
            <a:solidFill>
              <a:srgbClr val="FF2F92"/>
            </a:solidFill>
            <a:miter lim="400000"/>
            <a:tailEnd type="triangle"/>
          </a:ln>
        </p:spPr>
        <p:txBody>
          <a:bodyPr lIns="0" tIns="0" rIns="0" bIns="0" anchor="ctr"/>
          <a:lstStyle/>
          <a:p>
            <a:pPr lvl="0">
              <a:defRPr sz="3200"/>
            </a:pPr>
            <a:endParaRPr/>
          </a:p>
        </p:txBody>
      </p:sp>
      <p:sp>
        <p:nvSpPr>
          <p:cNvPr id="3" name="ZoneTexte 2"/>
          <p:cNvSpPr txBox="1"/>
          <p:nvPr/>
        </p:nvSpPr>
        <p:spPr>
          <a:xfrm>
            <a:off x="3631932" y="3509119"/>
            <a:ext cx="13487400" cy="222625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algn="l">
              <a:buSzPct val="75000"/>
              <a:defRPr sz="1800"/>
            </a:pPr>
            <a:r>
              <a:rPr lang="fr-FR" sz="4400" b="1" dirty="0">
                <a:latin typeface="Calibri" charset="0"/>
                <a:ea typeface="Calibri" charset="0"/>
                <a:cs typeface="Calibri" charset="0"/>
                <a:sym typeface="Arial"/>
              </a:rPr>
              <a:t>Cellules mésenchymateuses</a:t>
            </a:r>
            <a:r>
              <a:rPr lang="fr-FR" sz="4400" dirty="0">
                <a:latin typeface="Calibri" charset="0"/>
                <a:ea typeface="Calibri" charset="0"/>
                <a:cs typeface="Calibri" charset="0"/>
                <a:sym typeface="Arial"/>
              </a:rPr>
              <a:t> </a:t>
            </a:r>
            <a:r>
              <a:rPr lang="fr-FR" sz="4400" b="1" dirty="0">
                <a:latin typeface="Calibri" charset="0"/>
                <a:ea typeface="Calibri" charset="0"/>
                <a:cs typeface="Calibri" charset="0"/>
                <a:sym typeface="Arial"/>
              </a:rPr>
              <a:t>en réseau </a:t>
            </a:r>
            <a:r>
              <a:rPr lang="fr-FR" sz="4400" dirty="0">
                <a:latin typeface="Calibri" charset="0"/>
                <a:ea typeface="Calibri" charset="0"/>
                <a:cs typeface="Calibri" charset="0"/>
                <a:sym typeface="Arial"/>
              </a:rPr>
              <a:t>grâce à des</a:t>
            </a:r>
          </a:p>
          <a:p>
            <a:pPr lvl="0" algn="l">
              <a:buSzPct val="75000"/>
              <a:defRPr sz="1800"/>
            </a:pPr>
            <a:r>
              <a:rPr lang="fr-FR" sz="4400" dirty="0">
                <a:latin typeface="Calibri" charset="0"/>
                <a:ea typeface="Calibri" charset="0"/>
                <a:cs typeface="Calibri" charset="0"/>
                <a:sym typeface="Arial"/>
              </a:rPr>
              <a:t>prolongements cytoplasmiques</a:t>
            </a:r>
          </a:p>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
        <p:nvSpPr>
          <p:cNvPr id="17" name="Shape 423"/>
          <p:cNvSpPr/>
          <p:nvPr/>
        </p:nvSpPr>
        <p:spPr>
          <a:xfrm>
            <a:off x="1631383" y="3924863"/>
            <a:ext cx="1597026" cy="1"/>
          </a:xfrm>
          <a:prstGeom prst="line">
            <a:avLst/>
          </a:prstGeom>
          <a:ln w="76200">
            <a:solidFill>
              <a:srgbClr val="FF2F92"/>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 name="Shape 430"/>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32" name="Shape 432"/>
          <p:cNvSpPr/>
          <p:nvPr/>
        </p:nvSpPr>
        <p:spPr>
          <a:xfrm>
            <a:off x="1280832" y="620422"/>
            <a:ext cx="9545882"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A) Tissu conjonctif embryonnaire</a:t>
            </a:r>
          </a:p>
        </p:txBody>
      </p:sp>
      <p:sp>
        <p:nvSpPr>
          <p:cNvPr id="433" name="Shape 433"/>
          <p:cNvSpPr/>
          <p:nvPr/>
        </p:nvSpPr>
        <p:spPr>
          <a:xfrm>
            <a:off x="1280832" y="2285328"/>
            <a:ext cx="2039313" cy="780573"/>
          </a:xfrm>
          <a:prstGeom prst="rightArrow">
            <a:avLst>
              <a:gd name="adj1" fmla="val 32000"/>
              <a:gd name="adj2" fmla="val 98017"/>
            </a:avLst>
          </a:prstGeom>
          <a:solidFill>
            <a:srgbClr val="FF2F92"/>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434" name="Shape 434"/>
          <p:cNvSpPr/>
          <p:nvPr/>
        </p:nvSpPr>
        <p:spPr>
          <a:xfrm>
            <a:off x="3647222" y="2207288"/>
            <a:ext cx="8022672" cy="87203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5000" b="1" dirty="0">
                <a:solidFill>
                  <a:srgbClr val="FF8AD8"/>
                </a:solidFill>
                <a:latin typeface="Calibri" charset="0"/>
                <a:ea typeface="Calibri" charset="0"/>
                <a:cs typeface="Calibri" charset="0"/>
                <a:sym typeface="Arial"/>
              </a:rPr>
              <a:t>Le tissu conjonctif gélatineux</a:t>
            </a:r>
          </a:p>
        </p:txBody>
      </p:sp>
      <p:sp>
        <p:nvSpPr>
          <p:cNvPr id="435" name="Shape 435"/>
          <p:cNvSpPr/>
          <p:nvPr/>
        </p:nvSpPr>
        <p:spPr>
          <a:xfrm>
            <a:off x="1280832" y="4577771"/>
            <a:ext cx="1597026" cy="1"/>
          </a:xfrm>
          <a:prstGeom prst="line">
            <a:avLst/>
          </a:prstGeom>
          <a:ln w="76200">
            <a:solidFill>
              <a:srgbClr val="FF2F92"/>
            </a:solidFill>
            <a:miter lim="400000"/>
            <a:tailEnd type="triangle"/>
          </a:ln>
        </p:spPr>
        <p:txBody>
          <a:bodyPr lIns="0" tIns="0" rIns="0" bIns="0" anchor="ctr"/>
          <a:lstStyle/>
          <a:p>
            <a:pPr lvl="0">
              <a:defRPr sz="3200"/>
            </a:pPr>
            <a:endParaRPr/>
          </a:p>
        </p:txBody>
      </p:sp>
      <p:pic>
        <p:nvPicPr>
          <p:cNvPr id="439"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3532358" y="5820817"/>
            <a:ext cx="9799974" cy="68329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ZoneTexte 10"/>
          <p:cNvSpPr txBox="1"/>
          <p:nvPr/>
        </p:nvSpPr>
        <p:spPr>
          <a:xfrm>
            <a:off x="3320144" y="6965830"/>
            <a:ext cx="11725483" cy="157992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rtl="0" latinLnBrk="1" hangingPunct="0"/>
            <a:r>
              <a:rPr lang="fr-FR" sz="4800" dirty="0">
                <a:latin typeface="Calibri" charset="0"/>
                <a:ea typeface="Calibri" charset="0"/>
                <a:cs typeface="Calibri" charset="0"/>
                <a:sym typeface="Arial"/>
              </a:rPr>
              <a:t>Tissu </a:t>
            </a:r>
            <a:r>
              <a:rPr lang="fr-FR" sz="4800" b="1" smtClean="0">
                <a:solidFill>
                  <a:srgbClr val="FF2F92"/>
                </a:solidFill>
                <a:latin typeface="Calibri" charset="0"/>
                <a:ea typeface="Calibri" charset="0"/>
                <a:cs typeface="Calibri" charset="0"/>
                <a:sym typeface="Arial"/>
              </a:rPr>
              <a:t>quiescent </a:t>
            </a:r>
            <a:endParaRPr lang="fr-FR" sz="4800" b="1" smtClean="0">
              <a:solidFill>
                <a:srgbClr val="FF2F92"/>
              </a:solidFill>
              <a:latin typeface="Calibri" charset="0"/>
              <a:ea typeface="Calibri" charset="0"/>
              <a:cs typeface="Calibri" charset="0"/>
              <a:sym typeface="Arial"/>
            </a:endParaRPr>
          </a:p>
          <a:p>
            <a:pPr algn="l" rtl="0" latinLnBrk="1" hangingPunct="0"/>
            <a:r>
              <a:rPr lang="fr-FR" sz="4800" dirty="0" smtClean="0">
                <a:solidFill>
                  <a:schemeClr val="tx1"/>
                </a:solidFill>
                <a:latin typeface="Calibri" charset="0"/>
                <a:ea typeface="Calibri" charset="0"/>
                <a:cs typeface="Calibri" charset="0"/>
                <a:sym typeface="Arial"/>
              </a:rPr>
              <a:t>(</a:t>
            </a:r>
            <a:r>
              <a:rPr lang="fr-FR" sz="4800" dirty="0" smtClean="0">
                <a:solidFill>
                  <a:schemeClr val="tx1"/>
                </a:solidFill>
                <a:latin typeface="Calibri" charset="0"/>
                <a:ea typeface="Calibri" charset="0"/>
                <a:cs typeface="Calibri" charset="0"/>
                <a:sym typeface="Arial"/>
              </a:rPr>
              <a:t>faible activité métabolique)</a:t>
            </a:r>
            <a:endParaRPr kumimoji="0" lang="fr-FR" sz="4800" i="0" u="none" strike="noStrike" cap="none" spc="0" normalizeH="0" baseline="0" dirty="0">
              <a:ln>
                <a:noFill/>
              </a:ln>
              <a:solidFill>
                <a:schemeClr val="tx1"/>
              </a:solidFill>
              <a:effectLst/>
              <a:uFillTx/>
              <a:sym typeface="Helvetica Light"/>
            </a:endParaRPr>
          </a:p>
        </p:txBody>
      </p:sp>
      <p:sp>
        <p:nvSpPr>
          <p:cNvPr id="2" name="ZoneTexte 1"/>
          <p:cNvSpPr txBox="1"/>
          <p:nvPr/>
        </p:nvSpPr>
        <p:spPr>
          <a:xfrm>
            <a:off x="3320144" y="4228654"/>
            <a:ext cx="20424429" cy="234936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algn="l" rtl="0" latinLnBrk="1" hangingPunct="0"/>
            <a:r>
              <a:rPr lang="fr-FR" sz="4800" dirty="0">
                <a:solidFill>
                  <a:srgbClr val="FF2F92"/>
                </a:solidFill>
                <a:latin typeface="Calibri" charset="0"/>
                <a:ea typeface="Calibri" charset="0"/>
                <a:cs typeface="Calibri" charset="0"/>
                <a:sym typeface="Arial"/>
              </a:rPr>
              <a:t>L</a:t>
            </a:r>
            <a:r>
              <a:rPr lang="fr-FR" sz="4800" dirty="0" smtClean="0">
                <a:solidFill>
                  <a:srgbClr val="FF2F92"/>
                </a:solidFill>
                <a:latin typeface="Calibri" charset="0"/>
                <a:ea typeface="Calibri" charset="0"/>
                <a:cs typeface="Calibri" charset="0"/>
                <a:sym typeface="Arial"/>
              </a:rPr>
              <a:t>’</a:t>
            </a:r>
            <a:r>
              <a:rPr lang="fr-FR" sz="4800" b="1" dirty="0" smtClean="0">
                <a:solidFill>
                  <a:srgbClr val="FF2F92"/>
                </a:solidFill>
                <a:latin typeface="Calibri" charset="0"/>
                <a:ea typeface="Calibri" charset="0"/>
                <a:cs typeface="Calibri" charset="0"/>
                <a:sym typeface="Arial"/>
              </a:rPr>
              <a:t>acide hyaluronique</a:t>
            </a:r>
            <a:r>
              <a:rPr lang="fr-FR" sz="4800" dirty="0" smtClean="0">
                <a:solidFill>
                  <a:srgbClr val="FF2F92"/>
                </a:solidFill>
                <a:latin typeface="Calibri" charset="0"/>
                <a:ea typeface="Calibri" charset="0"/>
                <a:cs typeface="Calibri" charset="0"/>
                <a:sym typeface="Arial"/>
              </a:rPr>
              <a:t> </a:t>
            </a:r>
            <a:r>
              <a:rPr lang="fr-FR" sz="4800" dirty="0" smtClean="0">
                <a:latin typeface="Calibri" charset="0"/>
                <a:ea typeface="Calibri" charset="0"/>
                <a:cs typeface="Calibri" charset="0"/>
                <a:sym typeface="Arial"/>
              </a:rPr>
              <a:t>rend </a:t>
            </a:r>
            <a:r>
              <a:rPr lang="fr-FR" sz="4800" dirty="0">
                <a:latin typeface="Calibri" charset="0"/>
                <a:ea typeface="Calibri" charset="0"/>
                <a:cs typeface="Calibri" charset="0"/>
                <a:sym typeface="Arial"/>
              </a:rPr>
              <a:t>la </a:t>
            </a:r>
            <a:r>
              <a:rPr lang="fr-FR" sz="4800" b="1" dirty="0">
                <a:latin typeface="Calibri" charset="0"/>
                <a:ea typeface="Calibri" charset="0"/>
                <a:cs typeface="Calibri" charset="0"/>
                <a:sym typeface="Arial"/>
              </a:rPr>
              <a:t>matrice </a:t>
            </a:r>
            <a:r>
              <a:rPr lang="fr-FR" sz="4800" b="1" dirty="0">
                <a:solidFill>
                  <a:srgbClr val="FF2F92"/>
                </a:solidFill>
                <a:latin typeface="Calibri" charset="0"/>
                <a:ea typeface="Calibri" charset="0"/>
                <a:cs typeface="Calibri" charset="0"/>
                <a:sym typeface="Arial"/>
              </a:rPr>
              <a:t>turgescente</a:t>
            </a:r>
            <a:r>
              <a:rPr lang="fr-FR" sz="4800" b="1" dirty="0">
                <a:latin typeface="Calibri" charset="0"/>
                <a:ea typeface="Calibri" charset="0"/>
                <a:cs typeface="Calibri" charset="0"/>
                <a:sym typeface="Arial"/>
              </a:rPr>
              <a:t> </a:t>
            </a:r>
            <a:r>
              <a:rPr lang="fr-FR" sz="4800" b="1" dirty="0" smtClean="0">
                <a:latin typeface="Calibri" charset="0"/>
                <a:ea typeface="Calibri" charset="0"/>
                <a:cs typeface="Calibri" charset="0"/>
                <a:sym typeface="Arial"/>
              </a:rPr>
              <a:t>: </a:t>
            </a:r>
            <a:r>
              <a:rPr lang="fr-FR" sz="4800" dirty="0" smtClean="0">
                <a:latin typeface="Calibri" charset="0"/>
                <a:ea typeface="Calibri" charset="0"/>
                <a:cs typeface="Calibri" charset="0"/>
                <a:sym typeface="Arial"/>
              </a:rPr>
              <a:t>empêche </a:t>
            </a:r>
            <a:r>
              <a:rPr lang="fr-FR" sz="4800" dirty="0">
                <a:latin typeface="Calibri" charset="0"/>
                <a:ea typeface="Calibri" charset="0"/>
                <a:cs typeface="Calibri" charset="0"/>
                <a:sym typeface="Arial"/>
              </a:rPr>
              <a:t>le cordon ombilical de se </a:t>
            </a:r>
            <a:r>
              <a:rPr lang="fr-FR" sz="4800" dirty="0" err="1" smtClean="0">
                <a:latin typeface="Calibri" charset="0"/>
                <a:ea typeface="Calibri" charset="0"/>
                <a:cs typeface="Calibri" charset="0"/>
                <a:sym typeface="Arial"/>
              </a:rPr>
              <a:t>colaber</a:t>
            </a:r>
            <a:r>
              <a:rPr lang="fr-FR" sz="4800" dirty="0" smtClean="0">
                <a:latin typeface="Calibri" charset="0"/>
                <a:ea typeface="Calibri" charset="0"/>
                <a:cs typeface="Calibri" charset="0"/>
                <a:sym typeface="Arial"/>
              </a:rPr>
              <a:t> </a:t>
            </a:r>
            <a:r>
              <a:rPr lang="fr-FR" sz="4800" dirty="0">
                <a:latin typeface="Calibri" charset="0"/>
                <a:ea typeface="Calibri" charset="0"/>
                <a:cs typeface="Calibri" charset="0"/>
                <a:sym typeface="Arial"/>
              </a:rPr>
              <a:t>(se tordre</a:t>
            </a:r>
            <a:r>
              <a:rPr lang="fr-FR" sz="4800" dirty="0" smtClean="0">
                <a:latin typeface="Calibri" charset="0"/>
                <a:ea typeface="Calibri" charset="0"/>
                <a:cs typeface="Calibri" charset="0"/>
                <a:sym typeface="Arial"/>
              </a:rPr>
              <a:t>) </a:t>
            </a:r>
            <a:r>
              <a:rPr lang="fr-FR" sz="4800" b="1" dirty="0" smtClean="0">
                <a:latin typeface="Calibri" charset="0"/>
                <a:ea typeface="Calibri" charset="0"/>
                <a:cs typeface="Calibri" charset="0"/>
                <a:sym typeface="Arial"/>
              </a:rPr>
              <a:t>++</a:t>
            </a:r>
            <a:endParaRPr lang="fr-FR" sz="4800" b="1" dirty="0">
              <a:latin typeface="Calibri" charset="0"/>
              <a:ea typeface="Calibri" charset="0"/>
              <a:cs typeface="Calibri" charset="0"/>
              <a:sym typeface="Arial"/>
            </a:endParaRPr>
          </a:p>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
        <p:nvSpPr>
          <p:cNvPr id="13" name="Shape 435"/>
          <p:cNvSpPr/>
          <p:nvPr/>
        </p:nvSpPr>
        <p:spPr>
          <a:xfrm>
            <a:off x="1280832" y="7270911"/>
            <a:ext cx="1597026" cy="1"/>
          </a:xfrm>
          <a:prstGeom prst="line">
            <a:avLst/>
          </a:prstGeom>
          <a:ln w="76200">
            <a:solidFill>
              <a:srgbClr val="FF2F92"/>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 name="Shape 441"/>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42" name="Shape 442"/>
          <p:cNvSpPr/>
          <p:nvPr/>
        </p:nvSpPr>
        <p:spPr>
          <a:xfrm>
            <a:off x="2966263" y="1732711"/>
            <a:ext cx="7675178"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Cellule de base : le </a:t>
            </a:r>
            <a:r>
              <a:rPr sz="4800" b="1" u="sng" dirty="0">
                <a:latin typeface="Calibri" charset="0"/>
                <a:ea typeface="Calibri" charset="0"/>
                <a:cs typeface="Calibri" charset="0"/>
                <a:sym typeface="Arial"/>
              </a:rPr>
              <a:t>fibro</a:t>
            </a:r>
            <a:r>
              <a:rPr sz="4800" b="1" dirty="0">
                <a:latin typeface="Calibri" charset="0"/>
                <a:ea typeface="Calibri" charset="0"/>
                <a:cs typeface="Calibri" charset="0"/>
                <a:sym typeface="Arial"/>
              </a:rPr>
              <a:t>blaste</a:t>
            </a:r>
          </a:p>
        </p:txBody>
      </p:sp>
      <p:sp>
        <p:nvSpPr>
          <p:cNvPr id="444" name="Shape 444"/>
          <p:cNvSpPr/>
          <p:nvPr/>
        </p:nvSpPr>
        <p:spPr>
          <a:xfrm>
            <a:off x="1090749" y="527136"/>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a:t>
            </a:r>
            <a:r>
              <a:rPr sz="5500" u="sng" dirty="0">
                <a:latin typeface="Calibri" charset="0"/>
                <a:ea typeface="Calibri" charset="0"/>
                <a:cs typeface="Calibri" charset="0"/>
              </a:rPr>
              <a:t>fibreux</a:t>
            </a:r>
          </a:p>
        </p:txBody>
      </p:sp>
      <p:sp>
        <p:nvSpPr>
          <p:cNvPr id="445" name="Shape 445"/>
          <p:cNvSpPr/>
          <p:nvPr/>
        </p:nvSpPr>
        <p:spPr>
          <a:xfrm>
            <a:off x="2966263" y="3753360"/>
            <a:ext cx="11214608" cy="9335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400" b="1" dirty="0">
                <a:solidFill>
                  <a:schemeClr val="accent2">
                    <a:lumMod val="75000"/>
                  </a:schemeClr>
                </a:solidFill>
                <a:latin typeface="Calibri" charset="0"/>
                <a:ea typeface="Calibri" charset="0"/>
                <a:cs typeface="Calibri" charset="0"/>
                <a:sym typeface="Arial"/>
              </a:rPr>
              <a:t>Le </a:t>
            </a:r>
            <a:r>
              <a:rPr lang="fr-FR" sz="5400" b="1" dirty="0" smtClean="0">
                <a:solidFill>
                  <a:schemeClr val="accent2">
                    <a:lumMod val="75000"/>
                  </a:schemeClr>
                </a:solidFill>
                <a:latin typeface="Calibri" charset="0"/>
                <a:ea typeface="Calibri" charset="0"/>
                <a:cs typeface="Calibri" charset="0"/>
                <a:sym typeface="Arial"/>
              </a:rPr>
              <a:t>tissu </a:t>
            </a:r>
            <a:r>
              <a:rPr lang="fr-FR" sz="5400" b="1" dirty="0">
                <a:solidFill>
                  <a:schemeClr val="accent2">
                    <a:lumMod val="75000"/>
                  </a:schemeClr>
                </a:solidFill>
                <a:latin typeface="Calibri" charset="0"/>
                <a:ea typeface="Calibri" charset="0"/>
                <a:cs typeface="Calibri" charset="0"/>
                <a:sym typeface="Arial"/>
              </a:rPr>
              <a:t>conjonctif </a:t>
            </a:r>
            <a:r>
              <a:rPr lang="fr-FR" sz="5400" b="1" dirty="0" smtClean="0">
                <a:solidFill>
                  <a:schemeClr val="accent2">
                    <a:lumMod val="75000"/>
                  </a:schemeClr>
                </a:solidFill>
                <a:latin typeface="Calibri" charset="0"/>
                <a:ea typeface="Calibri" charset="0"/>
                <a:cs typeface="Calibri" charset="0"/>
                <a:sym typeface="Arial"/>
              </a:rPr>
              <a:t>fibreux lâche (TCFL) </a:t>
            </a:r>
            <a:endParaRPr sz="5400" b="1" dirty="0">
              <a:solidFill>
                <a:schemeClr val="accent2">
                  <a:lumMod val="75000"/>
                </a:schemeClr>
              </a:solidFill>
              <a:latin typeface="Calibri" charset="0"/>
              <a:ea typeface="Calibri" charset="0"/>
              <a:cs typeface="Calibri" charset="0"/>
              <a:sym typeface="Arial"/>
            </a:endParaRPr>
          </a:p>
        </p:txBody>
      </p:sp>
      <p:sp>
        <p:nvSpPr>
          <p:cNvPr id="446" name="Shape 446"/>
          <p:cNvSpPr/>
          <p:nvPr/>
        </p:nvSpPr>
        <p:spPr>
          <a:xfrm>
            <a:off x="2824437" y="5358723"/>
            <a:ext cx="11047896"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lang="fr-FR" sz="4400" b="1" dirty="0">
                <a:latin typeface="Calibri" charset="0"/>
                <a:ea typeface="Calibri" charset="0"/>
                <a:cs typeface="Calibri" charset="0"/>
                <a:sym typeface="Arial"/>
              </a:rPr>
              <a:t>S</a:t>
            </a:r>
            <a:r>
              <a:rPr sz="4400" b="1" dirty="0" smtClean="0">
                <a:latin typeface="Calibri" charset="0"/>
                <a:ea typeface="Calibri" charset="0"/>
                <a:cs typeface="Calibri" charset="0"/>
                <a:sym typeface="Arial"/>
              </a:rPr>
              <a:t>ubstance </a:t>
            </a:r>
            <a:r>
              <a:rPr sz="4400" b="1" dirty="0">
                <a:latin typeface="Calibri" charset="0"/>
                <a:ea typeface="Calibri" charset="0"/>
                <a:cs typeface="Calibri" charset="0"/>
                <a:sym typeface="Arial"/>
              </a:rPr>
              <a:t>fondamentale</a:t>
            </a:r>
            <a:r>
              <a:rPr sz="4400" dirty="0">
                <a:latin typeface="Calibri" charset="0"/>
                <a:ea typeface="Calibri" charset="0"/>
                <a:cs typeface="Calibri" charset="0"/>
                <a:sym typeface="Arial"/>
              </a:rPr>
              <a:t> plus ou moins </a:t>
            </a:r>
            <a:r>
              <a:rPr sz="4400" dirty="0" smtClean="0">
                <a:latin typeface="Calibri" charset="0"/>
                <a:ea typeface="Calibri" charset="0"/>
                <a:cs typeface="Calibri" charset="0"/>
                <a:sym typeface="Arial"/>
              </a:rPr>
              <a:t>gélifiée</a:t>
            </a:r>
            <a:endParaRPr sz="4400" dirty="0">
              <a:latin typeface="Calibri" charset="0"/>
              <a:ea typeface="Calibri" charset="0"/>
              <a:cs typeface="Calibri" charset="0"/>
              <a:sym typeface="Arial"/>
            </a:endParaRPr>
          </a:p>
        </p:txBody>
      </p:sp>
      <p:sp>
        <p:nvSpPr>
          <p:cNvPr id="447" name="Shape 447"/>
          <p:cNvSpPr/>
          <p:nvPr/>
        </p:nvSpPr>
        <p:spPr>
          <a:xfrm>
            <a:off x="785123" y="2184268"/>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48" name="Shape 448"/>
          <p:cNvSpPr/>
          <p:nvPr/>
        </p:nvSpPr>
        <p:spPr>
          <a:xfrm>
            <a:off x="785123" y="3753360"/>
            <a:ext cx="2039314" cy="780574"/>
          </a:xfrm>
          <a:prstGeom prst="rightArrow">
            <a:avLst>
              <a:gd name="adj1" fmla="val 32000"/>
              <a:gd name="adj2" fmla="val 98017"/>
            </a:avLst>
          </a:prstGeom>
          <a:solidFill>
            <a:schemeClr val="accent2">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449" name="Shape 449"/>
          <p:cNvSpPr/>
          <p:nvPr/>
        </p:nvSpPr>
        <p:spPr>
          <a:xfrm>
            <a:off x="785123" y="5764520"/>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50" name="Shape 450"/>
          <p:cNvSpPr/>
          <p:nvPr/>
        </p:nvSpPr>
        <p:spPr>
          <a:xfrm>
            <a:off x="3322176" y="11710744"/>
            <a:ext cx="18703838"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marL="597008" lvl="0" indent="-597008" algn="l">
              <a:buSzPct val="75000"/>
              <a:buChar char="•"/>
              <a:defRPr sz="1800"/>
            </a:pPr>
            <a:r>
              <a:rPr sz="4400" dirty="0">
                <a:latin typeface="Calibri" charset="0"/>
                <a:ea typeface="Calibri" charset="0"/>
                <a:cs typeface="Calibri" charset="0"/>
                <a:sym typeface="Arial"/>
              </a:rPr>
              <a:t>Présence de </a:t>
            </a:r>
            <a:r>
              <a:rPr sz="4400" b="1" dirty="0">
                <a:solidFill>
                  <a:schemeClr val="accent2">
                    <a:lumMod val="75000"/>
                  </a:schemeClr>
                </a:solidFill>
                <a:latin typeface="Calibri" charset="0"/>
                <a:ea typeface="Calibri" charset="0"/>
                <a:cs typeface="Calibri" charset="0"/>
                <a:sym typeface="Arial"/>
              </a:rPr>
              <a:t>vaisseaux</a:t>
            </a:r>
            <a:r>
              <a:rPr sz="4400" dirty="0">
                <a:solidFill>
                  <a:schemeClr val="accent2">
                    <a:lumMod val="75000"/>
                  </a:schemeClr>
                </a:solidFill>
                <a:latin typeface="Calibri" charset="0"/>
                <a:ea typeface="Calibri" charset="0"/>
                <a:cs typeface="Calibri" charset="0"/>
                <a:sym typeface="Arial"/>
              </a:rPr>
              <a:t> </a:t>
            </a:r>
            <a:r>
              <a:rPr sz="4400" dirty="0">
                <a:latin typeface="Calibri" charset="0"/>
                <a:ea typeface="Calibri" charset="0"/>
                <a:cs typeface="Calibri" charset="0"/>
                <a:sym typeface="Arial"/>
              </a:rPr>
              <a:t>(sanguins, lymphatiques) et de </a:t>
            </a:r>
            <a:r>
              <a:rPr sz="4400" b="1" dirty="0">
                <a:solidFill>
                  <a:schemeClr val="accent2">
                    <a:lumMod val="75000"/>
                  </a:schemeClr>
                </a:solidFill>
                <a:latin typeface="Calibri" charset="0"/>
                <a:ea typeface="Calibri" charset="0"/>
                <a:cs typeface="Calibri" charset="0"/>
                <a:sym typeface="Arial"/>
              </a:rPr>
              <a:t>nerfs</a:t>
            </a:r>
            <a:r>
              <a:rPr sz="4400" dirty="0" smtClean="0">
                <a:latin typeface="Calibri" charset="0"/>
                <a:ea typeface="Calibri" charset="0"/>
                <a:cs typeface="Calibri" charset="0"/>
                <a:sym typeface="Arial"/>
              </a:rPr>
              <a:t>.</a:t>
            </a:r>
            <a:r>
              <a:rPr lang="fr-FR" sz="4400" dirty="0" smtClean="0">
                <a:latin typeface="Calibri" charset="0"/>
                <a:ea typeface="Calibri" charset="0"/>
                <a:cs typeface="Calibri" charset="0"/>
                <a:sym typeface="Arial"/>
              </a:rPr>
              <a:t> </a:t>
            </a:r>
            <a:r>
              <a:rPr lang="fr-FR" sz="4400" b="1" dirty="0" smtClean="0">
                <a:latin typeface="Calibri" charset="0"/>
                <a:ea typeface="Calibri" charset="0"/>
                <a:cs typeface="Calibri" charset="0"/>
                <a:sym typeface="Arial"/>
              </a:rPr>
              <a:t>+++ </a:t>
            </a:r>
            <a:r>
              <a:rPr lang="fr-FR" sz="4400" b="1" u="sng" dirty="0" smtClean="0">
                <a:latin typeface="Calibri" charset="0"/>
                <a:ea typeface="Calibri" charset="0"/>
                <a:cs typeface="Calibri" charset="0"/>
                <a:sym typeface="Wingdings"/>
              </a:rPr>
              <a:t> trophicité</a:t>
            </a:r>
            <a:r>
              <a:rPr sz="4400" u="sng" dirty="0" smtClean="0">
                <a:latin typeface="Calibri" charset="0"/>
                <a:ea typeface="Calibri" charset="0"/>
                <a:cs typeface="Calibri" charset="0"/>
                <a:sym typeface="Arial"/>
              </a:rPr>
              <a:t> </a:t>
            </a:r>
            <a:endParaRPr sz="4400" u="sng" dirty="0">
              <a:latin typeface="Calibri" charset="0"/>
              <a:ea typeface="Calibri" charset="0"/>
              <a:cs typeface="Calibri" charset="0"/>
              <a:sym typeface="Arial"/>
            </a:endParaRPr>
          </a:p>
        </p:txBody>
      </p:sp>
      <p:sp>
        <p:nvSpPr>
          <p:cNvPr id="451" name="Shape 451"/>
          <p:cNvSpPr/>
          <p:nvPr/>
        </p:nvSpPr>
        <p:spPr>
          <a:xfrm>
            <a:off x="3322176" y="7967646"/>
            <a:ext cx="19982714" cy="34881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endParaRPr sz="4400" dirty="0">
              <a:latin typeface="Arial"/>
              <a:ea typeface="Arial"/>
              <a:cs typeface="Arial"/>
              <a:sym typeface="Arial"/>
            </a:endParaRPr>
          </a:p>
          <a:p>
            <a:pPr marL="610576" lvl="0" indent="-610576" algn="l">
              <a:buSzPct val="75000"/>
              <a:buChar char="•"/>
              <a:defRPr sz="1800"/>
            </a:pPr>
            <a:r>
              <a:rPr sz="4400" b="1" u="sng" dirty="0">
                <a:solidFill>
                  <a:schemeClr val="accent2">
                    <a:lumMod val="75000"/>
                  </a:schemeClr>
                </a:solidFill>
                <a:latin typeface="Calibri" charset="0"/>
                <a:ea typeface="Calibri" charset="0"/>
                <a:cs typeface="Calibri" charset="0"/>
                <a:sym typeface="Arial"/>
              </a:rPr>
              <a:t>Cellules non jointives</a:t>
            </a:r>
            <a:r>
              <a:rPr sz="4400" b="1" dirty="0">
                <a:solidFill>
                  <a:schemeClr val="accent2">
                    <a:lumMod val="75000"/>
                  </a:schemeClr>
                </a:solidFill>
                <a:latin typeface="Calibri" charset="0"/>
                <a:ea typeface="Calibri" charset="0"/>
                <a:cs typeface="Calibri" charset="0"/>
                <a:sym typeface="Arial"/>
              </a:rPr>
              <a:t> </a:t>
            </a:r>
            <a:r>
              <a:rPr lang="fr-FR" sz="4400" b="1" dirty="0" smtClean="0">
                <a:solidFill>
                  <a:schemeClr val="accent2">
                    <a:lumMod val="75000"/>
                  </a:schemeClr>
                </a:solidFill>
                <a:latin typeface="Calibri" charset="0"/>
                <a:ea typeface="Calibri" charset="0"/>
                <a:cs typeface="Calibri" charset="0"/>
                <a:sym typeface="Arial"/>
              </a:rPr>
              <a:t>(pas de jonctions serrées), </a:t>
            </a:r>
            <a:r>
              <a:rPr sz="4400" dirty="0" smtClean="0">
                <a:latin typeface="Calibri" charset="0"/>
                <a:ea typeface="Calibri" charset="0"/>
                <a:cs typeface="Calibri" charset="0"/>
                <a:sym typeface="Arial"/>
              </a:rPr>
              <a:t>reliées </a:t>
            </a:r>
            <a:r>
              <a:rPr sz="4400" dirty="0">
                <a:latin typeface="Calibri" charset="0"/>
                <a:ea typeface="Calibri" charset="0"/>
                <a:cs typeface="Calibri" charset="0"/>
                <a:sym typeface="Arial"/>
              </a:rPr>
              <a:t>ou non au réseau matriciel </a:t>
            </a:r>
            <a:r>
              <a:rPr lang="fr-FR" sz="4400" dirty="0" smtClean="0">
                <a:latin typeface="Calibri" charset="0"/>
                <a:ea typeface="Calibri" charset="0"/>
                <a:cs typeface="Calibri" charset="0"/>
                <a:sym typeface="Arial"/>
              </a:rPr>
              <a:t>:</a:t>
            </a:r>
          </a:p>
          <a:p>
            <a:pPr marL="610576" lvl="0" indent="-610576" algn="l">
              <a:buSzPct val="75000"/>
              <a:buChar char="•"/>
              <a:defRPr sz="1800"/>
            </a:pPr>
            <a:endParaRPr lang="fr-FR" sz="4400" dirty="0" smtClean="0">
              <a:latin typeface="Calibri" charset="0"/>
              <a:ea typeface="Calibri" charset="0"/>
              <a:cs typeface="Calibri" charset="0"/>
              <a:sym typeface="Arial"/>
            </a:endParaRPr>
          </a:p>
          <a:p>
            <a:pPr marL="610576" lvl="1" indent="-610576" algn="l">
              <a:buSzPct val="75000"/>
              <a:buFont typeface="Wingdings" charset="2"/>
              <a:buChar char="Ø"/>
              <a:defRPr sz="1800"/>
            </a:pPr>
            <a:r>
              <a:rPr sz="4400" b="1" dirty="0" smtClean="0">
                <a:latin typeface="Calibri" charset="0"/>
                <a:ea typeface="Calibri" charset="0"/>
                <a:cs typeface="Calibri" charset="0"/>
                <a:sym typeface="Arial"/>
              </a:rPr>
              <a:t>Reliées</a:t>
            </a:r>
            <a:r>
              <a:rPr sz="4400" dirty="0" smtClean="0">
                <a:latin typeface="Calibri" charset="0"/>
                <a:ea typeface="Calibri" charset="0"/>
                <a:cs typeface="Calibri" charset="0"/>
                <a:sym typeface="Arial"/>
              </a:rPr>
              <a:t> </a:t>
            </a:r>
            <a:r>
              <a:rPr sz="4400" dirty="0">
                <a:latin typeface="Calibri" charset="0"/>
                <a:ea typeface="Calibri" charset="0"/>
                <a:cs typeface="Calibri" charset="0"/>
                <a:sym typeface="Arial"/>
              </a:rPr>
              <a:t>: fibroblastes/cytes, cellules </a:t>
            </a:r>
            <a:r>
              <a:rPr sz="4400" dirty="0" smtClean="0">
                <a:latin typeface="Calibri" charset="0"/>
                <a:ea typeface="Calibri" charset="0"/>
                <a:cs typeface="Calibri" charset="0"/>
                <a:sym typeface="Arial"/>
              </a:rPr>
              <a:t>adipeuse</a:t>
            </a:r>
            <a:r>
              <a:rPr lang="fr-FR" sz="4400" dirty="0" smtClean="0">
                <a:latin typeface="Calibri" charset="0"/>
                <a:ea typeface="Calibri" charset="0"/>
                <a:cs typeface="Calibri" charset="0"/>
                <a:sym typeface="Arial"/>
              </a:rPr>
              <a:t>s</a:t>
            </a:r>
            <a:endParaRPr sz="4400" dirty="0">
              <a:latin typeface="Calibri" charset="0"/>
              <a:ea typeface="Calibri" charset="0"/>
              <a:cs typeface="Calibri" charset="0"/>
              <a:sym typeface="Arial"/>
            </a:endParaRPr>
          </a:p>
          <a:p>
            <a:pPr marL="571500" lvl="0" indent="-571500" algn="l">
              <a:buFont typeface="Wingdings" charset="2"/>
              <a:buChar char="Ø"/>
              <a:defRPr sz="1800"/>
            </a:pPr>
            <a:r>
              <a:rPr sz="4400" dirty="0">
                <a:latin typeface="Calibri" charset="0"/>
                <a:ea typeface="Calibri" charset="0"/>
                <a:cs typeface="Calibri" charset="0"/>
                <a:sym typeface="Arial"/>
              </a:rPr>
              <a:t> </a:t>
            </a:r>
            <a:r>
              <a:rPr sz="4400" b="1" dirty="0" smtClean="0">
                <a:latin typeface="Calibri" charset="0"/>
                <a:ea typeface="Calibri" charset="0"/>
                <a:cs typeface="Calibri" charset="0"/>
                <a:sym typeface="Arial"/>
              </a:rPr>
              <a:t>Libres</a:t>
            </a:r>
            <a:r>
              <a:rPr sz="4400" dirty="0" smtClean="0">
                <a:latin typeface="Calibri" charset="0"/>
                <a:ea typeface="Calibri" charset="0"/>
                <a:cs typeface="Calibri" charset="0"/>
                <a:sym typeface="Arial"/>
              </a:rPr>
              <a:t> </a:t>
            </a:r>
            <a:r>
              <a:rPr lang="fr-FR" sz="4400" dirty="0" smtClean="0">
                <a:latin typeface="Calibri" charset="0"/>
                <a:ea typeface="Calibri" charset="0"/>
                <a:cs typeface="Calibri" charset="0"/>
                <a:sym typeface="Arial"/>
              </a:rPr>
              <a:t>= cellules sanguines </a:t>
            </a:r>
            <a:r>
              <a:rPr sz="4400" dirty="0" smtClean="0">
                <a:latin typeface="Calibri" charset="0"/>
                <a:ea typeface="Calibri" charset="0"/>
                <a:cs typeface="Calibri" charset="0"/>
                <a:sym typeface="Arial"/>
              </a:rPr>
              <a:t>(présence </a:t>
            </a:r>
            <a:r>
              <a:rPr sz="4400" dirty="0">
                <a:latin typeface="Calibri" charset="0"/>
                <a:ea typeface="Calibri" charset="0"/>
                <a:cs typeface="Calibri" charset="0"/>
                <a:sym typeface="Arial"/>
              </a:rPr>
              <a:t>inconstante</a:t>
            </a:r>
            <a:r>
              <a:rPr sz="4400" dirty="0" smtClean="0">
                <a:latin typeface="Calibri" charset="0"/>
                <a:ea typeface="Calibri" charset="0"/>
                <a:cs typeface="Calibri" charset="0"/>
                <a:sym typeface="Arial"/>
              </a:rPr>
              <a:t>)</a:t>
            </a:r>
            <a:endParaRPr sz="4400" dirty="0">
              <a:latin typeface="Calibri" charset="0"/>
              <a:ea typeface="Calibri" charset="0"/>
              <a:cs typeface="Calibri" charset="0"/>
              <a:sym typeface="Arial"/>
            </a:endParaRPr>
          </a:p>
        </p:txBody>
      </p:sp>
      <p:pic>
        <p:nvPicPr>
          <p:cNvPr id="452" name="pasted-image.tif"/>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6732645" y="1867538"/>
            <a:ext cx="7169037" cy="555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ZoneTexte 1"/>
          <p:cNvSpPr txBox="1"/>
          <p:nvPr/>
        </p:nvSpPr>
        <p:spPr>
          <a:xfrm>
            <a:off x="2824437" y="6596090"/>
            <a:ext cx="12745763" cy="222625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algn="l" rtl="0" latinLnBrk="1" hangingPunct="0"/>
            <a:r>
              <a:rPr lang="fr-FR" sz="4400" b="1" dirty="0">
                <a:solidFill>
                  <a:schemeClr val="accent2">
                    <a:lumMod val="75000"/>
                  </a:schemeClr>
                </a:solidFill>
                <a:latin typeface="Calibri" charset="0"/>
                <a:ea typeface="Calibri" charset="0"/>
                <a:cs typeface="Calibri" charset="0"/>
                <a:sym typeface="Arial"/>
              </a:rPr>
              <a:t>Trois grands types de fibre</a:t>
            </a:r>
            <a:r>
              <a:rPr lang="fr-FR" sz="4400" dirty="0">
                <a:latin typeface="Calibri" charset="0"/>
                <a:ea typeface="Calibri" charset="0"/>
                <a:cs typeface="Calibri" charset="0"/>
                <a:sym typeface="Arial"/>
              </a:rPr>
              <a:t> (</a:t>
            </a:r>
            <a:r>
              <a:rPr lang="fr-FR" sz="4400" b="1" dirty="0">
                <a:latin typeface="Calibri" charset="0"/>
                <a:ea typeface="Calibri" charset="0"/>
                <a:cs typeface="Calibri" charset="0"/>
                <a:sym typeface="Arial"/>
              </a:rPr>
              <a:t>réticuline, collagène ++ et élastiques ++</a:t>
            </a:r>
            <a:r>
              <a:rPr lang="fr-FR" sz="4400" dirty="0">
                <a:latin typeface="Calibri" charset="0"/>
                <a:ea typeface="Calibri" charset="0"/>
                <a:cs typeface="Calibri" charset="0"/>
                <a:sym typeface="Arial"/>
              </a:rPr>
              <a:t>)</a:t>
            </a:r>
          </a:p>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
        <p:nvSpPr>
          <p:cNvPr id="14" name="Shape 449"/>
          <p:cNvSpPr/>
          <p:nvPr/>
        </p:nvSpPr>
        <p:spPr>
          <a:xfrm>
            <a:off x="785123" y="6997215"/>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5" name="ZoneTexte 14"/>
          <p:cNvSpPr txBox="1"/>
          <p:nvPr/>
        </p:nvSpPr>
        <p:spPr>
          <a:xfrm>
            <a:off x="13411482" y="573511"/>
            <a:ext cx="104902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RAPPEL : </a:t>
            </a: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PAS DE PREDOMINANCE</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 name="Shape 467"/>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69" name="Shape 469"/>
          <p:cNvSpPr/>
          <p:nvPr/>
        </p:nvSpPr>
        <p:spPr>
          <a:xfrm>
            <a:off x="1164545" y="751635"/>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fibreux</a:t>
            </a:r>
          </a:p>
        </p:txBody>
      </p:sp>
      <p:sp>
        <p:nvSpPr>
          <p:cNvPr id="470" name="Shape 470"/>
          <p:cNvSpPr/>
          <p:nvPr/>
        </p:nvSpPr>
        <p:spPr>
          <a:xfrm>
            <a:off x="869605" y="2321038"/>
            <a:ext cx="2039314" cy="780574"/>
          </a:xfrm>
          <a:prstGeom prst="rightArrow">
            <a:avLst>
              <a:gd name="adj1" fmla="val 32000"/>
              <a:gd name="adj2" fmla="val 98017"/>
            </a:avLst>
          </a:prstGeom>
          <a:solidFill>
            <a:schemeClr val="accent2">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471" name="Shape 471"/>
          <p:cNvSpPr/>
          <p:nvPr/>
        </p:nvSpPr>
        <p:spPr>
          <a:xfrm>
            <a:off x="3337973" y="2321038"/>
            <a:ext cx="8473473"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2">
                    <a:lumMod val="75000"/>
                  </a:schemeClr>
                </a:solidFill>
                <a:latin typeface="Calibri" charset="0"/>
                <a:ea typeface="Calibri" charset="0"/>
                <a:cs typeface="Calibri" charset="0"/>
                <a:sym typeface="Arial"/>
              </a:rPr>
              <a:t>Le tissu conjonctif fibreux lâche</a:t>
            </a:r>
          </a:p>
        </p:txBody>
      </p:sp>
      <p:sp>
        <p:nvSpPr>
          <p:cNvPr id="472" name="Shape 472"/>
          <p:cNvSpPr/>
          <p:nvPr/>
        </p:nvSpPr>
        <p:spPr>
          <a:xfrm>
            <a:off x="3337973" y="4194412"/>
            <a:ext cx="19339910" cy="451918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dirty="0">
                <a:latin typeface="Calibri" charset="0"/>
                <a:ea typeface="Calibri" charset="0"/>
                <a:cs typeface="Calibri" charset="0"/>
                <a:sym typeface="Arial"/>
              </a:rPr>
              <a:t>Rôles </a:t>
            </a:r>
            <a:r>
              <a:rPr lang="fr-FR" sz="4700" dirty="0" smtClean="0">
                <a:latin typeface="Calibri" charset="0"/>
                <a:ea typeface="Calibri" charset="0"/>
                <a:cs typeface="Calibri" charset="0"/>
                <a:sym typeface="Arial"/>
              </a:rPr>
              <a:t>(+++)</a:t>
            </a:r>
            <a:r>
              <a:rPr sz="4700" dirty="0" smtClean="0">
                <a:latin typeface="Calibri" charset="0"/>
                <a:ea typeface="Calibri" charset="0"/>
                <a:cs typeface="Calibri" charset="0"/>
                <a:sym typeface="Arial"/>
              </a:rPr>
              <a:t>: </a:t>
            </a:r>
            <a:endParaRPr sz="4700" dirty="0">
              <a:latin typeface="Calibri" charset="0"/>
              <a:ea typeface="Calibri" charset="0"/>
              <a:cs typeface="Calibri" charset="0"/>
              <a:sym typeface="Arial"/>
            </a:endParaRPr>
          </a:p>
          <a:p>
            <a:pPr marL="610576" lvl="0" indent="-610576" algn="l">
              <a:buSzPct val="75000"/>
              <a:buChar char="•"/>
              <a:defRPr sz="1800"/>
            </a:pPr>
            <a:r>
              <a:rPr sz="4800" b="1" dirty="0">
                <a:latin typeface="Calibri" charset="0"/>
                <a:ea typeface="Calibri" charset="0"/>
                <a:cs typeface="Calibri" charset="0"/>
                <a:sym typeface="Arial"/>
              </a:rPr>
              <a:t>Soutien</a:t>
            </a:r>
            <a:r>
              <a:rPr sz="4800" dirty="0">
                <a:latin typeface="Calibri" charset="0"/>
                <a:ea typeface="Calibri" charset="0"/>
                <a:cs typeface="Calibri" charset="0"/>
                <a:sym typeface="Arial"/>
              </a:rPr>
              <a:t> et </a:t>
            </a:r>
            <a:r>
              <a:rPr sz="4800" b="1" dirty="0">
                <a:latin typeface="Calibri" charset="0"/>
                <a:ea typeface="Calibri" charset="0"/>
                <a:cs typeface="Calibri" charset="0"/>
                <a:sym typeface="Arial"/>
              </a:rPr>
              <a:t>emballage</a:t>
            </a:r>
            <a:r>
              <a:rPr sz="4800" dirty="0">
                <a:latin typeface="Calibri" charset="0"/>
                <a:ea typeface="Calibri" charset="0"/>
                <a:cs typeface="Calibri" charset="0"/>
                <a:sym typeface="Arial"/>
              </a:rPr>
              <a:t> de nombreux organes ;</a:t>
            </a:r>
          </a:p>
          <a:p>
            <a:pPr marL="610576" lvl="0" indent="-610576" algn="l">
              <a:buSzPct val="75000"/>
              <a:buChar char="•"/>
              <a:defRPr sz="1800"/>
            </a:pPr>
            <a:r>
              <a:rPr sz="4800" b="1" dirty="0">
                <a:latin typeface="Calibri" charset="0"/>
                <a:ea typeface="Calibri" charset="0"/>
                <a:cs typeface="Calibri" charset="0"/>
                <a:sym typeface="Arial"/>
              </a:rPr>
              <a:t>Voie de passage </a:t>
            </a:r>
            <a:r>
              <a:rPr sz="4800" dirty="0">
                <a:latin typeface="Calibri" charset="0"/>
                <a:ea typeface="Calibri" charset="0"/>
                <a:cs typeface="Calibri" charset="0"/>
                <a:sym typeface="Arial"/>
              </a:rPr>
              <a:t>de substances </a:t>
            </a:r>
            <a:r>
              <a:rPr sz="4800" dirty="0" smtClean="0">
                <a:latin typeface="Calibri" charset="0"/>
                <a:ea typeface="Calibri" charset="0"/>
                <a:cs typeface="Calibri" charset="0"/>
                <a:sym typeface="Arial"/>
              </a:rPr>
              <a:t>provenant </a:t>
            </a:r>
            <a:r>
              <a:rPr sz="4800" dirty="0">
                <a:latin typeface="Calibri" charset="0"/>
                <a:ea typeface="Calibri" charset="0"/>
                <a:cs typeface="Calibri" charset="0"/>
                <a:sym typeface="Arial"/>
              </a:rPr>
              <a:t>du sang (</a:t>
            </a:r>
            <a:r>
              <a:rPr sz="4800" b="1" dirty="0">
                <a:latin typeface="Calibri" charset="0"/>
                <a:ea typeface="Calibri" charset="0"/>
                <a:cs typeface="Calibri" charset="0"/>
                <a:sym typeface="Arial"/>
              </a:rPr>
              <a:t>trophicité</a:t>
            </a:r>
            <a:r>
              <a:rPr sz="4800" dirty="0">
                <a:latin typeface="Calibri" charset="0"/>
                <a:ea typeface="Calibri" charset="0"/>
                <a:cs typeface="Calibri" charset="0"/>
                <a:sym typeface="Arial"/>
              </a:rPr>
              <a:t>) ;</a:t>
            </a:r>
          </a:p>
          <a:p>
            <a:pPr marL="610576" lvl="0" indent="-610576" algn="l">
              <a:buSzPct val="75000"/>
              <a:buChar char="•"/>
              <a:defRPr sz="1800"/>
            </a:pPr>
            <a:r>
              <a:rPr sz="4800" dirty="0">
                <a:latin typeface="Calibri" charset="0"/>
                <a:ea typeface="Calibri" charset="0"/>
                <a:cs typeface="Calibri" charset="0"/>
                <a:sym typeface="Arial"/>
              </a:rPr>
              <a:t>Siège des </a:t>
            </a:r>
            <a:r>
              <a:rPr sz="4800" b="1" dirty="0">
                <a:solidFill>
                  <a:srgbClr val="FF9300"/>
                </a:solidFill>
                <a:latin typeface="Calibri" charset="0"/>
                <a:ea typeface="Calibri" charset="0"/>
                <a:cs typeface="Calibri" charset="0"/>
                <a:sym typeface="Arial"/>
              </a:rPr>
              <a:t>réactions inflammatoires et immunitaires </a:t>
            </a:r>
            <a:r>
              <a:rPr sz="4800" dirty="0">
                <a:latin typeface="Calibri" charset="0"/>
                <a:ea typeface="Calibri" charset="0"/>
                <a:cs typeface="Calibri" charset="0"/>
                <a:sym typeface="Arial"/>
              </a:rPr>
              <a:t>;</a:t>
            </a:r>
          </a:p>
          <a:p>
            <a:pPr marL="610576" lvl="0" indent="-610576" algn="l">
              <a:buSzPct val="75000"/>
              <a:buChar char="•"/>
              <a:defRPr sz="1800"/>
            </a:pPr>
            <a:r>
              <a:rPr sz="4800" b="1" dirty="0">
                <a:solidFill>
                  <a:srgbClr val="FF9300"/>
                </a:solidFill>
                <a:latin typeface="Calibri" charset="0"/>
                <a:ea typeface="Calibri" charset="0"/>
                <a:cs typeface="Calibri" charset="0"/>
                <a:sym typeface="Arial"/>
              </a:rPr>
              <a:t>Cicatrisation</a:t>
            </a:r>
            <a:r>
              <a:rPr sz="4800" dirty="0">
                <a:latin typeface="Calibri" charset="0"/>
                <a:ea typeface="Calibri" charset="0"/>
                <a:cs typeface="Calibri" charset="0"/>
                <a:sym typeface="Arial"/>
              </a:rPr>
              <a:t> </a:t>
            </a:r>
            <a:r>
              <a:rPr lang="fr-FR" sz="4800" dirty="0" smtClean="0">
                <a:latin typeface="Calibri" charset="0"/>
                <a:ea typeface="Calibri" charset="0"/>
                <a:cs typeface="Calibri" charset="0"/>
                <a:sym typeface="Arial"/>
              </a:rPr>
              <a:t>(fibroblastes ++)</a:t>
            </a:r>
            <a:endParaRPr sz="4800" b="1" dirty="0">
              <a:latin typeface="Calibri" charset="0"/>
              <a:ea typeface="Calibri" charset="0"/>
              <a:cs typeface="Calibri" charset="0"/>
              <a:sym typeface="Arial"/>
            </a:endParaRPr>
          </a:p>
          <a:p>
            <a:pPr marL="610576" lvl="0" indent="-610576" algn="l">
              <a:buSzPct val="75000"/>
              <a:buChar char="•"/>
              <a:defRPr sz="1800"/>
            </a:pPr>
            <a:r>
              <a:rPr sz="4800" b="1" dirty="0">
                <a:latin typeface="Calibri" charset="0"/>
                <a:ea typeface="Calibri" charset="0"/>
                <a:cs typeface="Calibri" charset="0"/>
                <a:sym typeface="Arial"/>
              </a:rPr>
              <a:t>Equilibre des forces </a:t>
            </a:r>
            <a:r>
              <a:rPr sz="4800" dirty="0">
                <a:latin typeface="Calibri" charset="0"/>
                <a:ea typeface="Calibri" charset="0"/>
                <a:cs typeface="Calibri" charset="0"/>
                <a:sym typeface="Arial"/>
              </a:rPr>
              <a:t>entre l’intérieur et l’extérieur (</a:t>
            </a:r>
            <a:r>
              <a:rPr sz="4800" b="1" dirty="0">
                <a:latin typeface="Calibri" charset="0"/>
                <a:ea typeface="Calibri" charset="0"/>
                <a:cs typeface="Calibri" charset="0"/>
                <a:sym typeface="Arial"/>
              </a:rPr>
              <a:t>mécano-transduction</a:t>
            </a:r>
            <a:r>
              <a:rPr sz="4800" dirty="0">
                <a:latin typeface="Calibri" charset="0"/>
                <a:ea typeface="Calibri" charset="0"/>
                <a:cs typeface="Calibri" charset="0"/>
                <a:sym typeface="Arial"/>
              </a:rPr>
              <a:t>).</a:t>
            </a:r>
          </a:p>
        </p:txBody>
      </p:sp>
      <p:pic>
        <p:nvPicPr>
          <p:cNvPr id="473" name="pasted-image.tif"/>
          <p:cNvPicPr/>
          <p:nvPr/>
        </p:nvPicPr>
        <p:blipFill>
          <a:blip r:embed="rId2">
            <a:extLst/>
          </a:blip>
          <a:stretch>
            <a:fillRect/>
          </a:stretch>
        </p:blipFill>
        <p:spPr>
          <a:xfrm>
            <a:off x="2239916" y="9591883"/>
            <a:ext cx="1338003" cy="1368065"/>
          </a:xfrm>
          <a:prstGeom prst="rect">
            <a:avLst/>
          </a:prstGeom>
          <a:ln w="12700">
            <a:miter lim="400000"/>
          </a:ln>
        </p:spPr>
      </p:pic>
      <p:sp>
        <p:nvSpPr>
          <p:cNvPr id="474" name="Shape 474"/>
          <p:cNvSpPr/>
          <p:nvPr/>
        </p:nvSpPr>
        <p:spPr>
          <a:xfrm>
            <a:off x="4070185" y="9680935"/>
            <a:ext cx="18061034" cy="208775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300" dirty="0">
                <a:latin typeface="Calibri" charset="0"/>
                <a:ea typeface="Calibri" charset="0"/>
                <a:cs typeface="Calibri" charset="0"/>
                <a:sym typeface="Arial"/>
              </a:rPr>
              <a:t>Le TCFL possède de </a:t>
            </a:r>
            <a:r>
              <a:rPr sz="4300" b="1" dirty="0">
                <a:solidFill>
                  <a:schemeClr val="accent2">
                    <a:lumMod val="75000"/>
                  </a:schemeClr>
                </a:solidFill>
                <a:latin typeface="Calibri" charset="0"/>
                <a:ea typeface="Calibri" charset="0"/>
                <a:cs typeface="Calibri" charset="0"/>
                <a:sym typeface="Arial"/>
              </a:rPr>
              <a:t>grandes activités métaboliques</a:t>
            </a:r>
            <a:r>
              <a:rPr sz="4300" dirty="0">
                <a:solidFill>
                  <a:schemeClr val="accent2">
                    <a:lumMod val="75000"/>
                  </a:schemeClr>
                </a:solidFill>
                <a:latin typeface="Calibri" charset="0"/>
                <a:ea typeface="Calibri" charset="0"/>
                <a:cs typeface="Calibri" charset="0"/>
                <a:sym typeface="Arial"/>
              </a:rPr>
              <a:t> </a:t>
            </a:r>
            <a:r>
              <a:rPr sz="4300" dirty="0">
                <a:latin typeface="Calibri" charset="0"/>
                <a:ea typeface="Calibri" charset="0"/>
                <a:cs typeface="Calibri" charset="0"/>
                <a:sym typeface="Arial"/>
              </a:rPr>
              <a:t>car il est au contact de tout </a:t>
            </a:r>
          </a:p>
          <a:p>
            <a:pPr lvl="0">
              <a:defRPr sz="1800"/>
            </a:pPr>
            <a:r>
              <a:rPr sz="4300" b="1" dirty="0">
                <a:latin typeface="Calibri" charset="0"/>
                <a:ea typeface="Calibri" charset="0"/>
                <a:cs typeface="Calibri" charset="0"/>
                <a:sym typeface="Arial"/>
              </a:rPr>
              <a:t>épithélium</a:t>
            </a:r>
            <a:r>
              <a:rPr sz="4300" dirty="0">
                <a:latin typeface="Calibri" charset="0"/>
                <a:ea typeface="Calibri" charset="0"/>
                <a:cs typeface="Calibri" charset="0"/>
                <a:sym typeface="Arial"/>
              </a:rPr>
              <a:t> (séparation par une lame basale). </a:t>
            </a:r>
          </a:p>
          <a:p>
            <a:pPr lvl="0">
              <a:defRPr sz="1800"/>
            </a:pPr>
            <a:r>
              <a:rPr sz="4300" dirty="0">
                <a:latin typeface="Calibri" charset="0"/>
                <a:ea typeface="Calibri" charset="0"/>
                <a:cs typeface="Calibri" charset="0"/>
                <a:sym typeface="Arial"/>
              </a:rPr>
              <a:t>Il assure donc un rôle essentiel dans la </a:t>
            </a:r>
            <a:r>
              <a:rPr sz="4300" b="1" dirty="0">
                <a:solidFill>
                  <a:schemeClr val="accent2">
                    <a:lumMod val="75000"/>
                  </a:schemeClr>
                </a:solidFill>
                <a:latin typeface="Calibri" charset="0"/>
                <a:ea typeface="Calibri" charset="0"/>
                <a:cs typeface="Calibri" charset="0"/>
                <a:sym typeface="Arial"/>
              </a:rPr>
              <a:t>trophicité</a:t>
            </a:r>
            <a:r>
              <a:rPr sz="4300" dirty="0">
                <a:solidFill>
                  <a:schemeClr val="accent2">
                    <a:lumMod val="75000"/>
                  </a:schemeClr>
                </a:solidFill>
                <a:latin typeface="Calibri" charset="0"/>
                <a:ea typeface="Calibri" charset="0"/>
                <a:cs typeface="Calibri" charset="0"/>
                <a:sym typeface="Arial"/>
              </a:rPr>
              <a:t> </a:t>
            </a:r>
            <a:r>
              <a:rPr sz="4300" dirty="0">
                <a:latin typeface="Calibri" charset="0"/>
                <a:ea typeface="Calibri" charset="0"/>
                <a:cs typeface="Calibri" charset="0"/>
                <a:sym typeface="Arial"/>
              </a:rPr>
              <a:t>des </a:t>
            </a:r>
            <a:r>
              <a:rPr sz="4300" dirty="0" smtClean="0">
                <a:latin typeface="Calibri" charset="0"/>
                <a:ea typeface="Calibri" charset="0"/>
                <a:cs typeface="Calibri" charset="0"/>
                <a:sym typeface="Arial"/>
              </a:rPr>
              <a:t>épithéliums</a:t>
            </a:r>
            <a:r>
              <a:rPr sz="4300" dirty="0" smtClean="0">
                <a:latin typeface="Calibri" charset="0"/>
                <a:ea typeface="Calibri" charset="0"/>
                <a:cs typeface="Calibri" charset="0"/>
              </a:rPr>
              <a:t>. </a:t>
            </a:r>
            <a:endParaRPr sz="4300" dirty="0">
              <a:latin typeface="Calibri" charset="0"/>
              <a:ea typeface="Calibri" charset="0"/>
              <a:cs typeface="Calibri" charset="0"/>
            </a:endParaRPr>
          </a:p>
        </p:txBody>
      </p:sp>
      <p:sp>
        <p:nvSpPr>
          <p:cNvPr id="475" name="Shape 475"/>
          <p:cNvSpPr/>
          <p:nvPr/>
        </p:nvSpPr>
        <p:spPr>
          <a:xfrm>
            <a:off x="1311891" y="4614220"/>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 name="ZoneTexte 1"/>
          <p:cNvSpPr txBox="1"/>
          <p:nvPr/>
        </p:nvSpPr>
        <p:spPr>
          <a:xfrm>
            <a:off x="14706600" y="3855630"/>
            <a:ext cx="10490200" cy="164147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FF0000"/>
                </a:solidFill>
                <a:effectLst/>
                <a:uFillTx/>
                <a:latin typeface="Calibri" charset="0"/>
                <a:ea typeface="Calibri" charset="0"/>
                <a:cs typeface="Calibri" charset="0"/>
                <a:sym typeface="Helvetica Light"/>
              </a:rPr>
              <a:t>Pas uniquement un rôle </a:t>
            </a:r>
          </a:p>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FF0000"/>
                </a:solidFill>
                <a:effectLst/>
                <a:uFillTx/>
                <a:latin typeface="Calibri" charset="0"/>
                <a:ea typeface="Calibri" charset="0"/>
                <a:cs typeface="Calibri" charset="0"/>
                <a:sym typeface="Helvetica Light"/>
              </a:rPr>
              <a:t>de comblement !</a:t>
            </a:r>
            <a:endParaRPr kumimoji="0" lang="fr-FR" sz="5000" b="1" i="0" u="none" strike="noStrike" cap="none" spc="0" normalizeH="0" baseline="0" dirty="0">
              <a:ln>
                <a:noFill/>
              </a:ln>
              <a:solidFill>
                <a:srgbClr val="FF0000"/>
              </a:solidFill>
              <a:effectLst/>
              <a:uFillTx/>
              <a:latin typeface="Calibri" charset="0"/>
              <a:ea typeface="Calibri" charset="0"/>
              <a:cs typeface="Calibri" charset="0"/>
              <a:sym typeface="Helvetica Light"/>
            </a:endParaRPr>
          </a:p>
        </p:txBody>
      </p:sp>
      <p:sp>
        <p:nvSpPr>
          <p:cNvPr id="11" name="ZoneTexte 10"/>
          <p:cNvSpPr txBox="1"/>
          <p:nvPr/>
        </p:nvSpPr>
        <p:spPr>
          <a:xfrm>
            <a:off x="13411482" y="573511"/>
            <a:ext cx="104902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RAPPEL : </a:t>
            </a: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PAS DE PREDOMINANCE</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 name="Shape 454"/>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56" name="Shape 456"/>
          <p:cNvSpPr/>
          <p:nvPr/>
        </p:nvSpPr>
        <p:spPr>
          <a:xfrm>
            <a:off x="1181656" y="581020"/>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fibreux</a:t>
            </a:r>
          </a:p>
        </p:txBody>
      </p:sp>
      <p:sp>
        <p:nvSpPr>
          <p:cNvPr id="457" name="Shape 457"/>
          <p:cNvSpPr/>
          <p:nvPr/>
        </p:nvSpPr>
        <p:spPr>
          <a:xfrm>
            <a:off x="1576586" y="2707563"/>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58" name="Shape 458"/>
          <p:cNvSpPr/>
          <p:nvPr/>
        </p:nvSpPr>
        <p:spPr>
          <a:xfrm>
            <a:off x="3574212" y="2262263"/>
            <a:ext cx="17406188" cy="151836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600" dirty="0">
                <a:latin typeface="Calibri" charset="0"/>
                <a:ea typeface="Calibri" charset="0"/>
                <a:cs typeface="Calibri" charset="0"/>
                <a:sym typeface="Arial"/>
              </a:rPr>
              <a:t>Tissu qui se rapproche le plus du </a:t>
            </a:r>
            <a:r>
              <a:rPr sz="4600" b="1" dirty="0">
                <a:solidFill>
                  <a:schemeClr val="accent2">
                    <a:lumMod val="75000"/>
                  </a:schemeClr>
                </a:solidFill>
                <a:latin typeface="Calibri" charset="0"/>
                <a:ea typeface="Calibri" charset="0"/>
                <a:cs typeface="Calibri" charset="0"/>
                <a:sym typeface="Arial"/>
              </a:rPr>
              <a:t>tissu mésenchymateux</a:t>
            </a:r>
            <a:r>
              <a:rPr sz="4600" dirty="0">
                <a:solidFill>
                  <a:schemeClr val="accent2">
                    <a:lumMod val="75000"/>
                  </a:schemeClr>
                </a:solidFill>
                <a:latin typeface="Calibri" charset="0"/>
                <a:ea typeface="Calibri" charset="0"/>
                <a:cs typeface="Calibri" charset="0"/>
                <a:sym typeface="Arial"/>
              </a:rPr>
              <a:t> </a:t>
            </a:r>
            <a:r>
              <a:rPr sz="4600" b="1" dirty="0" smtClean="0">
                <a:solidFill>
                  <a:schemeClr val="accent2">
                    <a:lumMod val="75000"/>
                  </a:schemeClr>
                </a:solidFill>
                <a:latin typeface="Calibri" charset="0"/>
                <a:ea typeface="Calibri" charset="0"/>
                <a:cs typeface="Calibri" charset="0"/>
                <a:sym typeface="Arial"/>
              </a:rPr>
              <a:t>embryonnaire</a:t>
            </a:r>
            <a:r>
              <a:rPr sz="4600" dirty="0" smtClean="0">
                <a:solidFill>
                  <a:schemeClr val="accent2">
                    <a:lumMod val="75000"/>
                  </a:schemeClr>
                </a:solidFill>
                <a:latin typeface="Calibri" charset="0"/>
                <a:ea typeface="Calibri" charset="0"/>
                <a:cs typeface="Calibri" charset="0"/>
                <a:sym typeface="Arial"/>
              </a:rPr>
              <a:t> </a:t>
            </a:r>
            <a:r>
              <a:rPr sz="4600" dirty="0">
                <a:latin typeface="Calibri" charset="0"/>
                <a:ea typeface="Calibri" charset="0"/>
                <a:cs typeface="Calibri" charset="0"/>
                <a:sym typeface="Arial"/>
              </a:rPr>
              <a:t>chez </a:t>
            </a:r>
            <a:r>
              <a:rPr sz="4600" b="1" dirty="0" smtClean="0">
                <a:latin typeface="Calibri" charset="0"/>
                <a:ea typeface="Calibri" charset="0"/>
                <a:cs typeface="Calibri" charset="0"/>
                <a:sym typeface="Arial"/>
              </a:rPr>
              <a:t>l’adulte</a:t>
            </a:r>
            <a:r>
              <a:rPr lang="fr-FR" sz="4600" b="1" dirty="0" smtClean="0">
                <a:latin typeface="Calibri" charset="0"/>
                <a:ea typeface="Calibri" charset="0"/>
                <a:cs typeface="Calibri" charset="0"/>
                <a:sym typeface="Arial"/>
              </a:rPr>
              <a:t> ++</a:t>
            </a:r>
            <a:endParaRPr sz="4600" b="1" dirty="0">
              <a:latin typeface="Calibri" charset="0"/>
              <a:ea typeface="Calibri" charset="0"/>
              <a:cs typeface="Calibri" charset="0"/>
              <a:sym typeface="Arial"/>
            </a:endParaRPr>
          </a:p>
        </p:txBody>
      </p:sp>
      <p:sp>
        <p:nvSpPr>
          <p:cNvPr id="459" name="Shape 459"/>
          <p:cNvSpPr/>
          <p:nvPr/>
        </p:nvSpPr>
        <p:spPr>
          <a:xfrm>
            <a:off x="1576586" y="4563024"/>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60" name="Shape 460"/>
          <p:cNvSpPr/>
          <p:nvPr/>
        </p:nvSpPr>
        <p:spPr>
          <a:xfrm>
            <a:off x="3523413" y="4177028"/>
            <a:ext cx="20403388"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solidFill>
                  <a:srgbClr val="FF0000"/>
                </a:solidFill>
                <a:latin typeface="Calibri" charset="0"/>
                <a:ea typeface="Calibri" charset="0"/>
                <a:cs typeface="Calibri" charset="0"/>
                <a:sym typeface="Arial"/>
              </a:rPr>
              <a:t>Comble les espaces </a:t>
            </a:r>
            <a:r>
              <a:rPr sz="4700" dirty="0">
                <a:latin typeface="Calibri" charset="0"/>
                <a:ea typeface="Calibri" charset="0"/>
                <a:cs typeface="Calibri" charset="0"/>
                <a:sym typeface="Arial"/>
              </a:rPr>
              <a:t>entre tissus et/ou organes : c’est le </a:t>
            </a:r>
            <a:r>
              <a:rPr sz="4700" b="1" dirty="0">
                <a:solidFill>
                  <a:schemeClr val="accent2">
                    <a:lumMod val="75000"/>
                  </a:schemeClr>
                </a:solidFill>
                <a:latin typeface="Calibri" charset="0"/>
                <a:ea typeface="Calibri" charset="0"/>
                <a:cs typeface="Calibri" charset="0"/>
                <a:sym typeface="Arial"/>
              </a:rPr>
              <a:t>milieu </a:t>
            </a:r>
            <a:r>
              <a:rPr sz="4700" b="1" dirty="0" smtClean="0">
                <a:solidFill>
                  <a:schemeClr val="accent2">
                    <a:lumMod val="75000"/>
                  </a:schemeClr>
                </a:solidFill>
                <a:latin typeface="Calibri" charset="0"/>
                <a:ea typeface="Calibri" charset="0"/>
                <a:cs typeface="Calibri" charset="0"/>
                <a:sym typeface="Arial"/>
              </a:rPr>
              <a:t>intérieur</a:t>
            </a:r>
            <a:r>
              <a:rPr lang="fr-FR" sz="4700" b="1" dirty="0" smtClean="0">
                <a:solidFill>
                  <a:schemeClr val="accent2">
                    <a:lumMod val="75000"/>
                  </a:schemeClr>
                </a:solidFill>
                <a:latin typeface="Calibri" charset="0"/>
                <a:ea typeface="Calibri" charset="0"/>
                <a:cs typeface="Calibri" charset="0"/>
                <a:sym typeface="Arial"/>
              </a:rPr>
              <a:t> </a:t>
            </a:r>
            <a:r>
              <a:rPr lang="fr-FR" sz="4700" b="1" dirty="0" smtClean="0">
                <a:latin typeface="Calibri" charset="0"/>
                <a:ea typeface="Calibri" charset="0"/>
                <a:cs typeface="Calibri" charset="0"/>
                <a:sym typeface="Arial"/>
              </a:rPr>
              <a:t>(tissu interstitiel)</a:t>
            </a:r>
            <a:endParaRPr sz="4700" b="1" dirty="0">
              <a:latin typeface="Calibri" charset="0"/>
              <a:ea typeface="Calibri" charset="0"/>
              <a:cs typeface="Calibri" charset="0"/>
              <a:sym typeface="Arial"/>
            </a:endParaRPr>
          </a:p>
        </p:txBody>
      </p:sp>
      <p:pic>
        <p:nvPicPr>
          <p:cNvPr id="461" name="pasted-image.tif"/>
          <p:cNvPicPr/>
          <p:nvPr/>
        </p:nvPicPr>
        <p:blipFill>
          <a:blip r:embed="rId2">
            <a:extLst/>
          </a:blip>
          <a:stretch>
            <a:fillRect/>
          </a:stretch>
        </p:blipFill>
        <p:spPr>
          <a:xfrm>
            <a:off x="15615201" y="6199626"/>
            <a:ext cx="8096208" cy="59798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62" name="Shape 462"/>
          <p:cNvSpPr/>
          <p:nvPr/>
        </p:nvSpPr>
        <p:spPr>
          <a:xfrm>
            <a:off x="3574212" y="6199626"/>
            <a:ext cx="9133911"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just">
              <a:defRPr sz="1800"/>
            </a:pPr>
            <a:r>
              <a:rPr sz="4600" dirty="0">
                <a:latin typeface="Calibri" charset="0"/>
                <a:ea typeface="Calibri" charset="0"/>
                <a:cs typeface="Calibri" charset="0"/>
                <a:sym typeface="Arial"/>
              </a:rPr>
              <a:t>Localisation : </a:t>
            </a:r>
            <a:r>
              <a:rPr sz="4600" b="1" dirty="0" smtClean="0">
                <a:latin typeface="Calibri" charset="0"/>
                <a:ea typeface="Calibri" charset="0"/>
                <a:cs typeface="Calibri" charset="0"/>
                <a:sym typeface="Arial"/>
              </a:rPr>
              <a:t>ubiquitaire</a:t>
            </a:r>
            <a:r>
              <a:rPr lang="fr-FR" sz="4600" b="1" dirty="0" smtClean="0">
                <a:latin typeface="Calibri" charset="0"/>
                <a:ea typeface="Calibri" charset="0"/>
                <a:cs typeface="Calibri" charset="0"/>
                <a:sym typeface="Arial"/>
              </a:rPr>
              <a:t> (partout) ++</a:t>
            </a:r>
            <a:endParaRPr sz="4600" b="1" dirty="0">
              <a:latin typeface="Calibri" charset="0"/>
              <a:ea typeface="Calibri" charset="0"/>
              <a:cs typeface="Calibri" charset="0"/>
              <a:sym typeface="Arial"/>
            </a:endParaRPr>
          </a:p>
        </p:txBody>
      </p:sp>
      <p:sp>
        <p:nvSpPr>
          <p:cNvPr id="463" name="Shape 463"/>
          <p:cNvSpPr/>
          <p:nvPr/>
        </p:nvSpPr>
        <p:spPr>
          <a:xfrm>
            <a:off x="1576586" y="6657417"/>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64" name="Shape 464"/>
          <p:cNvSpPr/>
          <p:nvPr/>
        </p:nvSpPr>
        <p:spPr>
          <a:xfrm>
            <a:off x="3574212" y="7986707"/>
            <a:ext cx="11640388" cy="3534301"/>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500" dirty="0">
                <a:latin typeface="Calibri" charset="0"/>
                <a:ea typeface="Calibri" charset="0"/>
                <a:cs typeface="Calibri" charset="0"/>
                <a:sym typeface="Arial"/>
              </a:rPr>
              <a:t>Porte également le nom de </a:t>
            </a:r>
            <a:r>
              <a:rPr lang="fr-FR" sz="4500" b="1" u="sng" dirty="0" smtClean="0">
                <a:latin typeface="Calibri" charset="0"/>
                <a:ea typeface="Calibri" charset="0"/>
                <a:cs typeface="Calibri" charset="0"/>
                <a:sym typeface="Arial"/>
              </a:rPr>
              <a:t>CHORION ++</a:t>
            </a:r>
            <a:r>
              <a:rPr lang="fr-FR" sz="4400" i="1" dirty="0" smtClean="0">
                <a:latin typeface="Calibri" charset="0"/>
                <a:ea typeface="Calibri" charset="0"/>
                <a:cs typeface="Calibri" charset="0"/>
                <a:sym typeface="Arial"/>
              </a:rPr>
              <a:t> (dans les épithéliums)</a:t>
            </a:r>
            <a:r>
              <a:rPr sz="4400" i="1" dirty="0" smtClean="0">
                <a:latin typeface="Calibri" charset="0"/>
                <a:ea typeface="Calibri" charset="0"/>
                <a:cs typeface="Calibri" charset="0"/>
                <a:sym typeface="Arial"/>
              </a:rPr>
              <a:t>, </a:t>
            </a:r>
            <a:endParaRPr lang="fr-FR" sz="4400" i="1" dirty="0" smtClean="0">
              <a:latin typeface="Calibri" charset="0"/>
              <a:ea typeface="Calibri" charset="0"/>
              <a:cs typeface="Calibri" charset="0"/>
              <a:sym typeface="Arial"/>
            </a:endParaRPr>
          </a:p>
          <a:p>
            <a:pPr lvl="0" algn="l">
              <a:defRPr sz="1800"/>
            </a:pPr>
            <a:endParaRPr lang="fr-FR" sz="4400" i="1" dirty="0" smtClean="0">
              <a:latin typeface="Calibri" charset="0"/>
              <a:ea typeface="Calibri" charset="0"/>
              <a:cs typeface="Calibri" charset="0"/>
              <a:sym typeface="Arial"/>
            </a:endParaRPr>
          </a:p>
          <a:p>
            <a:pPr lvl="0" algn="l">
              <a:defRPr sz="1800"/>
            </a:pPr>
            <a:r>
              <a:rPr lang="fr-FR" sz="4500" b="1" dirty="0">
                <a:latin typeface="Calibri" charset="0"/>
                <a:ea typeface="Calibri" charset="0"/>
                <a:cs typeface="Calibri" charset="0"/>
                <a:sym typeface="Arial"/>
              </a:rPr>
              <a:t>L</a:t>
            </a:r>
            <a:r>
              <a:rPr sz="4500" b="1" dirty="0" smtClean="0">
                <a:latin typeface="Calibri" charset="0"/>
                <a:ea typeface="Calibri" charset="0"/>
                <a:cs typeface="Calibri" charset="0"/>
                <a:sym typeface="Arial"/>
              </a:rPr>
              <a:t>amina </a:t>
            </a:r>
            <a:r>
              <a:rPr sz="4500" b="1" dirty="0">
                <a:latin typeface="Calibri" charset="0"/>
                <a:ea typeface="Calibri" charset="0"/>
                <a:cs typeface="Calibri" charset="0"/>
                <a:sym typeface="Arial"/>
              </a:rPr>
              <a:t>propria</a:t>
            </a:r>
            <a:r>
              <a:rPr sz="4500" dirty="0">
                <a:latin typeface="Calibri" charset="0"/>
                <a:ea typeface="Calibri" charset="0"/>
                <a:cs typeface="Calibri" charset="0"/>
                <a:sym typeface="Arial"/>
              </a:rPr>
              <a:t> </a:t>
            </a:r>
            <a:r>
              <a:rPr sz="4500" i="1" dirty="0" smtClean="0">
                <a:latin typeface="Calibri" charset="0"/>
                <a:ea typeface="Calibri" charset="0"/>
                <a:cs typeface="Calibri" charset="0"/>
                <a:sym typeface="Arial"/>
              </a:rPr>
              <a:t>(tube </a:t>
            </a:r>
            <a:r>
              <a:rPr sz="4500" i="1" dirty="0">
                <a:latin typeface="Calibri" charset="0"/>
                <a:ea typeface="Calibri" charset="0"/>
                <a:cs typeface="Calibri" charset="0"/>
                <a:sym typeface="Arial"/>
              </a:rPr>
              <a:t>digestif) </a:t>
            </a:r>
          </a:p>
          <a:p>
            <a:pPr lvl="0" algn="l">
              <a:defRPr sz="1800"/>
            </a:pPr>
            <a:r>
              <a:rPr sz="4500" dirty="0">
                <a:latin typeface="Calibri" charset="0"/>
                <a:ea typeface="Calibri" charset="0"/>
                <a:cs typeface="Calibri" charset="0"/>
                <a:sym typeface="Arial"/>
              </a:rPr>
              <a:t>ou de </a:t>
            </a:r>
            <a:r>
              <a:rPr lang="fr-FR" sz="4500" b="1" dirty="0">
                <a:latin typeface="Calibri" charset="0"/>
                <a:ea typeface="Calibri" charset="0"/>
                <a:cs typeface="Calibri" charset="0"/>
                <a:sym typeface="Arial"/>
              </a:rPr>
              <a:t>D</a:t>
            </a:r>
            <a:r>
              <a:rPr sz="4500" b="1" dirty="0" smtClean="0">
                <a:latin typeface="Calibri" charset="0"/>
                <a:ea typeface="Calibri" charset="0"/>
                <a:cs typeface="Calibri" charset="0"/>
                <a:sym typeface="Arial"/>
              </a:rPr>
              <a:t>erme</a:t>
            </a:r>
            <a:r>
              <a:rPr sz="4500" dirty="0" smtClean="0">
                <a:latin typeface="Calibri" charset="0"/>
                <a:ea typeface="Calibri" charset="0"/>
                <a:cs typeface="Calibri" charset="0"/>
                <a:sym typeface="Arial"/>
              </a:rPr>
              <a:t> </a:t>
            </a:r>
            <a:r>
              <a:rPr lang="fr-FR" sz="4500" dirty="0">
                <a:latin typeface="Calibri" charset="0"/>
                <a:ea typeface="Calibri" charset="0"/>
                <a:cs typeface="Calibri" charset="0"/>
                <a:sym typeface="Arial"/>
              </a:rPr>
              <a:t>/</a:t>
            </a:r>
            <a:r>
              <a:rPr sz="4500" dirty="0" smtClean="0">
                <a:latin typeface="Calibri" charset="0"/>
                <a:ea typeface="Calibri" charset="0"/>
                <a:cs typeface="Calibri" charset="0"/>
                <a:sym typeface="Arial"/>
              </a:rPr>
              <a:t> </a:t>
            </a:r>
            <a:r>
              <a:rPr sz="4500" b="1" dirty="0">
                <a:latin typeface="Calibri" charset="0"/>
                <a:ea typeface="Calibri" charset="0"/>
                <a:cs typeface="Calibri" charset="0"/>
                <a:sym typeface="Arial"/>
              </a:rPr>
              <a:t>hypoderme</a:t>
            </a:r>
            <a:r>
              <a:rPr sz="4500" dirty="0">
                <a:latin typeface="Calibri" charset="0"/>
                <a:ea typeface="Calibri" charset="0"/>
                <a:cs typeface="Calibri" charset="0"/>
                <a:sym typeface="Arial"/>
              </a:rPr>
              <a:t> cutané.</a:t>
            </a:r>
          </a:p>
        </p:txBody>
      </p:sp>
      <p:sp>
        <p:nvSpPr>
          <p:cNvPr id="465" name="Shape 465"/>
          <p:cNvSpPr/>
          <p:nvPr/>
        </p:nvSpPr>
        <p:spPr>
          <a:xfrm>
            <a:off x="1576586" y="8336372"/>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14" name="Shape 448"/>
          <p:cNvSpPr/>
          <p:nvPr/>
        </p:nvSpPr>
        <p:spPr>
          <a:xfrm>
            <a:off x="9870213" y="742163"/>
            <a:ext cx="2039314" cy="780574"/>
          </a:xfrm>
          <a:prstGeom prst="rightArrow">
            <a:avLst>
              <a:gd name="adj1" fmla="val 32000"/>
              <a:gd name="adj2" fmla="val 98017"/>
            </a:avLst>
          </a:prstGeom>
          <a:solidFill>
            <a:schemeClr val="accent2">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6" name="Shape 445"/>
          <p:cNvSpPr/>
          <p:nvPr/>
        </p:nvSpPr>
        <p:spPr>
          <a:xfrm>
            <a:off x="12192000" y="665655"/>
            <a:ext cx="11214608" cy="9335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400" b="1" dirty="0">
                <a:solidFill>
                  <a:schemeClr val="accent2">
                    <a:lumMod val="75000"/>
                  </a:schemeClr>
                </a:solidFill>
                <a:latin typeface="Calibri" charset="0"/>
                <a:ea typeface="Calibri" charset="0"/>
                <a:cs typeface="Calibri" charset="0"/>
                <a:sym typeface="Arial"/>
              </a:rPr>
              <a:t>Le </a:t>
            </a:r>
            <a:r>
              <a:rPr lang="fr-FR" sz="5400" b="1" dirty="0" smtClean="0">
                <a:solidFill>
                  <a:schemeClr val="accent2">
                    <a:lumMod val="75000"/>
                  </a:schemeClr>
                </a:solidFill>
                <a:latin typeface="Calibri" charset="0"/>
                <a:ea typeface="Calibri" charset="0"/>
                <a:cs typeface="Calibri" charset="0"/>
                <a:sym typeface="Arial"/>
              </a:rPr>
              <a:t>tissu </a:t>
            </a:r>
            <a:r>
              <a:rPr lang="fr-FR" sz="5400" b="1" dirty="0">
                <a:solidFill>
                  <a:schemeClr val="accent2">
                    <a:lumMod val="75000"/>
                  </a:schemeClr>
                </a:solidFill>
                <a:latin typeface="Calibri" charset="0"/>
                <a:ea typeface="Calibri" charset="0"/>
                <a:cs typeface="Calibri" charset="0"/>
                <a:sym typeface="Arial"/>
              </a:rPr>
              <a:t>conjonctif </a:t>
            </a:r>
            <a:r>
              <a:rPr lang="fr-FR" sz="5400" b="1" dirty="0" smtClean="0">
                <a:solidFill>
                  <a:schemeClr val="accent2">
                    <a:lumMod val="75000"/>
                  </a:schemeClr>
                </a:solidFill>
                <a:latin typeface="Calibri" charset="0"/>
                <a:ea typeface="Calibri" charset="0"/>
                <a:cs typeface="Calibri" charset="0"/>
                <a:sym typeface="Arial"/>
              </a:rPr>
              <a:t>fibreux lâche (TCFL) </a:t>
            </a:r>
            <a:endParaRPr sz="5400" b="1" dirty="0">
              <a:solidFill>
                <a:schemeClr val="accent2">
                  <a:lumMod val="75000"/>
                </a:schemeClr>
              </a:solidFill>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 name="Shape 477"/>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79" name="Shape 479"/>
          <p:cNvSpPr/>
          <p:nvPr/>
        </p:nvSpPr>
        <p:spPr>
          <a:xfrm>
            <a:off x="1328353" y="540539"/>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fibreux</a:t>
            </a:r>
          </a:p>
        </p:txBody>
      </p:sp>
      <p:sp>
        <p:nvSpPr>
          <p:cNvPr id="480" name="Shape 480"/>
          <p:cNvSpPr/>
          <p:nvPr/>
        </p:nvSpPr>
        <p:spPr>
          <a:xfrm>
            <a:off x="677813" y="1826598"/>
            <a:ext cx="2039314" cy="780573"/>
          </a:xfrm>
          <a:prstGeom prst="rightArrow">
            <a:avLst>
              <a:gd name="adj1" fmla="val 32000"/>
              <a:gd name="adj2" fmla="val 98017"/>
            </a:avLst>
          </a:prstGeom>
          <a:solidFill>
            <a:schemeClr val="accent2">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481" name="Shape 481"/>
          <p:cNvSpPr/>
          <p:nvPr/>
        </p:nvSpPr>
        <p:spPr>
          <a:xfrm>
            <a:off x="2905506" y="1760719"/>
            <a:ext cx="18764752"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2">
                    <a:lumMod val="75000"/>
                  </a:schemeClr>
                </a:solidFill>
                <a:latin typeface="Calibri" charset="0"/>
                <a:ea typeface="Calibri" charset="0"/>
                <a:cs typeface="Calibri" charset="0"/>
                <a:sym typeface="Arial"/>
              </a:rPr>
              <a:t>Le tissu conjonctif fibreux lâche </a:t>
            </a:r>
            <a:r>
              <a:rPr lang="fr-FR" sz="5000" b="1" dirty="0" smtClean="0">
                <a:solidFill>
                  <a:schemeClr val="accent2">
                    <a:lumMod val="75000"/>
                  </a:schemeClr>
                </a:solidFill>
                <a:latin typeface="Calibri" charset="0"/>
                <a:ea typeface="Calibri" charset="0"/>
                <a:cs typeface="Calibri" charset="0"/>
                <a:sym typeface="Arial"/>
              </a:rPr>
              <a:t>(TCFL) </a:t>
            </a:r>
            <a:r>
              <a:rPr sz="5000" dirty="0" smtClean="0">
                <a:latin typeface="Calibri" charset="0"/>
                <a:ea typeface="Calibri" charset="0"/>
                <a:cs typeface="Calibri" charset="0"/>
                <a:sym typeface="Arial"/>
              </a:rPr>
              <a:t>: </a:t>
            </a:r>
            <a:r>
              <a:rPr sz="5000" dirty="0">
                <a:latin typeface="Calibri" charset="0"/>
                <a:ea typeface="Calibri" charset="0"/>
                <a:cs typeface="Calibri" charset="0"/>
                <a:sym typeface="Arial"/>
              </a:rPr>
              <a:t>une </a:t>
            </a:r>
            <a:r>
              <a:rPr sz="5000" b="1" dirty="0">
                <a:solidFill>
                  <a:schemeClr val="accent6">
                    <a:lumMod val="75000"/>
                  </a:schemeClr>
                </a:solidFill>
                <a:latin typeface="Calibri" charset="0"/>
                <a:ea typeface="Calibri" charset="0"/>
                <a:cs typeface="Calibri" charset="0"/>
                <a:sym typeface="Arial"/>
              </a:rPr>
              <a:t>variabilité</a:t>
            </a:r>
            <a:r>
              <a:rPr sz="5000" dirty="0">
                <a:latin typeface="Calibri" charset="0"/>
                <a:ea typeface="Calibri" charset="0"/>
                <a:cs typeface="Calibri" charset="0"/>
                <a:sym typeface="Arial"/>
              </a:rPr>
              <a:t> très importante </a:t>
            </a:r>
          </a:p>
        </p:txBody>
      </p:sp>
      <p:pic>
        <p:nvPicPr>
          <p:cNvPr id="482" name="pasted-image.tif"/>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5969001" y="3479192"/>
            <a:ext cx="5529786" cy="74098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83" name="pasted-image.tif"/>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Lst>
          </a:blip>
          <a:stretch>
            <a:fillRect/>
          </a:stretch>
        </p:blipFill>
        <p:spPr>
          <a:xfrm>
            <a:off x="12026772" y="3479191"/>
            <a:ext cx="5473827" cy="74098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84" name="Shape 484"/>
          <p:cNvSpPr/>
          <p:nvPr/>
        </p:nvSpPr>
        <p:spPr>
          <a:xfrm>
            <a:off x="3488167" y="11678366"/>
            <a:ext cx="7357784"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dirty="0">
                <a:latin typeface="Calibri" charset="0"/>
                <a:ea typeface="Calibri" charset="0"/>
                <a:cs typeface="Calibri" charset="0"/>
              </a:rPr>
              <a:t>Activité </a:t>
            </a:r>
            <a:r>
              <a:rPr sz="4800" b="1" dirty="0">
                <a:latin typeface="Calibri" charset="0"/>
                <a:ea typeface="Calibri" charset="0"/>
                <a:cs typeface="Calibri" charset="0"/>
              </a:rPr>
              <a:t>métabolique</a:t>
            </a:r>
            <a:r>
              <a:rPr sz="4800" dirty="0">
                <a:latin typeface="Calibri" charset="0"/>
                <a:ea typeface="Calibri" charset="0"/>
                <a:cs typeface="Calibri" charset="0"/>
              </a:rPr>
              <a:t> globale</a:t>
            </a:r>
          </a:p>
        </p:txBody>
      </p:sp>
      <p:sp>
        <p:nvSpPr>
          <p:cNvPr id="485" name="Shape 485"/>
          <p:cNvSpPr/>
          <p:nvPr/>
        </p:nvSpPr>
        <p:spPr>
          <a:xfrm>
            <a:off x="14876672" y="11612997"/>
            <a:ext cx="8409353"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dirty="0">
                <a:latin typeface="Calibri" charset="0"/>
                <a:ea typeface="Calibri" charset="0"/>
                <a:cs typeface="Calibri" charset="0"/>
              </a:rPr>
              <a:t>Soutien, comblement, protection</a:t>
            </a:r>
          </a:p>
        </p:txBody>
      </p:sp>
      <p:sp>
        <p:nvSpPr>
          <p:cNvPr id="486" name="Shape 486"/>
          <p:cNvSpPr/>
          <p:nvPr/>
        </p:nvSpPr>
        <p:spPr>
          <a:xfrm>
            <a:off x="1243945" y="3472060"/>
            <a:ext cx="4204356" cy="5642570"/>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marL="685800" lvl="0" indent="-685800" algn="l">
              <a:buFont typeface="Arial" charset="0"/>
              <a:buChar char="•"/>
              <a:defRPr sz="1800"/>
            </a:pPr>
            <a:r>
              <a:rPr sz="4500" b="1" dirty="0">
                <a:solidFill>
                  <a:schemeClr val="accent6">
                    <a:lumMod val="75000"/>
                  </a:schemeClr>
                </a:solidFill>
                <a:latin typeface="Calibri" charset="0"/>
                <a:ea typeface="Calibri" charset="0"/>
                <a:cs typeface="Calibri" charset="0"/>
                <a:sym typeface="Arial"/>
              </a:rPr>
              <a:t>Riche en cellules</a:t>
            </a:r>
          </a:p>
          <a:p>
            <a:pPr marL="685800" lvl="0" indent="-685800" algn="l">
              <a:buFont typeface="Arial" charset="0"/>
              <a:buChar char="•"/>
              <a:defRPr sz="1800"/>
            </a:pPr>
            <a:r>
              <a:rPr sz="4500" dirty="0">
                <a:latin typeface="Calibri" charset="0"/>
                <a:ea typeface="Calibri" charset="0"/>
                <a:cs typeface="Calibri" charset="0"/>
                <a:sym typeface="Arial"/>
              </a:rPr>
              <a:t>Noyaux très </a:t>
            </a:r>
            <a:r>
              <a:rPr sz="4500" b="1" dirty="0" smtClean="0">
                <a:latin typeface="Calibri" charset="0"/>
                <a:ea typeface="Calibri" charset="0"/>
                <a:cs typeface="Calibri" charset="0"/>
                <a:sym typeface="Arial"/>
              </a:rPr>
              <a:t>denses</a:t>
            </a:r>
            <a:endParaRPr lang="fr-FR" sz="4500" b="1" dirty="0" smtClean="0">
              <a:latin typeface="Calibri" charset="0"/>
              <a:ea typeface="Calibri" charset="0"/>
              <a:cs typeface="Calibri" charset="0"/>
              <a:sym typeface="Arial"/>
            </a:endParaRPr>
          </a:p>
          <a:p>
            <a:pPr marL="685800" lvl="0" indent="-685800" algn="l">
              <a:buFont typeface="Arial" charset="0"/>
              <a:buChar char="•"/>
              <a:defRPr sz="1800"/>
            </a:pPr>
            <a:endParaRPr sz="4500" dirty="0">
              <a:latin typeface="Calibri" charset="0"/>
              <a:ea typeface="Calibri" charset="0"/>
              <a:cs typeface="Calibri" charset="0"/>
              <a:sym typeface="Arial"/>
            </a:endParaRPr>
          </a:p>
          <a:p>
            <a:pPr marL="685800" lvl="0" indent="-685800" algn="l">
              <a:buFont typeface="Arial" charset="0"/>
              <a:buChar char="•"/>
              <a:defRPr sz="1800"/>
            </a:pPr>
            <a:r>
              <a:rPr sz="4500" dirty="0">
                <a:latin typeface="Calibri" charset="0"/>
                <a:ea typeface="Calibri" charset="0"/>
                <a:cs typeface="Calibri" charset="0"/>
                <a:sym typeface="Arial"/>
              </a:rPr>
              <a:t>Fibres pratiquement </a:t>
            </a:r>
            <a:r>
              <a:rPr sz="4500" b="1" dirty="0">
                <a:latin typeface="Calibri" charset="0"/>
                <a:ea typeface="Calibri" charset="0"/>
                <a:cs typeface="Calibri" charset="0"/>
                <a:sym typeface="Arial"/>
              </a:rPr>
              <a:t>invisibles</a:t>
            </a:r>
          </a:p>
        </p:txBody>
      </p:sp>
      <p:sp>
        <p:nvSpPr>
          <p:cNvPr id="487" name="Shape 487"/>
          <p:cNvSpPr/>
          <p:nvPr/>
        </p:nvSpPr>
        <p:spPr>
          <a:xfrm>
            <a:off x="17879521" y="4000512"/>
            <a:ext cx="5996479" cy="218008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marL="685800" lvl="0" indent="-685800" algn="l">
              <a:buFont typeface="Arial" charset="0"/>
              <a:buChar char="•"/>
              <a:defRPr sz="1800"/>
            </a:pPr>
            <a:r>
              <a:rPr sz="4500" b="1" dirty="0">
                <a:solidFill>
                  <a:srgbClr val="00B0F0"/>
                </a:solidFill>
                <a:latin typeface="Calibri" charset="0"/>
                <a:ea typeface="Calibri" charset="0"/>
                <a:cs typeface="Calibri" charset="0"/>
                <a:sym typeface="Arial"/>
              </a:rPr>
              <a:t>Fibres de collagène </a:t>
            </a:r>
          </a:p>
          <a:p>
            <a:pPr marL="685800" lvl="0" indent="-685800" algn="l">
              <a:buFont typeface="Arial" charset="0"/>
              <a:buChar char="•"/>
              <a:defRPr sz="1800"/>
            </a:pPr>
            <a:r>
              <a:rPr sz="4500" b="1" dirty="0">
                <a:solidFill>
                  <a:srgbClr val="00B0F0"/>
                </a:solidFill>
                <a:latin typeface="Calibri" charset="0"/>
                <a:ea typeface="Calibri" charset="0"/>
                <a:cs typeface="Calibri" charset="0"/>
                <a:sym typeface="Arial"/>
              </a:rPr>
              <a:t>Faisceaux compacts et désordonnées</a:t>
            </a:r>
            <a:r>
              <a:rPr sz="4500" b="1" dirty="0">
                <a:solidFill>
                  <a:srgbClr val="00B0F0"/>
                </a:solidFill>
                <a:latin typeface="Arial"/>
                <a:ea typeface="Arial"/>
                <a:cs typeface="Arial"/>
                <a:sym typeface="Arial"/>
              </a:rPr>
              <a:t> </a:t>
            </a:r>
          </a:p>
        </p:txBody>
      </p:sp>
      <p:sp>
        <p:nvSpPr>
          <p:cNvPr id="488" name="Shape 488"/>
          <p:cNvSpPr/>
          <p:nvPr/>
        </p:nvSpPr>
        <p:spPr>
          <a:xfrm>
            <a:off x="1598671" y="12109760"/>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489" name="Shape 489"/>
          <p:cNvSpPr/>
          <p:nvPr/>
        </p:nvSpPr>
        <p:spPr>
          <a:xfrm>
            <a:off x="12888928" y="12027518"/>
            <a:ext cx="1597026" cy="1"/>
          </a:xfrm>
          <a:prstGeom prst="line">
            <a:avLst/>
          </a:prstGeom>
          <a:ln w="76200">
            <a:solidFill>
              <a:srgbClr val="3FCF12"/>
            </a:solidFill>
            <a:miter lim="400000"/>
            <a:tailEnd type="triangle"/>
          </a:ln>
        </p:spPr>
        <p:txBody>
          <a:bodyPr lIns="0" tIns="0" rIns="0" bIns="0" anchor="ctr"/>
          <a:lstStyle/>
          <a:p>
            <a:pPr lvl="0">
              <a:defRPr sz="3200"/>
            </a:pPr>
            <a:endParaRPr/>
          </a:p>
        </p:txBody>
      </p:sp>
      <p:sp>
        <p:nvSpPr>
          <p:cNvPr id="2" name="ZoneTexte 1"/>
          <p:cNvSpPr txBox="1"/>
          <p:nvPr/>
        </p:nvSpPr>
        <p:spPr>
          <a:xfrm>
            <a:off x="18542000" y="8809583"/>
            <a:ext cx="40640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Mécanique</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16" name="ZoneTexte 15"/>
          <p:cNvSpPr txBox="1"/>
          <p:nvPr/>
        </p:nvSpPr>
        <p:spPr>
          <a:xfrm>
            <a:off x="13687441" y="526721"/>
            <a:ext cx="104902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RAPPEL : </a:t>
            </a: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PAS DE PREDOMINANCE</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16" fill="hold" grpId="1" nodeType="clickEffect">
                                  <p:stCondLst>
                                    <p:cond delay="0"/>
                                  </p:stCondLst>
                                  <p:iterate>
                                    <p:tmAbs val="0"/>
                                  </p:iterate>
                                  <p:childTnLst>
                                    <p:set>
                                      <p:cBhvr>
                                        <p:cTn id="6" fill="hold"/>
                                        <p:tgtEl>
                                          <p:spTgt spid="488"/>
                                        </p:tgtEl>
                                        <p:attrNameLst>
                                          <p:attrName>style.visibility</p:attrName>
                                        </p:attrNameLst>
                                      </p:cBhvr>
                                      <p:to>
                                        <p:strVal val="visible"/>
                                      </p:to>
                                    </p:set>
                                    <p:anim calcmode="lin" valueType="num">
                                      <p:cBhvr>
                                        <p:cTn id="7" dur="750" fill="hold"/>
                                        <p:tgtEl>
                                          <p:spTgt spid="488"/>
                                        </p:tgtEl>
                                        <p:attrNameLst>
                                          <p:attrName>ppt_w</p:attrName>
                                        </p:attrNameLst>
                                      </p:cBhvr>
                                      <p:tavLst>
                                        <p:tav tm="0">
                                          <p:val>
                                            <p:fltVal val="0"/>
                                          </p:val>
                                        </p:tav>
                                        <p:tav tm="100000">
                                          <p:val>
                                            <p:strVal val="#ppt_w"/>
                                          </p:val>
                                        </p:tav>
                                      </p:tavLst>
                                    </p:anim>
                                    <p:anim calcmode="lin" valueType="num">
                                      <p:cBhvr>
                                        <p:cTn id="8" dur="750" fill="hold"/>
                                        <p:tgtEl>
                                          <p:spTgt spid="48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2" nodeType="clickEffect">
                                  <p:stCondLst>
                                    <p:cond delay="0"/>
                                  </p:stCondLst>
                                  <p:iterate>
                                    <p:tmAbs val="0"/>
                                  </p:iterate>
                                  <p:childTnLst>
                                    <p:set>
                                      <p:cBhvr>
                                        <p:cTn id="12" fill="hold"/>
                                        <p:tgtEl>
                                          <p:spTgt spid="484"/>
                                        </p:tgtEl>
                                        <p:attrNameLst>
                                          <p:attrName>style.visibility</p:attrName>
                                        </p:attrNameLst>
                                      </p:cBhvr>
                                      <p:to>
                                        <p:strVal val="visible"/>
                                      </p:to>
                                    </p:set>
                                    <p:anim calcmode="lin" valueType="num">
                                      <p:cBhvr>
                                        <p:cTn id="13" dur="750" fill="hold"/>
                                        <p:tgtEl>
                                          <p:spTgt spid="484"/>
                                        </p:tgtEl>
                                        <p:attrNameLst>
                                          <p:attrName>ppt_w</p:attrName>
                                        </p:attrNameLst>
                                      </p:cBhvr>
                                      <p:tavLst>
                                        <p:tav tm="0">
                                          <p:val>
                                            <p:fltVal val="0"/>
                                          </p:val>
                                        </p:tav>
                                        <p:tav tm="100000">
                                          <p:val>
                                            <p:strVal val="#ppt_w"/>
                                          </p:val>
                                        </p:tav>
                                      </p:tavLst>
                                    </p:anim>
                                    <p:anim calcmode="lin" valueType="num">
                                      <p:cBhvr>
                                        <p:cTn id="14" dur="750" fill="hold"/>
                                        <p:tgtEl>
                                          <p:spTgt spid="484"/>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3" nodeType="clickEffect">
                                  <p:stCondLst>
                                    <p:cond delay="0"/>
                                  </p:stCondLst>
                                  <p:iterate>
                                    <p:tmAbs val="0"/>
                                  </p:iterate>
                                  <p:childTnLst>
                                    <p:set>
                                      <p:cBhvr>
                                        <p:cTn id="18" fill="hold"/>
                                        <p:tgtEl>
                                          <p:spTgt spid="489"/>
                                        </p:tgtEl>
                                        <p:attrNameLst>
                                          <p:attrName>style.visibility</p:attrName>
                                        </p:attrNameLst>
                                      </p:cBhvr>
                                      <p:to>
                                        <p:strVal val="visible"/>
                                      </p:to>
                                    </p:set>
                                    <p:anim calcmode="lin" valueType="num">
                                      <p:cBhvr>
                                        <p:cTn id="19" dur="750" fill="hold"/>
                                        <p:tgtEl>
                                          <p:spTgt spid="489"/>
                                        </p:tgtEl>
                                        <p:attrNameLst>
                                          <p:attrName>ppt_w</p:attrName>
                                        </p:attrNameLst>
                                      </p:cBhvr>
                                      <p:tavLst>
                                        <p:tav tm="0">
                                          <p:val>
                                            <p:fltVal val="0"/>
                                          </p:val>
                                        </p:tav>
                                        <p:tav tm="100000">
                                          <p:val>
                                            <p:strVal val="#ppt_w"/>
                                          </p:val>
                                        </p:tav>
                                      </p:tavLst>
                                    </p:anim>
                                    <p:anim calcmode="lin" valueType="num">
                                      <p:cBhvr>
                                        <p:cTn id="20" dur="750" fill="hold"/>
                                        <p:tgtEl>
                                          <p:spTgt spid="489"/>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4" nodeType="clickEffect">
                                  <p:stCondLst>
                                    <p:cond delay="0"/>
                                  </p:stCondLst>
                                  <p:iterate>
                                    <p:tmAbs val="0"/>
                                  </p:iterate>
                                  <p:childTnLst>
                                    <p:set>
                                      <p:cBhvr>
                                        <p:cTn id="24" fill="hold"/>
                                        <p:tgtEl>
                                          <p:spTgt spid="485"/>
                                        </p:tgtEl>
                                        <p:attrNameLst>
                                          <p:attrName>style.visibility</p:attrName>
                                        </p:attrNameLst>
                                      </p:cBhvr>
                                      <p:to>
                                        <p:strVal val="visible"/>
                                      </p:to>
                                    </p:set>
                                    <p:anim calcmode="lin" valueType="num">
                                      <p:cBhvr>
                                        <p:cTn id="25" dur="750" fill="hold"/>
                                        <p:tgtEl>
                                          <p:spTgt spid="485"/>
                                        </p:tgtEl>
                                        <p:attrNameLst>
                                          <p:attrName>ppt_w</p:attrName>
                                        </p:attrNameLst>
                                      </p:cBhvr>
                                      <p:tavLst>
                                        <p:tav tm="0">
                                          <p:val>
                                            <p:fltVal val="0"/>
                                          </p:val>
                                        </p:tav>
                                        <p:tav tm="100000">
                                          <p:val>
                                            <p:strVal val="#ppt_w"/>
                                          </p:val>
                                        </p:tav>
                                      </p:tavLst>
                                    </p:anim>
                                    <p:anim calcmode="lin" valueType="num">
                                      <p:cBhvr>
                                        <p:cTn id="26" dur="750" fill="hold"/>
                                        <p:tgtEl>
                                          <p:spTgt spid="48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 grpId="2" animBg="1" advAuto="0"/>
      <p:bldP spid="485" grpId="4" animBg="1" advAuto="0"/>
      <p:bldP spid="488" grpId="1" animBg="1" advAuto="0"/>
      <p:bldP spid="489" grpId="3" animBg="1"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 name="Shape 504"/>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506" name="Shape 506"/>
          <p:cNvSpPr/>
          <p:nvPr/>
        </p:nvSpPr>
        <p:spPr>
          <a:xfrm>
            <a:off x="892416" y="681125"/>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fibreux</a:t>
            </a:r>
          </a:p>
        </p:txBody>
      </p:sp>
      <p:sp>
        <p:nvSpPr>
          <p:cNvPr id="507" name="Shape 507"/>
          <p:cNvSpPr/>
          <p:nvPr/>
        </p:nvSpPr>
        <p:spPr>
          <a:xfrm>
            <a:off x="892416" y="2220626"/>
            <a:ext cx="2039314" cy="780574"/>
          </a:xfrm>
          <a:prstGeom prst="rightArrow">
            <a:avLst>
              <a:gd name="adj1" fmla="val 32000"/>
              <a:gd name="adj2" fmla="val 98017"/>
            </a:avLst>
          </a:prstGeom>
          <a:solidFill>
            <a:schemeClr val="accent1">
              <a:lumMod val="75000"/>
            </a:schemeClr>
          </a:solidFill>
          <a:ln w="12700">
            <a:solidFill>
              <a:schemeClr val="accent1">
                <a:lumMod val="75000"/>
              </a:schemeClr>
            </a:solidFill>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508" name="Shape 508"/>
          <p:cNvSpPr/>
          <p:nvPr/>
        </p:nvSpPr>
        <p:spPr>
          <a:xfrm>
            <a:off x="3456420" y="2126362"/>
            <a:ext cx="9837628"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1">
                    <a:lumMod val="75000"/>
                  </a:schemeClr>
                </a:solidFill>
                <a:latin typeface="Calibri" charset="0"/>
                <a:ea typeface="Calibri" charset="0"/>
                <a:cs typeface="Calibri" charset="0"/>
                <a:sym typeface="Arial"/>
              </a:rPr>
              <a:t>Le tissu fibreux dense </a:t>
            </a:r>
            <a:r>
              <a:rPr lang="fr-FR" sz="5000" b="1" dirty="0" smtClean="0">
                <a:solidFill>
                  <a:schemeClr val="accent1">
                    <a:lumMod val="75000"/>
                  </a:schemeClr>
                </a:solidFill>
                <a:latin typeface="Calibri" charset="0"/>
                <a:ea typeface="Calibri" charset="0"/>
                <a:cs typeface="Calibri" charset="0"/>
                <a:sym typeface="Arial"/>
              </a:rPr>
              <a:t>(TCFD) </a:t>
            </a:r>
            <a:r>
              <a:rPr sz="5000" b="1" dirty="0" smtClean="0">
                <a:solidFill>
                  <a:schemeClr val="accent1">
                    <a:lumMod val="75000"/>
                  </a:schemeClr>
                </a:solidFill>
                <a:latin typeface="Calibri" charset="0"/>
                <a:ea typeface="Calibri" charset="0"/>
                <a:cs typeface="Calibri" charset="0"/>
                <a:sym typeface="Arial"/>
              </a:rPr>
              <a:t>orienté</a:t>
            </a:r>
            <a:endParaRPr sz="5000" b="1" dirty="0">
              <a:solidFill>
                <a:schemeClr val="accent1">
                  <a:lumMod val="75000"/>
                </a:schemeClr>
              </a:solidFill>
              <a:latin typeface="Calibri" charset="0"/>
              <a:ea typeface="Calibri" charset="0"/>
              <a:cs typeface="Calibri" charset="0"/>
              <a:sym typeface="Arial"/>
            </a:endParaRPr>
          </a:p>
        </p:txBody>
      </p:sp>
      <p:sp>
        <p:nvSpPr>
          <p:cNvPr id="509" name="Shape 509"/>
          <p:cNvSpPr/>
          <p:nvPr/>
        </p:nvSpPr>
        <p:spPr>
          <a:xfrm>
            <a:off x="3456420" y="3621915"/>
            <a:ext cx="15465773"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Fibres de </a:t>
            </a:r>
            <a:r>
              <a:rPr sz="4800" b="1" dirty="0">
                <a:latin typeface="Calibri" charset="0"/>
                <a:ea typeface="Calibri" charset="0"/>
                <a:cs typeface="Calibri" charset="0"/>
                <a:sym typeface="Arial"/>
              </a:rPr>
              <a:t>collagène</a:t>
            </a:r>
            <a:r>
              <a:rPr sz="4800" dirty="0">
                <a:latin typeface="Calibri" charset="0"/>
                <a:ea typeface="Calibri" charset="0"/>
                <a:cs typeface="Calibri" charset="0"/>
                <a:sym typeface="Arial"/>
              </a:rPr>
              <a:t> </a:t>
            </a:r>
            <a:r>
              <a:rPr lang="fr-FR" sz="4800" dirty="0" smtClean="0">
                <a:latin typeface="Calibri" charset="0"/>
                <a:ea typeface="Calibri" charset="0"/>
                <a:cs typeface="Calibri" charset="0"/>
                <a:sym typeface="Arial"/>
              </a:rPr>
              <a:t>disposées </a:t>
            </a:r>
            <a:r>
              <a:rPr lang="fr-FR" sz="4800" dirty="0">
                <a:latin typeface="Calibri" charset="0"/>
                <a:ea typeface="Calibri" charset="0"/>
                <a:cs typeface="Calibri" charset="0"/>
                <a:sym typeface="Arial"/>
              </a:rPr>
              <a:t>selon certaines </a:t>
            </a:r>
            <a:r>
              <a:rPr lang="fr-FR" sz="4800" b="1" dirty="0">
                <a:latin typeface="Calibri" charset="0"/>
                <a:ea typeface="Calibri" charset="0"/>
                <a:cs typeface="Calibri" charset="0"/>
                <a:sym typeface="Arial"/>
              </a:rPr>
              <a:t>lignes de </a:t>
            </a:r>
            <a:r>
              <a:rPr lang="fr-FR" sz="4800" b="1" dirty="0" smtClean="0">
                <a:latin typeface="Calibri" charset="0"/>
                <a:ea typeface="Calibri" charset="0"/>
                <a:cs typeface="Calibri" charset="0"/>
                <a:sym typeface="Arial"/>
              </a:rPr>
              <a:t>force.</a:t>
            </a:r>
            <a:endParaRPr sz="4800" b="1" dirty="0">
              <a:latin typeface="Calibri" charset="0"/>
              <a:ea typeface="Calibri" charset="0"/>
              <a:cs typeface="Calibri" charset="0"/>
              <a:sym typeface="Arial"/>
            </a:endParaRPr>
          </a:p>
        </p:txBody>
      </p:sp>
      <p:sp>
        <p:nvSpPr>
          <p:cNvPr id="511" name="Shape 511"/>
          <p:cNvSpPr/>
          <p:nvPr/>
        </p:nvSpPr>
        <p:spPr>
          <a:xfrm>
            <a:off x="1545365" y="3989086"/>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sp>
        <p:nvSpPr>
          <p:cNvPr id="512" name="Shape 512"/>
          <p:cNvSpPr/>
          <p:nvPr/>
        </p:nvSpPr>
        <p:spPr>
          <a:xfrm>
            <a:off x="1545365" y="5564429"/>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pic>
        <p:nvPicPr>
          <p:cNvPr id="516" name="pasted-image.tif"/>
          <p:cNvPicPr/>
          <p:nvPr/>
        </p:nvPicPr>
        <p:blipFill>
          <a:blip r:embed="rId2">
            <a:extLst/>
          </a:blip>
          <a:stretch>
            <a:fillRect/>
          </a:stretch>
        </p:blipFill>
        <p:spPr>
          <a:xfrm>
            <a:off x="6465978" y="6035208"/>
            <a:ext cx="9446656" cy="6282423"/>
          </a:xfrm>
          <a:prstGeom prst="rect">
            <a:avLst/>
          </a:prstGeom>
          <a:ln w="12700">
            <a:miter lim="400000"/>
          </a:ln>
        </p:spPr>
      </p:pic>
      <p:sp>
        <p:nvSpPr>
          <p:cNvPr id="517" name="Shape 517"/>
          <p:cNvSpPr/>
          <p:nvPr/>
        </p:nvSpPr>
        <p:spPr>
          <a:xfrm>
            <a:off x="12192000" y="12296884"/>
            <a:ext cx="2204096" cy="65648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000">
                <a:latin typeface="Arial"/>
                <a:ea typeface="Arial"/>
                <a:cs typeface="Arial"/>
                <a:sym typeface="Arial"/>
              </a:defRPr>
            </a:lvl1pPr>
          </a:lstStyle>
          <a:p>
            <a:pPr lvl="0">
              <a:defRPr sz="1800"/>
            </a:pPr>
            <a:r>
              <a:rPr sz="4000"/>
              <a:t>Ligament</a:t>
            </a:r>
          </a:p>
        </p:txBody>
      </p:sp>
      <p:sp>
        <p:nvSpPr>
          <p:cNvPr id="518" name="Shape 518"/>
          <p:cNvSpPr/>
          <p:nvPr/>
        </p:nvSpPr>
        <p:spPr>
          <a:xfrm>
            <a:off x="7861762" y="12296884"/>
            <a:ext cx="1780928" cy="65648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000">
                <a:latin typeface="Arial"/>
                <a:ea typeface="Arial"/>
                <a:cs typeface="Arial"/>
                <a:sym typeface="Arial"/>
              </a:defRPr>
            </a:lvl1pPr>
          </a:lstStyle>
          <a:p>
            <a:pPr lvl="0">
              <a:defRPr sz="1800"/>
            </a:pPr>
            <a:r>
              <a:rPr sz="4000"/>
              <a:t>Tendon</a:t>
            </a:r>
          </a:p>
        </p:txBody>
      </p:sp>
      <p:sp>
        <p:nvSpPr>
          <p:cNvPr id="2" name="ZoneTexte 1"/>
          <p:cNvSpPr txBox="1"/>
          <p:nvPr/>
        </p:nvSpPr>
        <p:spPr>
          <a:xfrm>
            <a:off x="2819862" y="5184286"/>
            <a:ext cx="10083800"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chemeClr val="tx1"/>
                </a:solidFill>
                <a:effectLst/>
                <a:uFillTx/>
                <a:latin typeface="Calibri" charset="0"/>
                <a:ea typeface="Calibri" charset="0"/>
                <a:cs typeface="Calibri" charset="0"/>
                <a:sym typeface="Helvetica Light"/>
              </a:rPr>
              <a:t>Exemples</a:t>
            </a:r>
            <a:r>
              <a:rPr kumimoji="0" lang="fr-FR" sz="4400" b="0" i="0" u="none" strike="noStrike" cap="none" spc="0" normalizeH="0" dirty="0" smtClean="0">
                <a:ln>
                  <a:noFill/>
                </a:ln>
                <a:solidFill>
                  <a:schemeClr val="tx1"/>
                </a:solidFill>
                <a:effectLst/>
                <a:uFillTx/>
                <a:latin typeface="Calibri" charset="0"/>
                <a:ea typeface="Calibri" charset="0"/>
                <a:cs typeface="Calibri" charset="0"/>
                <a:sym typeface="Helvetica Light"/>
              </a:rPr>
              <a:t> : </a:t>
            </a:r>
            <a:r>
              <a:rPr kumimoji="0" lang="fr-FR" sz="4400" b="1" i="0" u="none" strike="noStrike" cap="none" spc="0" normalizeH="0" dirty="0" smtClean="0">
                <a:ln>
                  <a:noFill/>
                </a:ln>
                <a:solidFill>
                  <a:schemeClr val="tx1"/>
                </a:solidFill>
                <a:effectLst/>
                <a:uFillTx/>
                <a:latin typeface="Calibri" charset="0"/>
                <a:ea typeface="Calibri" charset="0"/>
                <a:cs typeface="Calibri" charset="0"/>
                <a:sym typeface="Helvetica Light"/>
              </a:rPr>
              <a:t>tendons et ligaments +++</a:t>
            </a:r>
            <a:endParaRPr kumimoji="0" lang="fr-FR" sz="4400" b="1" i="0" u="none" strike="noStrike" cap="none" spc="0" normalizeH="0" baseline="0" dirty="0">
              <a:ln>
                <a:noFill/>
              </a:ln>
              <a:solidFill>
                <a:schemeClr val="tx1"/>
              </a:solidFill>
              <a:effectLst/>
              <a:uFillTx/>
              <a:latin typeface="Calibri" charset="0"/>
              <a:ea typeface="Calibri" charset="0"/>
              <a:cs typeface="Calibri" charset="0"/>
              <a:sym typeface="Helvetica Light"/>
            </a:endParaRPr>
          </a:p>
        </p:txBody>
      </p:sp>
      <p:sp>
        <p:nvSpPr>
          <p:cNvPr id="13" name="ZoneTexte 12"/>
          <p:cNvSpPr txBox="1"/>
          <p:nvPr/>
        </p:nvSpPr>
        <p:spPr>
          <a:xfrm>
            <a:off x="13411482" y="573511"/>
            <a:ext cx="104902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RAPPEL : Prédominance de fibres</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 name="Shape 533"/>
          <p:cNvSpPr/>
          <p:nvPr/>
        </p:nvSpPr>
        <p:spPr>
          <a:xfrm>
            <a:off x="1126478" y="373718"/>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fibreux</a:t>
            </a:r>
          </a:p>
        </p:txBody>
      </p:sp>
      <p:sp>
        <p:nvSpPr>
          <p:cNvPr id="534" name="Shape 534"/>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535" name="Shape 535"/>
          <p:cNvSpPr/>
          <p:nvPr/>
        </p:nvSpPr>
        <p:spPr>
          <a:xfrm>
            <a:off x="1126478" y="1865842"/>
            <a:ext cx="2039314" cy="780574"/>
          </a:xfrm>
          <a:prstGeom prst="rightArrow">
            <a:avLst>
              <a:gd name="adj1" fmla="val 32000"/>
              <a:gd name="adj2" fmla="val 98017"/>
            </a:avLst>
          </a:prstGeom>
          <a:solidFill>
            <a:schemeClr val="accent1">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536" name="Shape 536"/>
          <p:cNvSpPr/>
          <p:nvPr/>
        </p:nvSpPr>
        <p:spPr>
          <a:xfrm>
            <a:off x="3718302" y="1820112"/>
            <a:ext cx="8080737"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solidFill>
                  <a:schemeClr val="accent1">
                    <a:lumMod val="75000"/>
                  </a:schemeClr>
                </a:solidFill>
                <a:latin typeface="Calibri" charset="0"/>
                <a:ea typeface="Calibri" charset="0"/>
                <a:cs typeface="Calibri" charset="0"/>
                <a:sym typeface="Arial"/>
              </a:rPr>
              <a:t>Le tissu fibreux dense orienté </a:t>
            </a:r>
          </a:p>
        </p:txBody>
      </p:sp>
      <p:sp>
        <p:nvSpPr>
          <p:cNvPr id="537" name="Shape 537"/>
          <p:cNvSpPr/>
          <p:nvPr/>
        </p:nvSpPr>
        <p:spPr>
          <a:xfrm>
            <a:off x="3413502" y="3331016"/>
            <a:ext cx="9132308"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lang="fr-FR" sz="4800" dirty="0" smtClean="0">
                <a:latin typeface="Calibri" charset="0"/>
                <a:ea typeface="Calibri" charset="0"/>
                <a:cs typeface="Calibri" charset="0"/>
                <a:sym typeface="Arial"/>
              </a:rPr>
              <a:t>Sous-type : </a:t>
            </a:r>
            <a:r>
              <a:rPr sz="4800" b="1" u="sng" dirty="0" smtClean="0">
                <a:solidFill>
                  <a:srgbClr val="00B0F0"/>
                </a:solidFill>
                <a:latin typeface="Calibri" charset="0"/>
                <a:ea typeface="Calibri" charset="0"/>
                <a:cs typeface="Calibri" charset="0"/>
                <a:sym typeface="Arial"/>
              </a:rPr>
              <a:t>Les </a:t>
            </a:r>
            <a:r>
              <a:rPr sz="4800" b="1" u="sng" dirty="0">
                <a:solidFill>
                  <a:srgbClr val="00B0F0"/>
                </a:solidFill>
                <a:latin typeface="Calibri" charset="0"/>
                <a:ea typeface="Calibri" charset="0"/>
                <a:cs typeface="Calibri" charset="0"/>
                <a:sym typeface="Arial"/>
              </a:rPr>
              <a:t>ligaments élastiques</a:t>
            </a:r>
          </a:p>
        </p:txBody>
      </p:sp>
      <p:sp>
        <p:nvSpPr>
          <p:cNvPr id="538" name="Shape 538"/>
          <p:cNvSpPr/>
          <p:nvPr/>
        </p:nvSpPr>
        <p:spPr>
          <a:xfrm>
            <a:off x="3413502" y="5342418"/>
            <a:ext cx="7699224" cy="156453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marL="549519" lvl="0" indent="-549519">
              <a:buSzPct val="75000"/>
              <a:buChar char="•"/>
              <a:defRPr sz="1800"/>
            </a:pPr>
            <a:r>
              <a:rPr lang="fr-FR" sz="4500" b="1" dirty="0" smtClean="0">
                <a:solidFill>
                  <a:srgbClr val="002060"/>
                </a:solidFill>
                <a:latin typeface="Calibri" charset="0"/>
                <a:ea typeface="Calibri" charset="0"/>
                <a:cs typeface="Calibri" charset="0"/>
                <a:sym typeface="Arial"/>
              </a:rPr>
              <a:t>Fibres </a:t>
            </a:r>
            <a:r>
              <a:rPr sz="4500" b="1" dirty="0" smtClean="0">
                <a:solidFill>
                  <a:srgbClr val="002060"/>
                </a:solidFill>
                <a:latin typeface="Calibri" charset="0"/>
                <a:ea typeface="Calibri" charset="0"/>
                <a:cs typeface="Calibri" charset="0"/>
                <a:sym typeface="Arial"/>
              </a:rPr>
              <a:t>élastiques</a:t>
            </a:r>
            <a:r>
              <a:rPr sz="4500" dirty="0" smtClean="0">
                <a:solidFill>
                  <a:srgbClr val="002060"/>
                </a:solidFill>
                <a:latin typeface="Calibri" charset="0"/>
                <a:ea typeface="Calibri" charset="0"/>
                <a:cs typeface="Calibri" charset="0"/>
                <a:sym typeface="Arial"/>
              </a:rPr>
              <a:t> </a:t>
            </a:r>
            <a:r>
              <a:rPr sz="4500" b="1" dirty="0" smtClean="0">
                <a:latin typeface="Calibri" charset="0"/>
                <a:ea typeface="Calibri" charset="0"/>
                <a:cs typeface="Calibri" charset="0"/>
                <a:sym typeface="Arial"/>
              </a:rPr>
              <a:t>majoritaires</a:t>
            </a:r>
            <a:endParaRPr sz="4500" dirty="0">
              <a:latin typeface="Calibri" charset="0"/>
              <a:ea typeface="Calibri" charset="0"/>
              <a:cs typeface="Calibri" charset="0"/>
              <a:sym typeface="Arial"/>
            </a:endParaRPr>
          </a:p>
          <a:p>
            <a:pPr lvl="0">
              <a:defRPr sz="1800"/>
            </a:pPr>
            <a:r>
              <a:rPr sz="5000" dirty="0"/>
              <a:t> </a:t>
            </a:r>
          </a:p>
        </p:txBody>
      </p:sp>
      <p:sp>
        <p:nvSpPr>
          <p:cNvPr id="540" name="Shape 540"/>
          <p:cNvSpPr/>
          <p:nvPr/>
        </p:nvSpPr>
        <p:spPr>
          <a:xfrm>
            <a:off x="3413502" y="7550043"/>
            <a:ext cx="13997422" cy="356507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marL="549519" lvl="0" indent="-549519" algn="l">
              <a:buSzPct val="75000"/>
              <a:buChar char="•"/>
              <a:defRPr sz="1800"/>
            </a:pPr>
            <a:r>
              <a:rPr lang="fr-FR" sz="4500" b="1" dirty="0" smtClean="0">
                <a:latin typeface="Calibri" charset="0"/>
                <a:ea typeface="Calibri" charset="0"/>
                <a:cs typeface="Calibri" charset="0"/>
                <a:sym typeface="Arial"/>
              </a:rPr>
              <a:t>V</a:t>
            </a:r>
            <a:r>
              <a:rPr sz="4500" b="1" dirty="0" smtClean="0">
                <a:latin typeface="Calibri" charset="0"/>
                <a:ea typeface="Calibri" charset="0"/>
                <a:cs typeface="Calibri" charset="0"/>
                <a:sym typeface="Arial"/>
              </a:rPr>
              <a:t>olumineuses </a:t>
            </a:r>
            <a:r>
              <a:rPr sz="4500" b="1" dirty="0">
                <a:latin typeface="Calibri" charset="0"/>
                <a:ea typeface="Calibri" charset="0"/>
                <a:cs typeface="Calibri" charset="0"/>
                <a:sym typeface="Arial"/>
              </a:rPr>
              <a:t>fibres </a:t>
            </a:r>
            <a:r>
              <a:rPr sz="4500" b="1" dirty="0">
                <a:solidFill>
                  <a:srgbClr val="002060"/>
                </a:solidFill>
                <a:latin typeface="Calibri" charset="0"/>
                <a:ea typeface="Calibri" charset="0"/>
                <a:cs typeface="Calibri" charset="0"/>
                <a:sym typeface="Arial"/>
              </a:rPr>
              <a:t>élastiques</a:t>
            </a:r>
            <a:r>
              <a:rPr sz="4500" b="1" dirty="0">
                <a:latin typeface="Calibri" charset="0"/>
                <a:ea typeface="Calibri" charset="0"/>
                <a:cs typeface="Calibri" charset="0"/>
                <a:sym typeface="Arial"/>
              </a:rPr>
              <a:t> </a:t>
            </a:r>
            <a:r>
              <a:rPr sz="4500" dirty="0" smtClean="0">
                <a:latin typeface="Calibri" charset="0"/>
                <a:ea typeface="Calibri" charset="0"/>
                <a:cs typeface="Calibri" charset="0"/>
                <a:sym typeface="Arial"/>
              </a:rPr>
              <a:t>entourées </a:t>
            </a:r>
            <a:r>
              <a:rPr sz="4500" dirty="0">
                <a:latin typeface="Calibri" charset="0"/>
                <a:ea typeface="Calibri" charset="0"/>
                <a:cs typeface="Calibri" charset="0"/>
                <a:sym typeface="Arial"/>
              </a:rPr>
              <a:t>par des </a:t>
            </a:r>
            <a:r>
              <a:rPr sz="4500" b="1" dirty="0">
                <a:latin typeface="Calibri" charset="0"/>
                <a:ea typeface="Calibri" charset="0"/>
                <a:cs typeface="Calibri" charset="0"/>
                <a:sym typeface="Arial"/>
              </a:rPr>
              <a:t>fibres </a:t>
            </a:r>
            <a:endParaRPr lang="fr-FR" sz="4500" b="1" dirty="0" smtClean="0">
              <a:latin typeface="Calibri" charset="0"/>
              <a:ea typeface="Calibri" charset="0"/>
              <a:cs typeface="Calibri" charset="0"/>
              <a:sym typeface="Arial"/>
            </a:endParaRPr>
          </a:p>
          <a:p>
            <a:pPr lvl="0" algn="l">
              <a:buSzPct val="75000"/>
              <a:defRPr sz="1800"/>
            </a:pPr>
            <a:r>
              <a:rPr lang="fr-FR" sz="4500" b="1" dirty="0">
                <a:latin typeface="Calibri" charset="0"/>
                <a:ea typeface="Calibri" charset="0"/>
                <a:cs typeface="Calibri" charset="0"/>
                <a:sym typeface="Arial"/>
              </a:rPr>
              <a:t> </a:t>
            </a:r>
            <a:r>
              <a:rPr lang="fr-FR" sz="4500" b="1" dirty="0" smtClean="0">
                <a:latin typeface="Calibri" charset="0"/>
                <a:ea typeface="Calibri" charset="0"/>
                <a:cs typeface="Calibri" charset="0"/>
                <a:sym typeface="Arial"/>
              </a:rPr>
              <a:t>   </a:t>
            </a:r>
            <a:r>
              <a:rPr sz="4500" b="1" dirty="0" smtClean="0">
                <a:latin typeface="Calibri" charset="0"/>
                <a:ea typeface="Calibri" charset="0"/>
                <a:cs typeface="Calibri" charset="0"/>
                <a:sym typeface="Arial"/>
              </a:rPr>
              <a:t>de </a:t>
            </a:r>
            <a:r>
              <a:rPr sz="4500" b="1" dirty="0">
                <a:solidFill>
                  <a:srgbClr val="002060"/>
                </a:solidFill>
                <a:latin typeface="Calibri" charset="0"/>
                <a:ea typeface="Calibri" charset="0"/>
                <a:cs typeface="Calibri" charset="0"/>
                <a:sym typeface="Arial"/>
              </a:rPr>
              <a:t>réticuline</a:t>
            </a:r>
            <a:r>
              <a:rPr sz="4500" dirty="0">
                <a:latin typeface="Calibri" charset="0"/>
                <a:ea typeface="Calibri" charset="0"/>
                <a:cs typeface="Calibri" charset="0"/>
                <a:sym typeface="Arial"/>
              </a:rPr>
              <a:t> </a:t>
            </a:r>
            <a:r>
              <a:rPr sz="4500" dirty="0" smtClean="0">
                <a:latin typeface="Calibri" charset="0"/>
                <a:ea typeface="Calibri" charset="0"/>
                <a:cs typeface="Calibri" charset="0"/>
                <a:sym typeface="Arial"/>
              </a:rPr>
              <a:t>et </a:t>
            </a:r>
            <a:r>
              <a:rPr sz="4500" dirty="0">
                <a:latin typeface="Calibri" charset="0"/>
                <a:ea typeface="Calibri" charset="0"/>
                <a:cs typeface="Calibri" charset="0"/>
                <a:sym typeface="Arial"/>
              </a:rPr>
              <a:t>de </a:t>
            </a:r>
            <a:r>
              <a:rPr sz="4500" b="1" dirty="0">
                <a:solidFill>
                  <a:srgbClr val="002060"/>
                </a:solidFill>
                <a:latin typeface="Calibri" charset="0"/>
                <a:ea typeface="Calibri" charset="0"/>
                <a:cs typeface="Calibri" charset="0"/>
                <a:sym typeface="Arial"/>
              </a:rPr>
              <a:t>collagène</a:t>
            </a:r>
            <a:r>
              <a:rPr sz="4500" dirty="0">
                <a:latin typeface="Calibri" charset="0"/>
                <a:ea typeface="Calibri" charset="0"/>
                <a:cs typeface="Calibri" charset="0"/>
                <a:sym typeface="Arial"/>
              </a:rPr>
              <a:t> </a:t>
            </a:r>
            <a:r>
              <a:rPr sz="4500" b="1" dirty="0" smtClean="0">
                <a:latin typeface="Calibri" charset="0"/>
                <a:ea typeface="Calibri" charset="0"/>
                <a:cs typeface="Calibri" charset="0"/>
                <a:sym typeface="Arial"/>
              </a:rPr>
              <a:t>minoritaires</a:t>
            </a:r>
            <a:r>
              <a:rPr lang="is-IS" sz="4500" b="1" dirty="0" smtClean="0">
                <a:latin typeface="Calibri" charset="0"/>
                <a:ea typeface="Calibri" charset="0"/>
                <a:cs typeface="Calibri" charset="0"/>
                <a:sym typeface="Arial"/>
              </a:rPr>
              <a:t>…</a:t>
            </a:r>
            <a:endParaRPr lang="fr-FR" sz="4500" b="1" dirty="0" smtClean="0">
              <a:latin typeface="Calibri" charset="0"/>
              <a:ea typeface="Calibri" charset="0"/>
              <a:cs typeface="Calibri" charset="0"/>
              <a:sym typeface="Arial"/>
            </a:endParaRPr>
          </a:p>
          <a:p>
            <a:pPr lvl="0" algn="l">
              <a:buSzPct val="75000"/>
              <a:defRPr sz="1800"/>
            </a:pPr>
            <a:endParaRPr lang="fr-FR" sz="4500" dirty="0" smtClean="0">
              <a:latin typeface="Calibri" charset="0"/>
              <a:ea typeface="Calibri" charset="0"/>
              <a:cs typeface="Calibri" charset="0"/>
              <a:sym typeface="Arial"/>
            </a:endParaRPr>
          </a:p>
          <a:p>
            <a:pPr lvl="0" algn="l">
              <a:buSzPct val="75000"/>
              <a:defRPr sz="1800"/>
            </a:pPr>
            <a:endParaRPr lang="fr-FR" sz="4500" dirty="0" smtClean="0">
              <a:latin typeface="Calibri" charset="0"/>
              <a:ea typeface="Calibri" charset="0"/>
              <a:cs typeface="Calibri" charset="0"/>
              <a:sym typeface="Arial"/>
            </a:endParaRPr>
          </a:p>
          <a:p>
            <a:pPr marL="685800" lvl="0" indent="-685800" algn="l">
              <a:buFont typeface="Arial" charset="0"/>
              <a:buChar char="•"/>
              <a:defRPr sz="1800"/>
            </a:pPr>
            <a:r>
              <a:rPr sz="4500" dirty="0" smtClean="0">
                <a:latin typeface="Calibri" charset="0"/>
                <a:ea typeface="Calibri" charset="0"/>
                <a:cs typeface="Calibri" charset="0"/>
                <a:sym typeface="Arial"/>
              </a:rPr>
              <a:t>Fibrocytes </a:t>
            </a:r>
            <a:r>
              <a:rPr sz="4500" b="1" dirty="0" smtClean="0">
                <a:solidFill>
                  <a:srgbClr val="002060"/>
                </a:solidFill>
                <a:latin typeface="Calibri" charset="0"/>
                <a:ea typeface="Calibri" charset="0"/>
                <a:cs typeface="Calibri" charset="0"/>
                <a:sym typeface="Arial"/>
              </a:rPr>
              <a:t>rares</a:t>
            </a:r>
            <a:endParaRPr sz="4500" dirty="0">
              <a:latin typeface="Calibri" charset="0"/>
              <a:ea typeface="Calibri" charset="0"/>
              <a:cs typeface="Calibri" charset="0"/>
              <a:sym typeface="Arial"/>
            </a:endParaRPr>
          </a:p>
        </p:txBody>
      </p:sp>
      <p:sp>
        <p:nvSpPr>
          <p:cNvPr id="541" name="Shape 541"/>
          <p:cNvSpPr/>
          <p:nvPr/>
        </p:nvSpPr>
        <p:spPr>
          <a:xfrm>
            <a:off x="1347622" y="3745379"/>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pic>
        <p:nvPicPr>
          <p:cNvPr id="542" name="pasted-image.tif"/>
          <p:cNvPicPr/>
          <p:nvPr/>
        </p:nvPicPr>
        <p:blipFill rotWithShape="1">
          <a:blip r:embed="rId2">
            <a:extLst/>
          </a:blip>
          <a:srcRect l="2924" b="10797"/>
          <a:stretch/>
        </p:blipFill>
        <p:spPr>
          <a:xfrm>
            <a:off x="17595459" y="3331016"/>
            <a:ext cx="6110438" cy="5630490"/>
          </a:xfrm>
          <a:prstGeom prst="rect">
            <a:avLst/>
          </a:prstGeom>
          <a:ln w="12700">
            <a:miter lim="400000"/>
          </a:ln>
        </p:spPr>
      </p:pic>
      <p:sp>
        <p:nvSpPr>
          <p:cNvPr id="543" name="Shape 543"/>
          <p:cNvSpPr/>
          <p:nvPr/>
        </p:nvSpPr>
        <p:spPr>
          <a:xfrm>
            <a:off x="18461441" y="9156038"/>
            <a:ext cx="4378475" cy="122798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000">
                <a:latin typeface="Arial"/>
                <a:ea typeface="Arial"/>
                <a:cs typeface="Arial"/>
                <a:sym typeface="Arial"/>
              </a:rPr>
              <a:t>Ligaments jaunes </a:t>
            </a:r>
          </a:p>
          <a:p>
            <a:pPr lvl="0">
              <a:defRPr sz="1800"/>
            </a:pPr>
            <a:r>
              <a:rPr sz="4000" dirty="0">
                <a:latin typeface="Arial"/>
                <a:ea typeface="Arial"/>
                <a:cs typeface="Arial"/>
                <a:sym typeface="Arial"/>
              </a:rPr>
              <a:t>intervertébraux</a:t>
            </a:r>
          </a:p>
        </p:txBody>
      </p:sp>
      <p:sp>
        <p:nvSpPr>
          <p:cNvPr id="12" name="ZoneTexte 11"/>
          <p:cNvSpPr txBox="1"/>
          <p:nvPr/>
        </p:nvSpPr>
        <p:spPr>
          <a:xfrm>
            <a:off x="13411482" y="573511"/>
            <a:ext cx="104902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RAPPEL : Prédominance de fibres</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 name="Shape 491"/>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493" name="Shape 493"/>
          <p:cNvSpPr/>
          <p:nvPr/>
        </p:nvSpPr>
        <p:spPr>
          <a:xfrm>
            <a:off x="775461" y="598494"/>
            <a:ext cx="7482818"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500">
                <a:latin typeface="Arial"/>
                <a:ea typeface="Arial"/>
                <a:cs typeface="Arial"/>
                <a:sym typeface="Arial"/>
              </a:defRPr>
            </a:lvl1pPr>
          </a:lstStyle>
          <a:p>
            <a:pPr lvl="0">
              <a:defRPr sz="1800"/>
            </a:pPr>
            <a:r>
              <a:rPr sz="5500" dirty="0">
                <a:latin typeface="Calibri" charset="0"/>
                <a:ea typeface="Calibri" charset="0"/>
                <a:cs typeface="Calibri" charset="0"/>
              </a:rPr>
              <a:t>B) Tissu conjonctif fibreux</a:t>
            </a:r>
          </a:p>
        </p:txBody>
      </p:sp>
      <p:sp>
        <p:nvSpPr>
          <p:cNvPr id="494" name="Shape 494"/>
          <p:cNvSpPr/>
          <p:nvPr/>
        </p:nvSpPr>
        <p:spPr>
          <a:xfrm>
            <a:off x="775461" y="2115891"/>
            <a:ext cx="2039314" cy="780574"/>
          </a:xfrm>
          <a:prstGeom prst="rightArrow">
            <a:avLst>
              <a:gd name="adj1" fmla="val 32000"/>
              <a:gd name="adj2" fmla="val 98017"/>
            </a:avLst>
          </a:prstGeom>
          <a:solidFill>
            <a:schemeClr val="accent1">
              <a:lumMod val="75000"/>
            </a:schemeClr>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495" name="Shape 495"/>
          <p:cNvSpPr/>
          <p:nvPr/>
        </p:nvSpPr>
        <p:spPr>
          <a:xfrm>
            <a:off x="3173176" y="2105932"/>
            <a:ext cx="13266452"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b="1" dirty="0">
                <a:solidFill>
                  <a:schemeClr val="accent1">
                    <a:lumMod val="75000"/>
                  </a:schemeClr>
                </a:solidFill>
                <a:latin typeface="Calibri" charset="0"/>
                <a:ea typeface="Calibri" charset="0"/>
                <a:cs typeface="Calibri" charset="0"/>
                <a:sym typeface="Arial"/>
              </a:rPr>
              <a:t>Le tissu conjonctif fibreux dense </a:t>
            </a:r>
            <a:r>
              <a:rPr lang="fr-FR" sz="4800" b="1" dirty="0" smtClean="0">
                <a:solidFill>
                  <a:schemeClr val="accent1">
                    <a:lumMod val="75000"/>
                  </a:schemeClr>
                </a:solidFill>
                <a:latin typeface="Calibri" charset="0"/>
                <a:ea typeface="Calibri" charset="0"/>
                <a:cs typeface="Calibri" charset="0"/>
                <a:sym typeface="Arial"/>
              </a:rPr>
              <a:t>(TCFD) </a:t>
            </a:r>
            <a:r>
              <a:rPr sz="4800" b="1" dirty="0" smtClean="0">
                <a:solidFill>
                  <a:schemeClr val="accent1">
                    <a:lumMod val="75000"/>
                  </a:schemeClr>
                </a:solidFill>
                <a:latin typeface="Calibri" charset="0"/>
                <a:ea typeface="Calibri" charset="0"/>
                <a:cs typeface="Calibri" charset="0"/>
                <a:sym typeface="Arial"/>
              </a:rPr>
              <a:t>non </a:t>
            </a:r>
            <a:r>
              <a:rPr sz="4800" b="1" dirty="0">
                <a:solidFill>
                  <a:schemeClr val="accent1">
                    <a:lumMod val="75000"/>
                  </a:schemeClr>
                </a:solidFill>
                <a:latin typeface="Calibri" charset="0"/>
                <a:ea typeface="Calibri" charset="0"/>
                <a:cs typeface="Calibri" charset="0"/>
                <a:sym typeface="Arial"/>
              </a:rPr>
              <a:t>orienté</a:t>
            </a:r>
          </a:p>
        </p:txBody>
      </p:sp>
      <p:sp>
        <p:nvSpPr>
          <p:cNvPr id="496" name="Shape 496"/>
          <p:cNvSpPr/>
          <p:nvPr/>
        </p:nvSpPr>
        <p:spPr>
          <a:xfrm>
            <a:off x="3415827" y="3627786"/>
            <a:ext cx="14189659" cy="1379865"/>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Localisation : largement </a:t>
            </a:r>
            <a:r>
              <a:rPr sz="4700" b="1" dirty="0" smtClean="0">
                <a:solidFill>
                  <a:srgbClr val="002060"/>
                </a:solidFill>
                <a:latin typeface="Calibri" charset="0"/>
                <a:ea typeface="Calibri" charset="0"/>
                <a:cs typeface="Calibri" charset="0"/>
                <a:sym typeface="Arial"/>
              </a:rPr>
              <a:t>répandu</a:t>
            </a:r>
            <a:r>
              <a:rPr lang="fr-FR" sz="4700" b="1" dirty="0" smtClean="0">
                <a:solidFill>
                  <a:srgbClr val="002060"/>
                </a:solidFill>
                <a:latin typeface="Calibri" charset="0"/>
                <a:ea typeface="Calibri" charset="0"/>
                <a:cs typeface="Calibri" charset="0"/>
                <a:sym typeface="Arial"/>
              </a:rPr>
              <a:t> </a:t>
            </a:r>
            <a:r>
              <a:rPr lang="fr-FR" sz="3600" i="1" dirty="0" smtClean="0">
                <a:solidFill>
                  <a:srgbClr val="002060"/>
                </a:solidFill>
                <a:latin typeface="Calibri" charset="0"/>
                <a:ea typeface="Calibri" charset="0"/>
                <a:cs typeface="Calibri" charset="0"/>
                <a:sym typeface="Arial"/>
              </a:rPr>
              <a:t>(capsule articulaire, périoste, dure-mère, valves cardiaques)</a:t>
            </a:r>
            <a:endParaRPr sz="3600" i="1" dirty="0">
              <a:solidFill>
                <a:srgbClr val="002060"/>
              </a:solidFill>
              <a:latin typeface="Calibri" charset="0"/>
              <a:ea typeface="Calibri" charset="0"/>
              <a:cs typeface="Calibri" charset="0"/>
              <a:sym typeface="Arial"/>
            </a:endParaRPr>
          </a:p>
        </p:txBody>
      </p:sp>
      <p:sp>
        <p:nvSpPr>
          <p:cNvPr id="497" name="Shape 497"/>
          <p:cNvSpPr/>
          <p:nvPr/>
        </p:nvSpPr>
        <p:spPr>
          <a:xfrm>
            <a:off x="3639874" y="11178090"/>
            <a:ext cx="15326312" cy="7950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buSzPct val="75000"/>
              <a:defRPr sz="1800"/>
            </a:pPr>
            <a:r>
              <a:rPr sz="4500" dirty="0" smtClean="0">
                <a:latin typeface="Calibri" charset="0"/>
                <a:ea typeface="Calibri" charset="0"/>
                <a:cs typeface="Calibri" charset="0"/>
                <a:sym typeface="Arial"/>
              </a:rPr>
              <a:t>Forte </a:t>
            </a:r>
            <a:r>
              <a:rPr sz="4500" b="1" dirty="0">
                <a:solidFill>
                  <a:srgbClr val="002060"/>
                </a:solidFill>
                <a:latin typeface="Calibri" charset="0"/>
                <a:ea typeface="Calibri" charset="0"/>
                <a:cs typeface="Calibri" charset="0"/>
                <a:sym typeface="Arial"/>
              </a:rPr>
              <a:t>diminution</a:t>
            </a:r>
            <a:r>
              <a:rPr sz="4500" dirty="0">
                <a:latin typeface="Calibri" charset="0"/>
                <a:ea typeface="Calibri" charset="0"/>
                <a:cs typeface="Calibri" charset="0"/>
                <a:sym typeface="Arial"/>
              </a:rPr>
              <a:t> des fibrocytes et de la substance fondamentale</a:t>
            </a:r>
          </a:p>
        </p:txBody>
      </p:sp>
      <p:sp>
        <p:nvSpPr>
          <p:cNvPr id="498" name="Shape 498"/>
          <p:cNvSpPr/>
          <p:nvPr/>
        </p:nvSpPr>
        <p:spPr>
          <a:xfrm>
            <a:off x="3415827" y="5387697"/>
            <a:ext cx="10972555"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Métabolisme </a:t>
            </a:r>
            <a:r>
              <a:rPr sz="4700" b="1" dirty="0">
                <a:solidFill>
                  <a:srgbClr val="002060"/>
                </a:solidFill>
                <a:latin typeface="Calibri" charset="0"/>
                <a:ea typeface="Calibri" charset="0"/>
                <a:cs typeface="Calibri" charset="0"/>
                <a:sym typeface="Arial"/>
              </a:rPr>
              <a:t>lent</a:t>
            </a:r>
            <a:r>
              <a:rPr sz="4700" dirty="0">
                <a:solidFill>
                  <a:srgbClr val="002060"/>
                </a:solidFill>
                <a:latin typeface="Calibri" charset="0"/>
                <a:ea typeface="Calibri" charset="0"/>
                <a:cs typeface="Calibri" charset="0"/>
                <a:sym typeface="Arial"/>
              </a:rPr>
              <a:t> </a:t>
            </a:r>
            <a:r>
              <a:rPr sz="4700" dirty="0">
                <a:latin typeface="Calibri" charset="0"/>
                <a:ea typeface="Calibri" charset="0"/>
                <a:cs typeface="Calibri" charset="0"/>
                <a:sym typeface="Arial"/>
              </a:rPr>
              <a:t>(réparation lente du tissu)</a:t>
            </a:r>
          </a:p>
        </p:txBody>
      </p:sp>
      <p:pic>
        <p:nvPicPr>
          <p:cNvPr id="499" name="pasted-image.tif"/>
          <p:cNvPicPr/>
          <p:nvPr/>
        </p:nvPicPr>
        <p:blipFill>
          <a:blip r:embed="rId2">
            <a:extLst/>
          </a:blip>
          <a:stretch>
            <a:fillRect/>
          </a:stretch>
        </p:blipFill>
        <p:spPr>
          <a:xfrm>
            <a:off x="18005010" y="1651621"/>
            <a:ext cx="5896672" cy="8470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00" name="Shape 500"/>
          <p:cNvSpPr/>
          <p:nvPr/>
        </p:nvSpPr>
        <p:spPr>
          <a:xfrm>
            <a:off x="1576150" y="5844689"/>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sp>
        <p:nvSpPr>
          <p:cNvPr id="501" name="Shape 501"/>
          <p:cNvSpPr/>
          <p:nvPr/>
        </p:nvSpPr>
        <p:spPr>
          <a:xfrm>
            <a:off x="1576150" y="4044373"/>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sp>
        <p:nvSpPr>
          <p:cNvPr id="502" name="Shape 502"/>
          <p:cNvSpPr/>
          <p:nvPr/>
        </p:nvSpPr>
        <p:spPr>
          <a:xfrm>
            <a:off x="1576150" y="7492965"/>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sp>
        <p:nvSpPr>
          <p:cNvPr id="2" name="ZoneTexte 1"/>
          <p:cNvSpPr txBox="1"/>
          <p:nvPr/>
        </p:nvSpPr>
        <p:spPr>
          <a:xfrm>
            <a:off x="13411482" y="573511"/>
            <a:ext cx="104902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RAPPEL : Prédominance de fibres</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3" name="ZoneTexte 2"/>
          <p:cNvSpPr txBox="1"/>
          <p:nvPr/>
        </p:nvSpPr>
        <p:spPr>
          <a:xfrm>
            <a:off x="3560760" y="7120058"/>
            <a:ext cx="14123840" cy="154914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algn="l" rtl="0" latinLnBrk="1" hangingPunct="0"/>
            <a:r>
              <a:rPr lang="fr-FR" sz="4400" b="1" dirty="0" smtClean="0">
                <a:latin typeface="Calibri" charset="0"/>
                <a:ea typeface="Calibri" charset="0"/>
                <a:cs typeface="Calibri" charset="0"/>
                <a:sym typeface="Arial"/>
              </a:rPr>
              <a:t>Nombreuse </a:t>
            </a:r>
            <a:r>
              <a:rPr lang="fr-FR" sz="4400" b="1" dirty="0" smtClean="0">
                <a:solidFill>
                  <a:srgbClr val="002060"/>
                </a:solidFill>
                <a:latin typeface="Calibri" charset="0"/>
                <a:ea typeface="Calibri" charset="0"/>
                <a:cs typeface="Calibri" charset="0"/>
                <a:sym typeface="Arial"/>
              </a:rPr>
              <a:t>fibres </a:t>
            </a:r>
            <a:r>
              <a:rPr lang="fr-FR" sz="4400" b="1" dirty="0">
                <a:solidFill>
                  <a:srgbClr val="002060"/>
                </a:solidFill>
                <a:latin typeface="Calibri" charset="0"/>
                <a:ea typeface="Calibri" charset="0"/>
                <a:cs typeface="Calibri" charset="0"/>
                <a:sym typeface="Arial"/>
              </a:rPr>
              <a:t>de collagène </a:t>
            </a:r>
            <a:r>
              <a:rPr lang="fr-FR" sz="4400" dirty="0">
                <a:latin typeface="Calibri" charset="0"/>
                <a:ea typeface="Calibri" charset="0"/>
                <a:cs typeface="Calibri" charset="0"/>
                <a:sym typeface="Arial"/>
              </a:rPr>
              <a:t>disposées en </a:t>
            </a:r>
            <a:r>
              <a:rPr lang="fr-FR" sz="4400" b="1" dirty="0">
                <a:latin typeface="Calibri" charset="0"/>
                <a:ea typeface="Calibri" charset="0"/>
                <a:cs typeface="Calibri" charset="0"/>
                <a:sym typeface="Arial"/>
              </a:rPr>
              <a:t>épais faisceaux</a:t>
            </a:r>
            <a:endParaRPr lang="fr-FR" sz="4400" dirty="0">
              <a:latin typeface="Calibri" charset="0"/>
              <a:ea typeface="Calibri" charset="0"/>
              <a:cs typeface="Calibri" charset="0"/>
              <a:sym typeface="Arial"/>
            </a:endParaRPr>
          </a:p>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
        <p:nvSpPr>
          <p:cNvPr id="4" name="ZoneTexte 3"/>
          <p:cNvSpPr txBox="1"/>
          <p:nvPr/>
        </p:nvSpPr>
        <p:spPr>
          <a:xfrm>
            <a:off x="3639874" y="9104430"/>
            <a:ext cx="11758198" cy="161069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algn="l" rtl="0" latinLnBrk="1" hangingPunct="0"/>
            <a:r>
              <a:rPr lang="fr-FR" sz="4400" dirty="0">
                <a:latin typeface="Calibri" charset="0"/>
                <a:ea typeface="Calibri" charset="0"/>
                <a:cs typeface="Calibri" charset="0"/>
                <a:sym typeface="Arial"/>
              </a:rPr>
              <a:t>Présence de quelques </a:t>
            </a:r>
            <a:r>
              <a:rPr lang="fr-FR" sz="4400" b="1" dirty="0">
                <a:solidFill>
                  <a:srgbClr val="002060"/>
                </a:solidFill>
                <a:latin typeface="Calibri" charset="0"/>
                <a:ea typeface="Calibri" charset="0"/>
                <a:cs typeface="Calibri" charset="0"/>
                <a:sym typeface="Arial"/>
              </a:rPr>
              <a:t>fibres élastiques</a:t>
            </a:r>
            <a:endParaRPr lang="fr-FR" sz="4400" dirty="0">
              <a:solidFill>
                <a:srgbClr val="002060"/>
              </a:solidFill>
              <a:latin typeface="Calibri" charset="0"/>
              <a:ea typeface="Calibri" charset="0"/>
              <a:cs typeface="Calibri" charset="0"/>
              <a:sym typeface="Arial"/>
            </a:endParaRPr>
          </a:p>
          <a:p>
            <a:pPr marL="0" marR="0" indent="0" algn="ctr" defTabSz="825500" rtl="0" fontAlgn="auto" latinLnBrk="1" hangingPunct="0">
              <a:lnSpc>
                <a:spcPct val="100000"/>
              </a:lnSpc>
              <a:spcBef>
                <a:spcPts val="0"/>
              </a:spcBef>
              <a:spcAft>
                <a:spcPts val="0"/>
              </a:spcAft>
              <a:buClrTx/>
              <a:buSzTx/>
              <a:buFontTx/>
              <a:buNone/>
              <a:tabLst/>
            </a:pP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
        <p:nvSpPr>
          <p:cNvPr id="16" name="Shape 502"/>
          <p:cNvSpPr/>
          <p:nvPr/>
        </p:nvSpPr>
        <p:spPr>
          <a:xfrm>
            <a:off x="1576150" y="9477718"/>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sp>
        <p:nvSpPr>
          <p:cNvPr id="17" name="Shape 502"/>
          <p:cNvSpPr/>
          <p:nvPr/>
        </p:nvSpPr>
        <p:spPr>
          <a:xfrm>
            <a:off x="1576150" y="11548826"/>
            <a:ext cx="1597026" cy="1"/>
          </a:xfrm>
          <a:prstGeom prst="line">
            <a:avLst/>
          </a:prstGeom>
          <a:ln w="76200">
            <a:solidFill>
              <a:schemeClr val="accent1">
                <a:lumMod val="75000"/>
              </a:schemeClr>
            </a:solidFill>
            <a:miter lim="400000"/>
            <a:tailEnd type="triangle"/>
          </a:ln>
        </p:spPr>
        <p:txBody>
          <a:bodyPr lIns="0" tIns="0" rIns="0" bIns="0" anchor="ctr"/>
          <a:lstStyle/>
          <a:p>
            <a:pPr lvl="0">
              <a:defRPr sz="3200"/>
            </a:pPr>
            <a:endParaRPr/>
          </a:p>
        </p:txBody>
      </p:sp>
      <p:sp>
        <p:nvSpPr>
          <p:cNvPr id="5" name="ZoneTexte 4"/>
          <p:cNvSpPr txBox="1"/>
          <p:nvPr/>
        </p:nvSpPr>
        <p:spPr>
          <a:xfrm>
            <a:off x="19432884" y="10381529"/>
            <a:ext cx="3741414"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SOUTIEN ++</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
        <p:nvSpPr>
          <p:cNvPr id="547" name="Shape 547"/>
          <p:cNvSpPr/>
          <p:nvPr/>
        </p:nvSpPr>
        <p:spPr>
          <a:xfrm>
            <a:off x="960336" y="793902"/>
            <a:ext cx="13256834" cy="9489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500" b="1" dirty="0">
                <a:solidFill>
                  <a:schemeClr val="accent4">
                    <a:lumMod val="50000"/>
                  </a:schemeClr>
                </a:solidFill>
                <a:latin typeface="Calibri" charset="0"/>
                <a:ea typeface="Calibri" charset="0"/>
                <a:cs typeface="Calibri" charset="0"/>
                <a:sym typeface="Arial"/>
              </a:rPr>
              <a:t>C) Tissu conjonctif réticulé (=tissu réticulaire)</a:t>
            </a:r>
          </a:p>
        </p:txBody>
      </p:sp>
      <p:sp>
        <p:nvSpPr>
          <p:cNvPr id="548" name="Shape 548"/>
          <p:cNvSpPr/>
          <p:nvPr/>
        </p:nvSpPr>
        <p:spPr>
          <a:xfrm>
            <a:off x="2891018" y="2892179"/>
            <a:ext cx="9816790"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dirty="0">
                <a:latin typeface="Calibri" charset="0"/>
                <a:ea typeface="Calibri" charset="0"/>
                <a:cs typeface="Calibri" charset="0"/>
                <a:sym typeface="Arial"/>
              </a:rPr>
              <a:t>Prédominance de </a:t>
            </a:r>
            <a:r>
              <a:rPr sz="5000" b="1" dirty="0">
                <a:solidFill>
                  <a:schemeClr val="accent4"/>
                </a:solidFill>
                <a:latin typeface="Calibri" charset="0"/>
                <a:ea typeface="Calibri" charset="0"/>
                <a:cs typeface="Calibri" charset="0"/>
                <a:sym typeface="Arial"/>
              </a:rPr>
              <a:t>fibres de réticuline</a:t>
            </a:r>
          </a:p>
        </p:txBody>
      </p:sp>
      <p:sp>
        <p:nvSpPr>
          <p:cNvPr id="549" name="Shape 549"/>
          <p:cNvSpPr/>
          <p:nvPr/>
        </p:nvSpPr>
        <p:spPr>
          <a:xfrm>
            <a:off x="3070431" y="4718473"/>
            <a:ext cx="6175088" cy="241091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5000" dirty="0">
                <a:latin typeface="Calibri" charset="0"/>
                <a:ea typeface="Calibri" charset="0"/>
                <a:cs typeface="Calibri" charset="0"/>
                <a:sym typeface="Arial"/>
              </a:rPr>
              <a:t>Localisation : </a:t>
            </a:r>
          </a:p>
          <a:p>
            <a:pPr marL="709973" lvl="0" indent="-709973" algn="l">
              <a:buSzPct val="75000"/>
              <a:buChar char="-"/>
              <a:defRPr sz="1800"/>
            </a:pPr>
            <a:r>
              <a:rPr sz="5000" b="1" dirty="0">
                <a:latin typeface="Calibri" charset="0"/>
                <a:ea typeface="Calibri" charset="0"/>
                <a:cs typeface="Calibri" charset="0"/>
                <a:sym typeface="Arial"/>
              </a:rPr>
              <a:t>foie</a:t>
            </a:r>
          </a:p>
          <a:p>
            <a:pPr marL="709973" lvl="0" indent="-709973" algn="l">
              <a:buSzPct val="75000"/>
              <a:buChar char="-"/>
              <a:defRPr sz="1800"/>
            </a:pPr>
            <a:r>
              <a:rPr sz="5000" b="1" dirty="0">
                <a:latin typeface="Calibri" charset="0"/>
                <a:ea typeface="Calibri" charset="0"/>
                <a:cs typeface="Calibri" charset="0"/>
                <a:sym typeface="Arial"/>
              </a:rPr>
              <a:t>organes lymphoïdes</a:t>
            </a:r>
          </a:p>
        </p:txBody>
      </p:sp>
      <p:sp>
        <p:nvSpPr>
          <p:cNvPr id="550" name="Shape 550"/>
          <p:cNvSpPr/>
          <p:nvPr/>
        </p:nvSpPr>
        <p:spPr>
          <a:xfrm>
            <a:off x="960336" y="3328196"/>
            <a:ext cx="1597027" cy="1"/>
          </a:xfrm>
          <a:prstGeom prst="line">
            <a:avLst/>
          </a:prstGeom>
          <a:ln w="76200">
            <a:solidFill>
              <a:schemeClr val="accent4"/>
            </a:solidFill>
            <a:miter lim="400000"/>
            <a:tailEnd type="triangle"/>
          </a:ln>
        </p:spPr>
        <p:txBody>
          <a:bodyPr lIns="0" tIns="0" rIns="0" bIns="0" anchor="ctr"/>
          <a:lstStyle/>
          <a:p>
            <a:pPr lvl="0">
              <a:defRPr sz="3200"/>
            </a:pPr>
            <a:endParaRPr/>
          </a:p>
        </p:txBody>
      </p:sp>
      <p:sp>
        <p:nvSpPr>
          <p:cNvPr id="551" name="Shape 551"/>
          <p:cNvSpPr/>
          <p:nvPr/>
        </p:nvSpPr>
        <p:spPr>
          <a:xfrm>
            <a:off x="960337" y="5255663"/>
            <a:ext cx="1597026" cy="1"/>
          </a:xfrm>
          <a:prstGeom prst="line">
            <a:avLst/>
          </a:prstGeom>
          <a:ln w="76200">
            <a:solidFill>
              <a:schemeClr val="accent4"/>
            </a:solidFill>
            <a:miter lim="400000"/>
            <a:tailEnd type="triangle"/>
          </a:ln>
        </p:spPr>
        <p:txBody>
          <a:bodyPr lIns="0" tIns="0" rIns="0" bIns="0" anchor="ctr"/>
          <a:lstStyle/>
          <a:p>
            <a:pPr lvl="0">
              <a:defRPr sz="3200"/>
            </a:pPr>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7808" y="4204775"/>
            <a:ext cx="11045691" cy="82842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70000" y="-1155700"/>
            <a:ext cx="16535400" cy="10020300"/>
          </a:xfrm>
        </p:spPr>
        <p:txBody>
          <a:bodyPr>
            <a:noAutofit/>
          </a:bodyPr>
          <a:lstStyle/>
          <a:p>
            <a:r>
              <a:rPr lang="fr-FR" sz="13400" dirty="0" smtClean="0">
                <a:latin typeface="Chalkduster" charset="0"/>
                <a:ea typeface="Chalkduster" charset="0"/>
                <a:cs typeface="Chalkduster" charset="0"/>
              </a:rPr>
              <a:t/>
            </a:r>
            <a:br>
              <a:rPr lang="fr-FR" sz="13400" dirty="0" smtClean="0">
                <a:latin typeface="Chalkduster" charset="0"/>
                <a:ea typeface="Chalkduster" charset="0"/>
                <a:cs typeface="Chalkduster" charset="0"/>
              </a:rPr>
            </a:br>
            <a:r>
              <a:rPr lang="fr-FR" sz="13400" dirty="0" smtClean="0">
                <a:latin typeface="Chalkduster" charset="0"/>
                <a:ea typeface="Chalkduster" charset="0"/>
                <a:cs typeface="Chalkduster" charset="0"/>
              </a:rPr>
              <a:t/>
            </a:r>
            <a:br>
              <a:rPr lang="fr-FR" sz="13400" dirty="0" smtClean="0">
                <a:latin typeface="Chalkduster" charset="0"/>
                <a:ea typeface="Chalkduster" charset="0"/>
                <a:cs typeface="Chalkduster" charset="0"/>
              </a:rPr>
            </a:br>
            <a:r>
              <a:rPr lang="fr-FR" sz="13400" dirty="0">
                <a:latin typeface="Chalkduster" charset="0"/>
                <a:ea typeface="Chalkduster" charset="0"/>
                <a:cs typeface="Chalkduster" charset="0"/>
              </a:rPr>
              <a:t/>
            </a:r>
            <a:br>
              <a:rPr lang="fr-FR" sz="13400" dirty="0">
                <a:latin typeface="Chalkduster" charset="0"/>
                <a:ea typeface="Chalkduster" charset="0"/>
                <a:cs typeface="Chalkduster" charset="0"/>
              </a:rPr>
            </a:br>
            <a:r>
              <a:rPr lang="fr-FR" sz="16100" dirty="0" smtClean="0">
                <a:latin typeface="Chalkduster" charset="0"/>
                <a:ea typeface="Chalkduster" charset="0"/>
                <a:cs typeface="Chalkduster" charset="0"/>
              </a:rPr>
              <a:t>Maintenant, quelques </a:t>
            </a:r>
            <a:r>
              <a:rPr lang="fr-FR" sz="16100" dirty="0" err="1" smtClean="0">
                <a:solidFill>
                  <a:srgbClr val="92D050"/>
                </a:solidFill>
                <a:latin typeface="Chalkduster" charset="0"/>
                <a:ea typeface="Chalkduster" charset="0"/>
                <a:cs typeface="Chalkduster" charset="0"/>
              </a:rPr>
              <a:t>QCMs</a:t>
            </a:r>
            <a:r>
              <a:rPr lang="fr-FR" sz="16100" dirty="0" smtClean="0">
                <a:latin typeface="Chalkduster" charset="0"/>
                <a:ea typeface="Chalkduster" charset="0"/>
                <a:cs typeface="Chalkduster" charset="0"/>
              </a:rPr>
              <a:t> des annales.</a:t>
            </a:r>
            <a:endParaRPr lang="fr-FR" sz="16100" dirty="0">
              <a:latin typeface="Chalkduster" charset="0"/>
              <a:ea typeface="Chalkduster" charset="0"/>
              <a:cs typeface="Chalkduster" charset="0"/>
            </a:endParaRPr>
          </a:p>
        </p:txBody>
      </p:sp>
      <p:pic>
        <p:nvPicPr>
          <p:cNvPr id="3" name="pasted-image.tif"/>
          <p:cNvPicPr/>
          <p:nvPr/>
        </p:nvPicPr>
        <p:blipFill rotWithShape="1">
          <a:blip r:embed="rId2">
            <a:extLst/>
          </a:blip>
          <a:srcRect l="4560" t="3825" r="9223" b="14706"/>
          <a:stretch/>
        </p:blipFill>
        <p:spPr>
          <a:xfrm>
            <a:off x="18392474" y="6852327"/>
            <a:ext cx="5994400" cy="5873073"/>
          </a:xfrm>
          <a:prstGeom prst="rect">
            <a:avLst/>
          </a:prstGeom>
          <a:ln w="12700">
            <a:miter lim="400000"/>
          </a:ln>
        </p:spPr>
      </p:pic>
      <p:sp>
        <p:nvSpPr>
          <p:cNvPr id="4"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401019866"/>
      </p:ext>
    </p:extLst>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73200" y="406400"/>
            <a:ext cx="22910800" cy="2794000"/>
          </a:xfrm>
        </p:spPr>
        <p:txBody>
          <a:bodyPr>
            <a:normAutofit/>
          </a:bodyPr>
          <a:lstStyle/>
          <a:p>
            <a:pPr algn="l"/>
            <a:r>
              <a:rPr lang="fr-FR" sz="7200" b="1" dirty="0" smtClean="0">
                <a:latin typeface="Calibri" charset="0"/>
                <a:ea typeface="Calibri" charset="0"/>
                <a:cs typeface="Calibri" charset="0"/>
              </a:rPr>
              <a:t>A propos de la cellule souche mésenchymateuse</a:t>
            </a:r>
            <a:r>
              <a:rPr lang="fr-FR" sz="7200" dirty="0" smtClean="0">
                <a:latin typeface="Calibri" charset="0"/>
                <a:ea typeface="Calibri" charset="0"/>
                <a:cs typeface="Calibri" charset="0"/>
              </a:rPr>
              <a:t>, donnez les propositions vraies.</a:t>
            </a:r>
            <a:endParaRPr lang="fr-FR" sz="7200" dirty="0">
              <a:latin typeface="Calibri" charset="0"/>
              <a:ea typeface="Calibri" charset="0"/>
              <a:cs typeface="Calibri" charset="0"/>
            </a:endParaRPr>
          </a:p>
        </p:txBody>
      </p:sp>
      <p:sp>
        <p:nvSpPr>
          <p:cNvPr id="3" name="Espace réservé du texte 2"/>
          <p:cNvSpPr>
            <a:spLocks noGrp="1"/>
          </p:cNvSpPr>
          <p:nvPr>
            <p:ph type="body" idx="1"/>
          </p:nvPr>
        </p:nvSpPr>
        <p:spPr>
          <a:xfrm>
            <a:off x="1473200" y="4267225"/>
            <a:ext cx="23037800" cy="7721600"/>
          </a:xfrm>
        </p:spPr>
        <p:txBody>
          <a:bodyPr>
            <a:noAutofit/>
          </a:bodyPr>
          <a:lstStyle/>
          <a:p>
            <a:pPr algn="l"/>
            <a:r>
              <a:rPr lang="fr-FR" sz="5400" dirty="0">
                <a:latin typeface="Calibri" charset="0"/>
                <a:ea typeface="Calibri" charset="0"/>
                <a:cs typeface="Calibri" charset="0"/>
              </a:rPr>
              <a:t>A) Son noyau est </a:t>
            </a:r>
            <a:r>
              <a:rPr lang="fr-FR" sz="5400" dirty="0" smtClean="0">
                <a:latin typeface="Calibri" charset="0"/>
                <a:ea typeface="Calibri" charset="0"/>
                <a:cs typeface="Calibri" charset="0"/>
              </a:rPr>
              <a:t>décondensé </a:t>
            </a:r>
            <a:r>
              <a:rPr lang="fr-FR" sz="5400" dirty="0">
                <a:latin typeface="Calibri" charset="0"/>
                <a:ea typeface="Calibri" charset="0"/>
                <a:cs typeface="Calibri" charset="0"/>
              </a:rPr>
              <a:t>et riche en euchromatine.</a:t>
            </a:r>
          </a:p>
          <a:p>
            <a:pPr algn="l"/>
            <a:r>
              <a:rPr lang="fr-FR" sz="5400" dirty="0">
                <a:latin typeface="Calibri" charset="0"/>
                <a:ea typeface="Calibri" charset="0"/>
                <a:cs typeface="Calibri" charset="0"/>
              </a:rPr>
              <a:t>B) L’expression </a:t>
            </a:r>
            <a:r>
              <a:rPr lang="fr-FR" sz="5400" dirty="0" err="1">
                <a:latin typeface="Calibri" charset="0"/>
                <a:ea typeface="Calibri" charset="0"/>
                <a:cs typeface="Calibri" charset="0"/>
              </a:rPr>
              <a:t>transcriptionnelle</a:t>
            </a:r>
            <a:r>
              <a:rPr lang="fr-FR" sz="5400" dirty="0">
                <a:latin typeface="Calibri" charset="0"/>
                <a:ea typeface="Calibri" charset="0"/>
                <a:cs typeface="Calibri" charset="0"/>
              </a:rPr>
              <a:t> intense est </a:t>
            </a:r>
            <a:r>
              <a:rPr lang="fr-FR" sz="5400" dirty="0" smtClean="0">
                <a:latin typeface="Calibri" charset="0"/>
                <a:ea typeface="Calibri" charset="0"/>
                <a:cs typeface="Calibri" charset="0"/>
              </a:rPr>
              <a:t>confirmée </a:t>
            </a:r>
            <a:r>
              <a:rPr lang="fr-FR" sz="5400" dirty="0">
                <a:latin typeface="Calibri" charset="0"/>
                <a:ea typeface="Calibri" charset="0"/>
                <a:cs typeface="Calibri" charset="0"/>
              </a:rPr>
              <a:t>par la </a:t>
            </a:r>
            <a:r>
              <a:rPr lang="fr-FR" sz="5400" dirty="0" smtClean="0">
                <a:latin typeface="Calibri" charset="0"/>
                <a:ea typeface="Calibri" charset="0"/>
                <a:cs typeface="Calibri" charset="0"/>
              </a:rPr>
              <a:t>présence </a:t>
            </a:r>
            <a:r>
              <a:rPr lang="fr-FR" sz="5400" dirty="0">
                <a:latin typeface="Calibri" charset="0"/>
                <a:ea typeface="Calibri" charset="0"/>
                <a:cs typeface="Calibri" charset="0"/>
              </a:rPr>
              <a:t>d’un </a:t>
            </a:r>
            <a:r>
              <a:rPr lang="fr-FR" sz="5400" dirty="0" smtClean="0">
                <a:latin typeface="Calibri" charset="0"/>
                <a:ea typeface="Calibri" charset="0"/>
                <a:cs typeface="Calibri" charset="0"/>
              </a:rPr>
              <a:t>nucléole</a:t>
            </a:r>
            <a:r>
              <a:rPr lang="fr-FR" sz="5400" dirty="0">
                <a:latin typeface="Calibri" charset="0"/>
                <a:ea typeface="Calibri" charset="0"/>
                <a:cs typeface="Calibri" charset="0"/>
              </a:rPr>
              <a:t> </a:t>
            </a:r>
            <a:r>
              <a:rPr lang="fr-FR" sz="5400" dirty="0" smtClean="0">
                <a:latin typeface="Calibri" charset="0"/>
                <a:ea typeface="Calibri" charset="0"/>
                <a:cs typeface="Calibri" charset="0"/>
              </a:rPr>
              <a:t>hypertrophié.</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C) Le </a:t>
            </a:r>
            <a:r>
              <a:rPr lang="fr-FR" sz="5400" dirty="0" smtClean="0">
                <a:latin typeface="Calibri" charset="0"/>
                <a:ea typeface="Calibri" charset="0"/>
                <a:cs typeface="Calibri" charset="0"/>
              </a:rPr>
              <a:t>réticulum </a:t>
            </a:r>
            <a:r>
              <a:rPr lang="fr-FR" sz="5400" dirty="0">
                <a:latin typeface="Calibri" charset="0"/>
                <a:ea typeface="Calibri" charset="0"/>
                <a:cs typeface="Calibri" charset="0"/>
              </a:rPr>
              <a:t>granulaire et les ribosomes sont </a:t>
            </a:r>
            <a:r>
              <a:rPr lang="fr-FR" sz="5400" dirty="0" smtClean="0">
                <a:latin typeface="Calibri" charset="0"/>
                <a:ea typeface="Calibri" charset="0"/>
                <a:cs typeface="Calibri" charset="0"/>
              </a:rPr>
              <a:t>très </a:t>
            </a:r>
            <a:r>
              <a:rPr lang="fr-FR" sz="5400" dirty="0">
                <a:latin typeface="Calibri" charset="0"/>
                <a:ea typeface="Calibri" charset="0"/>
                <a:cs typeface="Calibri" charset="0"/>
              </a:rPr>
              <a:t>abondants.</a:t>
            </a:r>
          </a:p>
          <a:p>
            <a:pPr algn="l"/>
            <a:r>
              <a:rPr lang="fr-FR" sz="5400" dirty="0">
                <a:latin typeface="Calibri" charset="0"/>
                <a:ea typeface="Calibri" charset="0"/>
                <a:cs typeface="Calibri" charset="0"/>
              </a:rPr>
              <a:t>D) Cette cellule est </a:t>
            </a:r>
            <a:r>
              <a:rPr lang="fr-FR" sz="5400" dirty="0" smtClean="0">
                <a:latin typeface="Calibri" charset="0"/>
                <a:ea typeface="Calibri" charset="0"/>
                <a:cs typeface="Calibri" charset="0"/>
              </a:rPr>
              <a:t>engagée </a:t>
            </a:r>
            <a:r>
              <a:rPr lang="fr-FR" sz="5400" dirty="0">
                <a:latin typeface="Calibri" charset="0"/>
                <a:ea typeface="Calibri" charset="0"/>
                <a:cs typeface="Calibri" charset="0"/>
              </a:rPr>
              <a:t>dans de nombreuses </a:t>
            </a:r>
            <a:r>
              <a:rPr lang="fr-FR" sz="5400" dirty="0" smtClean="0">
                <a:latin typeface="Calibri" charset="0"/>
                <a:ea typeface="Calibri" charset="0"/>
                <a:cs typeface="Calibri" charset="0"/>
              </a:rPr>
              <a:t>synthèses protéiques</a:t>
            </a:r>
            <a:r>
              <a:rPr lang="fr-FR" sz="5400" dirty="0">
                <a:latin typeface="Calibri" charset="0"/>
                <a:ea typeface="Calibri" charset="0"/>
                <a:cs typeface="Calibri" charset="0"/>
              </a:rPr>
              <a:t>.</a:t>
            </a:r>
          </a:p>
          <a:p>
            <a:pPr algn="l"/>
            <a:r>
              <a:rPr lang="fr-FR" sz="5400" dirty="0">
                <a:latin typeface="Calibri" charset="0"/>
                <a:ea typeface="Calibri" charset="0"/>
                <a:cs typeface="Calibri" charset="0"/>
              </a:rPr>
              <a:t>E) La cellule interagit avec le </a:t>
            </a:r>
            <a:r>
              <a:rPr lang="fr-FR" sz="5400" dirty="0" smtClean="0">
                <a:latin typeface="Calibri" charset="0"/>
                <a:ea typeface="Calibri" charset="0"/>
                <a:cs typeface="Calibri" charset="0"/>
              </a:rPr>
              <a:t>réseau </a:t>
            </a:r>
            <a:r>
              <a:rPr lang="fr-FR" sz="5400" dirty="0">
                <a:latin typeface="Calibri" charset="0"/>
                <a:ea typeface="Calibri" charset="0"/>
                <a:cs typeface="Calibri" charset="0"/>
              </a:rPr>
              <a:t>matriciel </a:t>
            </a:r>
            <a:r>
              <a:rPr lang="fr-FR" sz="5400" dirty="0" smtClean="0">
                <a:latin typeface="Calibri" charset="0"/>
                <a:ea typeface="Calibri" charset="0"/>
                <a:cs typeface="Calibri" charset="0"/>
              </a:rPr>
              <a:t>constitué </a:t>
            </a:r>
            <a:r>
              <a:rPr lang="fr-FR" sz="5400" dirty="0">
                <a:latin typeface="Calibri" charset="0"/>
                <a:ea typeface="Calibri" charset="0"/>
                <a:cs typeface="Calibri" charset="0"/>
              </a:rPr>
              <a:t>essentiellement de fibres </a:t>
            </a:r>
            <a:r>
              <a:rPr lang="fr-FR" sz="5400" dirty="0" smtClean="0">
                <a:latin typeface="Calibri" charset="0"/>
                <a:ea typeface="Calibri" charset="0"/>
                <a:cs typeface="Calibri" charset="0"/>
              </a:rPr>
              <a:t>de réticuline</a:t>
            </a:r>
            <a:r>
              <a:rPr lang="fr-FR" sz="5400" dirty="0">
                <a:latin typeface="Calibri" charset="0"/>
                <a:ea typeface="Calibri" charset="0"/>
                <a:cs typeface="Calibri" charset="0"/>
              </a:rPr>
              <a:t>.</a:t>
            </a:r>
          </a:p>
        </p:txBody>
      </p:sp>
      <p:sp>
        <p:nvSpPr>
          <p:cNvPr id="4" name="ZoneTexte 3"/>
          <p:cNvSpPr txBox="1"/>
          <p:nvPr/>
        </p:nvSpPr>
        <p:spPr>
          <a:xfrm>
            <a:off x="16687800" y="11552808"/>
            <a:ext cx="65024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ABCDE</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16622384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41400" y="292100"/>
            <a:ext cx="20878800" cy="2578100"/>
          </a:xfrm>
        </p:spPr>
        <p:txBody>
          <a:bodyPr>
            <a:normAutofit/>
          </a:bodyPr>
          <a:lstStyle/>
          <a:p>
            <a:pPr algn="l"/>
            <a:r>
              <a:rPr lang="fr-FR" sz="7200" b="1" dirty="0" smtClean="0">
                <a:latin typeface="Calibri" charset="0"/>
                <a:ea typeface="Calibri" charset="0"/>
                <a:cs typeface="Calibri" charset="0"/>
              </a:rPr>
              <a:t>A propos des potentialités de la CSM</a:t>
            </a:r>
            <a:r>
              <a:rPr lang="fr-FR" sz="7200" dirty="0" smtClean="0">
                <a:latin typeface="Calibri" charset="0"/>
                <a:ea typeface="Calibri" charset="0"/>
                <a:cs typeface="Calibri" charset="0"/>
              </a:rPr>
              <a:t>, donnez les vraies:</a:t>
            </a:r>
            <a:endParaRPr lang="fr-FR" sz="7200" dirty="0">
              <a:latin typeface="Calibri" charset="0"/>
              <a:ea typeface="Calibri" charset="0"/>
              <a:cs typeface="Calibri" charset="0"/>
            </a:endParaRPr>
          </a:p>
        </p:txBody>
      </p:sp>
      <p:sp>
        <p:nvSpPr>
          <p:cNvPr id="3" name="Espace réservé du texte 2"/>
          <p:cNvSpPr>
            <a:spLocks noGrp="1"/>
          </p:cNvSpPr>
          <p:nvPr>
            <p:ph type="body" idx="1"/>
          </p:nvPr>
        </p:nvSpPr>
        <p:spPr>
          <a:xfrm>
            <a:off x="1041400" y="3746500"/>
            <a:ext cx="22148800" cy="6032500"/>
          </a:xfrm>
        </p:spPr>
        <p:txBody>
          <a:bodyPr>
            <a:noAutofit/>
          </a:bodyPr>
          <a:lstStyle/>
          <a:p>
            <a:pPr algn="l"/>
            <a:endParaRPr lang="fr-FR" sz="2800" dirty="0"/>
          </a:p>
          <a:p>
            <a:pPr algn="l"/>
            <a:r>
              <a:rPr lang="fr-FR" sz="6000" dirty="0">
                <a:latin typeface="Calibri" charset="0"/>
                <a:ea typeface="Calibri" charset="0"/>
                <a:cs typeface="Calibri" charset="0"/>
              </a:rPr>
              <a:t>A) Elles peuvent donner les </a:t>
            </a:r>
            <a:r>
              <a:rPr lang="fr-FR" sz="6000" dirty="0" smtClean="0">
                <a:latin typeface="Calibri" charset="0"/>
                <a:ea typeface="Calibri" charset="0"/>
                <a:cs typeface="Calibri" charset="0"/>
              </a:rPr>
              <a:t>précurseurs </a:t>
            </a:r>
            <a:r>
              <a:rPr lang="fr-FR" sz="6000" dirty="0">
                <a:latin typeface="Calibri" charset="0"/>
                <a:ea typeface="Calibri" charset="0"/>
                <a:cs typeface="Calibri" charset="0"/>
              </a:rPr>
              <a:t>des cellules </a:t>
            </a:r>
            <a:r>
              <a:rPr lang="fr-FR" sz="6000" dirty="0" smtClean="0">
                <a:latin typeface="Calibri" charset="0"/>
                <a:ea typeface="Calibri" charset="0"/>
                <a:cs typeface="Calibri" charset="0"/>
              </a:rPr>
              <a:t>endothéliales</a:t>
            </a:r>
            <a:r>
              <a:rPr lang="fr-FR" sz="6000" dirty="0">
                <a:latin typeface="Calibri" charset="0"/>
                <a:ea typeface="Calibri" charset="0"/>
                <a:cs typeface="Calibri" charset="0"/>
              </a:rPr>
              <a:t>.</a:t>
            </a:r>
          </a:p>
          <a:p>
            <a:pPr algn="l"/>
            <a:r>
              <a:rPr lang="fr-FR" sz="6000" dirty="0">
                <a:latin typeface="Calibri" charset="0"/>
                <a:ea typeface="Calibri" charset="0"/>
                <a:cs typeface="Calibri" charset="0"/>
              </a:rPr>
              <a:t>B) Elles peuvent donner des </a:t>
            </a:r>
            <a:r>
              <a:rPr lang="fr-FR" sz="6000" dirty="0" err="1" smtClean="0">
                <a:latin typeface="Calibri" charset="0"/>
                <a:ea typeface="Calibri" charset="0"/>
                <a:cs typeface="Calibri" charset="0"/>
              </a:rPr>
              <a:t>progéniteurs</a:t>
            </a:r>
            <a:r>
              <a:rPr lang="fr-FR" sz="6000" dirty="0" smtClean="0">
                <a:latin typeface="Calibri" charset="0"/>
                <a:ea typeface="Calibri" charset="0"/>
                <a:cs typeface="Calibri" charset="0"/>
              </a:rPr>
              <a:t> </a:t>
            </a:r>
            <a:r>
              <a:rPr lang="fr-FR" sz="6000" dirty="0" err="1" smtClean="0">
                <a:latin typeface="Calibri" charset="0"/>
                <a:ea typeface="Calibri" charset="0"/>
                <a:cs typeface="Calibri" charset="0"/>
              </a:rPr>
              <a:t>hématopoiétiques</a:t>
            </a:r>
            <a:r>
              <a:rPr lang="fr-FR" sz="6000" dirty="0">
                <a:latin typeface="Calibri" charset="0"/>
                <a:ea typeface="Calibri" charset="0"/>
                <a:cs typeface="Calibri" charset="0"/>
              </a:rPr>
              <a:t>.</a:t>
            </a:r>
          </a:p>
          <a:p>
            <a:pPr algn="l"/>
            <a:r>
              <a:rPr lang="fr-FR" sz="6000" dirty="0">
                <a:latin typeface="Calibri" charset="0"/>
                <a:ea typeface="Calibri" charset="0"/>
                <a:cs typeface="Calibri" charset="0"/>
              </a:rPr>
              <a:t>C) Elles peuvent donner les </a:t>
            </a:r>
            <a:r>
              <a:rPr lang="fr-FR" sz="6000" dirty="0" smtClean="0">
                <a:latin typeface="Calibri" charset="0"/>
                <a:ea typeface="Calibri" charset="0"/>
                <a:cs typeface="Calibri" charset="0"/>
              </a:rPr>
              <a:t>précurseurs </a:t>
            </a:r>
            <a:r>
              <a:rPr lang="fr-FR" sz="6000" dirty="0">
                <a:latin typeface="Calibri" charset="0"/>
                <a:ea typeface="Calibri" charset="0"/>
                <a:cs typeface="Calibri" charset="0"/>
              </a:rPr>
              <a:t>des cellules cartilagineuses.</a:t>
            </a:r>
          </a:p>
          <a:p>
            <a:pPr algn="l"/>
            <a:r>
              <a:rPr lang="fr-FR" sz="6000" dirty="0">
                <a:latin typeface="Calibri" charset="0"/>
                <a:ea typeface="Calibri" charset="0"/>
                <a:cs typeface="Calibri" charset="0"/>
              </a:rPr>
              <a:t>D) Elles peuvent donner les </a:t>
            </a:r>
            <a:r>
              <a:rPr lang="fr-FR" sz="6000" dirty="0" smtClean="0">
                <a:latin typeface="Calibri" charset="0"/>
                <a:ea typeface="Calibri" charset="0"/>
                <a:cs typeface="Calibri" charset="0"/>
              </a:rPr>
              <a:t>précurseurs </a:t>
            </a:r>
            <a:r>
              <a:rPr lang="fr-FR" sz="6000" dirty="0">
                <a:latin typeface="Calibri" charset="0"/>
                <a:ea typeface="Calibri" charset="0"/>
                <a:cs typeface="Calibri" charset="0"/>
              </a:rPr>
              <a:t>des cellules du tissu conjonctif.</a:t>
            </a:r>
          </a:p>
          <a:p>
            <a:pPr algn="l"/>
            <a:r>
              <a:rPr lang="fr-FR" sz="6000" dirty="0">
                <a:latin typeface="Calibri" charset="0"/>
                <a:ea typeface="Calibri" charset="0"/>
                <a:cs typeface="Calibri" charset="0"/>
              </a:rPr>
              <a:t>E) Elles peuvent donner les </a:t>
            </a:r>
            <a:r>
              <a:rPr lang="fr-FR" sz="6000" dirty="0" smtClean="0">
                <a:latin typeface="Calibri" charset="0"/>
                <a:ea typeface="Calibri" charset="0"/>
                <a:cs typeface="Calibri" charset="0"/>
              </a:rPr>
              <a:t>précurseurs </a:t>
            </a:r>
            <a:r>
              <a:rPr lang="fr-FR" sz="6000" dirty="0">
                <a:latin typeface="Calibri" charset="0"/>
                <a:ea typeface="Calibri" charset="0"/>
                <a:cs typeface="Calibri" charset="0"/>
              </a:rPr>
              <a:t>des cellules osseuses.</a:t>
            </a:r>
          </a:p>
        </p:txBody>
      </p:sp>
      <p:sp>
        <p:nvSpPr>
          <p:cNvPr id="4" name="ZoneTexte 3"/>
          <p:cNvSpPr txBox="1"/>
          <p:nvPr/>
        </p:nvSpPr>
        <p:spPr>
          <a:xfrm>
            <a:off x="13462000" y="10930483"/>
            <a:ext cx="75946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a:t>
            </a:r>
            <a:r>
              <a:rPr kumimoji="0" lang="fr-FR" sz="5000" b="1" i="0" u="none" strike="noStrike" cap="none" spc="0" normalizeH="0" dirty="0" smtClean="0">
                <a:ln>
                  <a:noFill/>
                </a:ln>
                <a:solidFill>
                  <a:srgbClr val="00B050"/>
                </a:solidFill>
                <a:effectLst/>
                <a:uFillTx/>
                <a:latin typeface="Calibri" charset="0"/>
                <a:ea typeface="Calibri" charset="0"/>
                <a:cs typeface="Calibri" charset="0"/>
                <a:sym typeface="Helvetica Light"/>
              </a:rPr>
              <a:t> ABCDE</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9077583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625600" y="901700"/>
            <a:ext cx="22479000" cy="2349500"/>
          </a:xfrm>
        </p:spPr>
        <p:txBody>
          <a:bodyPr>
            <a:normAutofit/>
          </a:bodyPr>
          <a:lstStyle/>
          <a:p>
            <a:pPr algn="l"/>
            <a:r>
              <a:rPr lang="fr-FR" sz="7200" b="1" dirty="0" smtClean="0">
                <a:latin typeface="Calibri" charset="0"/>
                <a:ea typeface="Calibri" charset="0"/>
                <a:cs typeface="Calibri" charset="0"/>
              </a:rPr>
              <a:t>Parmi les propositions suivantes concernant le tissu conjonctif</a:t>
            </a:r>
            <a:r>
              <a:rPr lang="fr-FR" sz="7200" dirty="0" smtClean="0">
                <a:latin typeface="Calibri" charset="0"/>
                <a:ea typeface="Calibri" charset="0"/>
                <a:cs typeface="Calibri" charset="0"/>
              </a:rPr>
              <a:t>, donnez le ou les proposition(s) exacte(s)?</a:t>
            </a:r>
            <a:endParaRPr lang="fr-FR" sz="7200" dirty="0">
              <a:latin typeface="Calibri" charset="0"/>
              <a:ea typeface="Calibri" charset="0"/>
              <a:cs typeface="Calibri" charset="0"/>
            </a:endParaRPr>
          </a:p>
        </p:txBody>
      </p:sp>
      <p:sp>
        <p:nvSpPr>
          <p:cNvPr id="3" name="ZoneTexte 2"/>
          <p:cNvSpPr txBox="1"/>
          <p:nvPr/>
        </p:nvSpPr>
        <p:spPr>
          <a:xfrm>
            <a:off x="1625600" y="3978021"/>
            <a:ext cx="20955000" cy="675056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914400" marR="0" indent="-914400" algn="l" defTabSz="825500" rtl="0" fontAlgn="auto" latinLnBrk="1" hangingPunct="0">
              <a:lnSpc>
                <a:spcPct val="100000"/>
              </a:lnSpc>
              <a:spcBef>
                <a:spcPts val="0"/>
              </a:spcBef>
              <a:spcAft>
                <a:spcPts val="0"/>
              </a:spcAft>
              <a:buClrTx/>
              <a:buSzTx/>
              <a:buFontTx/>
              <a:buAutoNum type="alphaUcParenR"/>
              <a:tabLst/>
            </a:pPr>
            <a:r>
              <a:rPr kumimoji="0" lang="fr-FR" sz="5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Toutes les cellules du tissu conjonctif dérivent de la cellule souche </a:t>
            </a:r>
            <a:r>
              <a:rPr kumimoji="0" lang="fr-FR" sz="5400" b="0" i="0" u="none" strike="noStrike" cap="none" spc="0" normalizeH="0" dirty="0" smtClean="0">
                <a:ln>
                  <a:noFill/>
                </a:ln>
                <a:solidFill>
                  <a:srgbClr val="000000"/>
                </a:solidFill>
                <a:effectLst/>
                <a:uFillTx/>
                <a:latin typeface="Calibri" charset="0"/>
                <a:ea typeface="Calibri" charset="0"/>
                <a:cs typeface="Calibri" charset="0"/>
                <a:sym typeface="Helvetica Light"/>
              </a:rPr>
              <a:t>      </a:t>
            </a:r>
            <a:r>
              <a:rPr kumimoji="0" lang="fr-FR" sz="5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mésenchymateuse qui est pluripotente.</a:t>
            </a:r>
          </a:p>
          <a:p>
            <a:pPr marL="914400" marR="0" indent="-914400" algn="l" defTabSz="825500" rtl="0" fontAlgn="auto" latinLnBrk="1" hangingPunct="0">
              <a:lnSpc>
                <a:spcPct val="100000"/>
              </a:lnSpc>
              <a:spcBef>
                <a:spcPts val="0"/>
              </a:spcBef>
              <a:spcAft>
                <a:spcPts val="0"/>
              </a:spcAft>
              <a:buClrTx/>
              <a:buSzTx/>
              <a:buFontTx/>
              <a:buAutoNum type="alphaUcParenR"/>
              <a:tabLst/>
            </a:pPr>
            <a:r>
              <a:rPr lang="fr-FR" sz="5400" dirty="0" smtClean="0">
                <a:solidFill>
                  <a:srgbClr val="000000"/>
                </a:solidFill>
                <a:latin typeface="Calibri" charset="0"/>
                <a:ea typeface="Calibri" charset="0"/>
                <a:cs typeface="Calibri" charset="0"/>
              </a:rPr>
              <a:t>Le noyau de la cellule souche mésenchymateuse est décondensé,          riche en euchromatine et présente un nucléole.</a:t>
            </a:r>
          </a:p>
          <a:p>
            <a:pPr marL="914400" marR="0" indent="-914400" algn="l" defTabSz="825500" rtl="0" fontAlgn="auto" latinLnBrk="1" hangingPunct="0">
              <a:lnSpc>
                <a:spcPct val="100000"/>
              </a:lnSpc>
              <a:spcBef>
                <a:spcPts val="0"/>
              </a:spcBef>
              <a:spcAft>
                <a:spcPts val="0"/>
              </a:spcAft>
              <a:buClrTx/>
              <a:buSzTx/>
              <a:buFontTx/>
              <a:buAutoNum type="alphaUcParenR"/>
              <a:tabLst/>
            </a:pPr>
            <a:r>
              <a:rPr kumimoji="0" lang="fr-FR" sz="5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La</a:t>
            </a:r>
            <a:r>
              <a:rPr kumimoji="0" lang="fr-FR" sz="5400" b="0" i="0" u="none" strike="noStrike" cap="none" spc="0" normalizeH="0" dirty="0" smtClean="0">
                <a:ln>
                  <a:noFill/>
                </a:ln>
                <a:solidFill>
                  <a:srgbClr val="000000"/>
                </a:solidFill>
                <a:effectLst/>
                <a:uFillTx/>
                <a:latin typeface="Calibri" charset="0"/>
                <a:ea typeface="Calibri" charset="0"/>
                <a:cs typeface="Calibri" charset="0"/>
                <a:sym typeface="Helvetica Light"/>
              </a:rPr>
              <a:t> cellule souche mésenchymateuse est associée à de très nombreuses synthèses protéiques.</a:t>
            </a:r>
          </a:p>
          <a:p>
            <a:pPr marL="914400" marR="0" indent="-914400" algn="l" defTabSz="825500" rtl="0" fontAlgn="auto" latinLnBrk="1" hangingPunct="0">
              <a:lnSpc>
                <a:spcPct val="100000"/>
              </a:lnSpc>
              <a:spcBef>
                <a:spcPts val="0"/>
              </a:spcBef>
              <a:spcAft>
                <a:spcPts val="0"/>
              </a:spcAft>
              <a:buClrTx/>
              <a:buSzTx/>
              <a:buFontTx/>
              <a:buAutoNum type="alphaUcParenR"/>
              <a:tabLst/>
            </a:pPr>
            <a:r>
              <a:rPr lang="fr-FR" sz="5400" baseline="0" dirty="0" smtClean="0">
                <a:solidFill>
                  <a:srgbClr val="000000"/>
                </a:solidFill>
                <a:latin typeface="Calibri" charset="0"/>
                <a:ea typeface="Calibri" charset="0"/>
                <a:cs typeface="Calibri" charset="0"/>
              </a:rPr>
              <a:t>Le</a:t>
            </a:r>
            <a:r>
              <a:rPr lang="fr-FR" sz="5400" dirty="0" smtClean="0">
                <a:solidFill>
                  <a:srgbClr val="000000"/>
                </a:solidFill>
                <a:latin typeface="Calibri" charset="0"/>
                <a:ea typeface="Calibri" charset="0"/>
                <a:cs typeface="Calibri" charset="0"/>
              </a:rPr>
              <a:t> placenta et la circulation extra-embryonnaire sont issus d’une           composante extra-embryonnaire du mésenchyme embryonnaire.</a:t>
            </a:r>
            <a:endParaRPr kumimoji="0" lang="fr-FR" sz="5400" b="0"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4" name="ZoneTexte 3"/>
          <p:cNvSpPr txBox="1"/>
          <p:nvPr/>
        </p:nvSpPr>
        <p:spPr>
          <a:xfrm>
            <a:off x="16179800" y="11743283"/>
            <a:ext cx="62230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mn-lt"/>
                <a:ea typeface="+mn-ea"/>
                <a:cs typeface="+mn-cs"/>
                <a:sym typeface="Helvetica Light"/>
              </a:rPr>
              <a:t>Correction : BCD</a:t>
            </a:r>
            <a:endParaRPr kumimoji="0" lang="fr-FR" sz="5000" b="1" i="0" u="none" strike="noStrike" cap="none" spc="0" normalizeH="0" baseline="0" dirty="0">
              <a:ln>
                <a:noFill/>
              </a:ln>
              <a:solidFill>
                <a:srgbClr val="00B050"/>
              </a:solidFill>
              <a:effectLst/>
              <a:uFillTx/>
              <a:latin typeface="+mn-lt"/>
              <a:ea typeface="+mn-ea"/>
              <a:cs typeface="+mn-cs"/>
              <a:sym typeface="Helvetica Light"/>
            </a:endParaRPr>
          </a:p>
        </p:txBody>
      </p:sp>
      <p:sp>
        <p:nvSpPr>
          <p:cNvPr id="5"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204417467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16000" y="241300"/>
            <a:ext cx="20828000" cy="4559300"/>
          </a:xfrm>
        </p:spPr>
        <p:txBody>
          <a:bodyPr>
            <a:normAutofit/>
          </a:bodyPr>
          <a:lstStyle/>
          <a:p>
            <a:pPr algn="l"/>
            <a:r>
              <a:rPr lang="fr-FR" sz="7200" b="1" dirty="0" smtClean="0">
                <a:latin typeface="Calibri" charset="0"/>
                <a:ea typeface="Calibri" charset="0"/>
                <a:cs typeface="Calibri" charset="0"/>
              </a:rPr>
              <a:t>Quelques caractéristiques </a:t>
            </a:r>
            <a:r>
              <a:rPr lang="fr-FR" sz="7200" b="1" dirty="0">
                <a:latin typeface="Calibri" charset="0"/>
                <a:ea typeface="Calibri" charset="0"/>
                <a:cs typeface="Calibri" charset="0"/>
              </a:rPr>
              <a:t>du tissu </a:t>
            </a:r>
            <a:r>
              <a:rPr lang="fr-FR" sz="7200" b="1">
                <a:latin typeface="Calibri" charset="0"/>
                <a:ea typeface="Calibri" charset="0"/>
                <a:cs typeface="Calibri" charset="0"/>
              </a:rPr>
              <a:t>conjonctif </a:t>
            </a:r>
            <a:r>
              <a:rPr lang="fr-FR" sz="7200" b="1" smtClean="0">
                <a:latin typeface="Calibri" charset="0"/>
                <a:ea typeface="Calibri" charset="0"/>
                <a:cs typeface="Calibri" charset="0"/>
              </a:rPr>
              <a:t>fibreux lâche</a:t>
            </a:r>
            <a:r>
              <a:rPr lang="fr-FR" sz="7200" dirty="0" smtClean="0">
                <a:latin typeface="Calibri" charset="0"/>
                <a:ea typeface="Calibri" charset="0"/>
                <a:cs typeface="Calibri" charset="0"/>
              </a:rPr>
              <a:t>. Donnez les vraies.</a:t>
            </a:r>
            <a:r>
              <a:rPr lang="fr-FR" dirty="0"/>
              <a:t/>
            </a:r>
            <a:br>
              <a:rPr lang="fr-FR" dirty="0"/>
            </a:br>
            <a:endParaRPr lang="fr-FR" dirty="0"/>
          </a:p>
        </p:txBody>
      </p:sp>
      <p:sp>
        <p:nvSpPr>
          <p:cNvPr id="3" name="Espace réservé du texte 2"/>
          <p:cNvSpPr>
            <a:spLocks noGrp="1"/>
          </p:cNvSpPr>
          <p:nvPr>
            <p:ph type="body" idx="1"/>
          </p:nvPr>
        </p:nvSpPr>
        <p:spPr>
          <a:xfrm>
            <a:off x="1016000" y="4095750"/>
            <a:ext cx="21132800" cy="7232650"/>
          </a:xfrm>
        </p:spPr>
        <p:txBody>
          <a:bodyPr>
            <a:noAutofit/>
          </a:bodyPr>
          <a:lstStyle/>
          <a:p>
            <a:pPr algn="l"/>
            <a:r>
              <a:rPr lang="fr-FR" sz="5400" dirty="0">
                <a:latin typeface="Calibri" charset="0"/>
                <a:ea typeface="Calibri" charset="0"/>
                <a:cs typeface="Calibri" charset="0"/>
              </a:rPr>
              <a:t>A) Biochimiquement les fibres de </a:t>
            </a:r>
            <a:r>
              <a:rPr lang="fr-FR" sz="5400" dirty="0" smtClean="0">
                <a:latin typeface="Calibri" charset="0"/>
                <a:ea typeface="Calibri" charset="0"/>
                <a:cs typeface="Calibri" charset="0"/>
              </a:rPr>
              <a:t>réticuline </a:t>
            </a:r>
            <a:r>
              <a:rPr lang="fr-FR" sz="5400" dirty="0">
                <a:latin typeface="Calibri" charset="0"/>
                <a:ea typeface="Calibri" charset="0"/>
                <a:cs typeface="Calibri" charset="0"/>
              </a:rPr>
              <a:t>sont </a:t>
            </a:r>
            <a:r>
              <a:rPr lang="fr-FR" sz="5400" dirty="0" smtClean="0">
                <a:latin typeface="Calibri" charset="0"/>
                <a:ea typeface="Calibri" charset="0"/>
                <a:cs typeface="Calibri" charset="0"/>
              </a:rPr>
              <a:t>apparentées </a:t>
            </a:r>
            <a:r>
              <a:rPr lang="fr-FR" sz="5400" dirty="0">
                <a:latin typeface="Calibri" charset="0"/>
                <a:ea typeface="Calibri" charset="0"/>
                <a:cs typeface="Calibri" charset="0"/>
              </a:rPr>
              <a:t>aux fibres de </a:t>
            </a:r>
            <a:r>
              <a:rPr lang="fr-FR" sz="5400" dirty="0" smtClean="0">
                <a:latin typeface="Calibri" charset="0"/>
                <a:ea typeface="Calibri" charset="0"/>
                <a:cs typeface="Calibri" charset="0"/>
              </a:rPr>
              <a:t>collagène</a:t>
            </a:r>
            <a:r>
              <a:rPr lang="fr-FR" sz="5400" dirty="0">
                <a:latin typeface="Calibri" charset="0"/>
                <a:ea typeface="Calibri" charset="0"/>
                <a:cs typeface="Calibri" charset="0"/>
              </a:rPr>
              <a:t>.</a:t>
            </a:r>
            <a:br>
              <a:rPr lang="fr-FR" sz="5400" dirty="0">
                <a:latin typeface="Calibri" charset="0"/>
                <a:ea typeface="Calibri" charset="0"/>
                <a:cs typeface="Calibri" charset="0"/>
              </a:rPr>
            </a:br>
            <a:r>
              <a:rPr lang="fr-FR" sz="5400" dirty="0">
                <a:latin typeface="Calibri" charset="0"/>
                <a:ea typeface="Calibri" charset="0"/>
                <a:cs typeface="Calibri" charset="0"/>
              </a:rPr>
              <a:t>B) Plus le tissu conjonctif </a:t>
            </a:r>
            <a:r>
              <a:rPr lang="fr-FR" sz="5400" dirty="0" smtClean="0">
                <a:latin typeface="Calibri" charset="0"/>
                <a:ea typeface="Calibri" charset="0"/>
                <a:cs typeface="Calibri" charset="0"/>
              </a:rPr>
              <a:t>lâche </a:t>
            </a:r>
            <a:r>
              <a:rPr lang="fr-FR" sz="5400" dirty="0">
                <a:latin typeface="Calibri" charset="0"/>
                <a:ea typeface="Calibri" charset="0"/>
                <a:cs typeface="Calibri" charset="0"/>
              </a:rPr>
              <a:t>contient une composante en fibre, plus il s’agit d’un tissu </a:t>
            </a:r>
            <a:r>
              <a:rPr lang="fr-FR" sz="5400" dirty="0" smtClean="0">
                <a:latin typeface="Calibri" charset="0"/>
                <a:ea typeface="Calibri" charset="0"/>
                <a:cs typeface="Calibri" charset="0"/>
              </a:rPr>
              <a:t>de soutien</a:t>
            </a:r>
            <a:r>
              <a:rPr lang="fr-FR" sz="5400" dirty="0">
                <a:latin typeface="Calibri" charset="0"/>
                <a:ea typeface="Calibri" charset="0"/>
                <a:cs typeface="Calibri" charset="0"/>
              </a:rPr>
              <a:t>.</a:t>
            </a:r>
            <a:br>
              <a:rPr lang="fr-FR" sz="5400" dirty="0">
                <a:latin typeface="Calibri" charset="0"/>
                <a:ea typeface="Calibri" charset="0"/>
                <a:cs typeface="Calibri" charset="0"/>
              </a:rPr>
            </a:br>
            <a:r>
              <a:rPr lang="fr-FR" sz="5400" dirty="0">
                <a:latin typeface="Calibri" charset="0"/>
                <a:ea typeface="Calibri" charset="0"/>
                <a:cs typeface="Calibri" charset="0"/>
              </a:rPr>
              <a:t>C) La </a:t>
            </a:r>
            <a:r>
              <a:rPr lang="fr-FR" sz="5400" dirty="0" smtClean="0">
                <a:latin typeface="Calibri" charset="0"/>
                <a:ea typeface="Calibri" charset="0"/>
                <a:cs typeface="Calibri" charset="0"/>
              </a:rPr>
              <a:t>présence </a:t>
            </a:r>
            <a:r>
              <a:rPr lang="fr-FR" sz="5400" dirty="0">
                <a:latin typeface="Calibri" charset="0"/>
                <a:ea typeface="Calibri" charset="0"/>
                <a:cs typeface="Calibri" charset="0"/>
              </a:rPr>
              <a:t>de quelques adipocytes est habituelle dans le tissu conjonctif </a:t>
            </a:r>
            <a:r>
              <a:rPr lang="fr-FR" sz="5400" dirty="0" smtClean="0">
                <a:latin typeface="Calibri" charset="0"/>
                <a:ea typeface="Calibri" charset="0"/>
                <a:cs typeface="Calibri" charset="0"/>
              </a:rPr>
              <a:t>lâche.</a:t>
            </a:r>
            <a:r>
              <a:rPr lang="fr-FR" sz="5400" dirty="0">
                <a:latin typeface="Calibri" charset="0"/>
                <a:ea typeface="Calibri" charset="0"/>
                <a:cs typeface="Calibri" charset="0"/>
              </a:rPr>
              <a:t/>
            </a:r>
            <a:br>
              <a:rPr lang="fr-FR" sz="5400" dirty="0">
                <a:latin typeface="Calibri" charset="0"/>
                <a:ea typeface="Calibri" charset="0"/>
                <a:cs typeface="Calibri" charset="0"/>
              </a:rPr>
            </a:br>
            <a:r>
              <a:rPr lang="fr-FR" sz="5400" dirty="0" smtClean="0">
                <a:latin typeface="Calibri" charset="0"/>
                <a:ea typeface="Calibri" charset="0"/>
                <a:cs typeface="Calibri" charset="0"/>
              </a:rPr>
              <a:t>D) </a:t>
            </a:r>
            <a:r>
              <a:rPr lang="fr-FR" sz="5400" dirty="0">
                <a:latin typeface="Calibri" charset="0"/>
                <a:ea typeface="Calibri" charset="0"/>
                <a:cs typeface="Calibri" charset="0"/>
              </a:rPr>
              <a:t>La variation morphologique des fibres </a:t>
            </a:r>
            <a:r>
              <a:rPr lang="fr-FR" sz="5400" dirty="0" smtClean="0">
                <a:latin typeface="Calibri" charset="0"/>
                <a:ea typeface="Calibri" charset="0"/>
                <a:cs typeface="Calibri" charset="0"/>
              </a:rPr>
              <a:t>élastique </a:t>
            </a:r>
            <a:r>
              <a:rPr lang="fr-FR" sz="5400" dirty="0">
                <a:latin typeface="Calibri" charset="0"/>
                <a:ea typeface="Calibri" charset="0"/>
                <a:cs typeface="Calibri" charset="0"/>
              </a:rPr>
              <a:t>est moins importante que celle des </a:t>
            </a:r>
            <a:r>
              <a:rPr lang="fr-FR" sz="5400" dirty="0" smtClean="0">
                <a:latin typeface="Calibri" charset="0"/>
                <a:ea typeface="Calibri" charset="0"/>
                <a:cs typeface="Calibri" charset="0"/>
              </a:rPr>
              <a:t>fibres de collagène</a:t>
            </a:r>
            <a:r>
              <a:rPr lang="fr-FR" sz="5400" dirty="0">
                <a:latin typeface="Calibri" charset="0"/>
                <a:ea typeface="Calibri" charset="0"/>
                <a:cs typeface="Calibri" charset="0"/>
              </a:rPr>
              <a:t>.</a:t>
            </a:r>
          </a:p>
        </p:txBody>
      </p:sp>
      <p:sp>
        <p:nvSpPr>
          <p:cNvPr id="4" name="ZoneTexte 3"/>
          <p:cNvSpPr txBox="1"/>
          <p:nvPr/>
        </p:nvSpPr>
        <p:spPr>
          <a:xfrm>
            <a:off x="15773400" y="11717883"/>
            <a:ext cx="68580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ABC</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151236691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7603" t="14133"/>
          <a:stretch/>
        </p:blipFill>
        <p:spPr>
          <a:xfrm>
            <a:off x="3334663" y="2885781"/>
            <a:ext cx="17714674" cy="97380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p:cNvSpPr txBox="1"/>
          <p:nvPr/>
        </p:nvSpPr>
        <p:spPr>
          <a:xfrm>
            <a:off x="6845300" y="1066800"/>
            <a:ext cx="106934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Les fibres élastiques</a:t>
            </a:r>
            <a:endParaRPr kumimoji="0" lang="fr-FR" sz="5000" b="0"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5"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1936155513"/>
      </p:ext>
    </p:extLst>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60500" y="1816100"/>
            <a:ext cx="20828000" cy="2044700"/>
          </a:xfrm>
        </p:spPr>
        <p:txBody>
          <a:bodyPr>
            <a:noAutofit/>
          </a:bodyPr>
          <a:lstStyle/>
          <a:p>
            <a:pPr algn="l"/>
            <a:r>
              <a:rPr lang="fr-FR" sz="6600" b="1" dirty="0" smtClean="0">
                <a:latin typeface="Calibri" charset="0"/>
                <a:ea typeface="Calibri" charset="0"/>
                <a:cs typeface="Calibri" charset="0"/>
              </a:rPr>
              <a:t>A propos de la synthèse des fibres de collagène</a:t>
            </a:r>
            <a:r>
              <a:rPr lang="fr-FR" sz="6600" dirty="0" smtClean="0">
                <a:latin typeface="Calibri" charset="0"/>
                <a:ea typeface="Calibri" charset="0"/>
                <a:cs typeface="Calibri" charset="0"/>
              </a:rPr>
              <a:t>, classez par ordre d’apparition les étapes liées à la synthèse d’une fibre et donnez la réponse exacte?</a:t>
            </a:r>
            <a:endParaRPr lang="fr-FR" sz="6600" dirty="0">
              <a:latin typeface="Calibri" charset="0"/>
              <a:ea typeface="Calibri" charset="0"/>
              <a:cs typeface="Calibri" charset="0"/>
            </a:endParaRPr>
          </a:p>
        </p:txBody>
      </p:sp>
      <p:sp>
        <p:nvSpPr>
          <p:cNvPr id="3" name="Espace réservé du texte 2"/>
          <p:cNvSpPr>
            <a:spLocks noGrp="1"/>
          </p:cNvSpPr>
          <p:nvPr>
            <p:ph type="body" idx="1"/>
          </p:nvPr>
        </p:nvSpPr>
        <p:spPr>
          <a:xfrm>
            <a:off x="1460500" y="4267200"/>
            <a:ext cx="21463000" cy="4521200"/>
          </a:xfrm>
        </p:spPr>
        <p:txBody>
          <a:bodyPr>
            <a:noAutofit/>
          </a:bodyPr>
          <a:lstStyle/>
          <a:p>
            <a:pPr marL="742950" indent="-742950" algn="l">
              <a:buAutoNum type="arabicPeriod"/>
            </a:pPr>
            <a:r>
              <a:rPr lang="fr-FR" sz="4800" dirty="0" smtClean="0">
                <a:latin typeface="Calibri" charset="0"/>
                <a:ea typeface="Calibri" charset="0"/>
                <a:cs typeface="Calibri" charset="0"/>
              </a:rPr>
              <a:t>Formation des </a:t>
            </a:r>
            <a:r>
              <a:rPr lang="fr-FR" sz="4800" u="sng" dirty="0" smtClean="0">
                <a:latin typeface="Calibri" charset="0"/>
                <a:ea typeface="Calibri" charset="0"/>
                <a:cs typeface="Calibri" charset="0"/>
              </a:rPr>
              <a:t>fibres de collagène</a:t>
            </a:r>
          </a:p>
          <a:p>
            <a:pPr marL="742950" indent="-742950" algn="l">
              <a:buAutoNum type="arabicPeriod"/>
            </a:pPr>
            <a:r>
              <a:rPr lang="fr-FR" sz="4800" dirty="0" smtClean="0">
                <a:latin typeface="Calibri" charset="0"/>
                <a:ea typeface="Calibri" charset="0"/>
                <a:cs typeface="Calibri" charset="0"/>
              </a:rPr>
              <a:t>Formation de la </a:t>
            </a:r>
            <a:r>
              <a:rPr lang="fr-FR" sz="4800" u="sng" dirty="0" smtClean="0">
                <a:latin typeface="Calibri" charset="0"/>
                <a:ea typeface="Calibri" charset="0"/>
                <a:cs typeface="Calibri" charset="0"/>
              </a:rPr>
              <a:t>sous-unité alpha du </a:t>
            </a:r>
            <a:r>
              <a:rPr lang="fr-FR" sz="4800" u="sng" dirty="0" err="1" smtClean="0">
                <a:latin typeface="Calibri" charset="0"/>
                <a:ea typeface="Calibri" charset="0"/>
                <a:cs typeface="Calibri" charset="0"/>
              </a:rPr>
              <a:t>procollagène</a:t>
            </a:r>
            <a:endParaRPr lang="fr-FR" sz="4800" u="sng" dirty="0" smtClean="0">
              <a:latin typeface="Calibri" charset="0"/>
              <a:ea typeface="Calibri" charset="0"/>
              <a:cs typeface="Calibri" charset="0"/>
            </a:endParaRPr>
          </a:p>
          <a:p>
            <a:pPr marL="742950" indent="-742950" algn="l">
              <a:buAutoNum type="arabicPeriod"/>
            </a:pPr>
            <a:r>
              <a:rPr lang="fr-FR" sz="4800" dirty="0" smtClean="0">
                <a:latin typeface="Calibri" charset="0"/>
                <a:ea typeface="Calibri" charset="0"/>
                <a:cs typeface="Calibri" charset="0"/>
              </a:rPr>
              <a:t>Formation du </a:t>
            </a:r>
            <a:r>
              <a:rPr lang="fr-FR" sz="4800" u="sng" dirty="0" err="1" smtClean="0">
                <a:latin typeface="Calibri" charset="0"/>
                <a:ea typeface="Calibri" charset="0"/>
                <a:cs typeface="Calibri" charset="0"/>
              </a:rPr>
              <a:t>procollagène</a:t>
            </a:r>
            <a:endParaRPr lang="fr-FR" sz="4800" u="sng" dirty="0" smtClean="0">
              <a:latin typeface="Calibri" charset="0"/>
              <a:ea typeface="Calibri" charset="0"/>
              <a:cs typeface="Calibri" charset="0"/>
            </a:endParaRPr>
          </a:p>
          <a:p>
            <a:pPr marL="742950" indent="-742950" algn="l">
              <a:buAutoNum type="arabicPeriod"/>
            </a:pPr>
            <a:r>
              <a:rPr lang="fr-FR" sz="4800" dirty="0" smtClean="0">
                <a:latin typeface="Calibri" charset="0"/>
                <a:ea typeface="Calibri" charset="0"/>
                <a:cs typeface="Calibri" charset="0"/>
              </a:rPr>
              <a:t>Elimination des extrémités des chaînes alpha du </a:t>
            </a:r>
            <a:r>
              <a:rPr lang="fr-FR" sz="4800" dirty="0" err="1" smtClean="0">
                <a:latin typeface="Calibri" charset="0"/>
                <a:ea typeface="Calibri" charset="0"/>
                <a:cs typeface="Calibri" charset="0"/>
              </a:rPr>
              <a:t>procollagène</a:t>
            </a:r>
            <a:r>
              <a:rPr lang="fr-FR" sz="4800" dirty="0" smtClean="0">
                <a:latin typeface="Calibri" charset="0"/>
                <a:ea typeface="Calibri" charset="0"/>
                <a:cs typeface="Calibri" charset="0"/>
              </a:rPr>
              <a:t>.</a:t>
            </a:r>
          </a:p>
          <a:p>
            <a:pPr marL="742950" indent="-742950" algn="l">
              <a:buAutoNum type="arabicPeriod"/>
            </a:pPr>
            <a:r>
              <a:rPr lang="fr-FR" sz="4800" dirty="0" smtClean="0">
                <a:latin typeface="Calibri" charset="0"/>
                <a:ea typeface="Calibri" charset="0"/>
                <a:cs typeface="Calibri" charset="0"/>
              </a:rPr>
              <a:t>Association bout à bout des molécules de </a:t>
            </a:r>
            <a:r>
              <a:rPr lang="fr-FR" sz="4800" dirty="0" err="1" smtClean="0">
                <a:latin typeface="Calibri" charset="0"/>
                <a:ea typeface="Calibri" charset="0"/>
                <a:cs typeface="Calibri" charset="0"/>
              </a:rPr>
              <a:t>tropocollagène</a:t>
            </a:r>
            <a:r>
              <a:rPr lang="fr-FR" sz="4800" dirty="0" smtClean="0">
                <a:latin typeface="Calibri" charset="0"/>
                <a:ea typeface="Calibri" charset="0"/>
                <a:cs typeface="Calibri" charset="0"/>
              </a:rPr>
              <a:t>.</a:t>
            </a:r>
          </a:p>
          <a:p>
            <a:pPr marL="742950" indent="-742950" algn="l">
              <a:buAutoNum type="arabicPeriod"/>
            </a:pPr>
            <a:r>
              <a:rPr lang="fr-FR" sz="4800" dirty="0" smtClean="0">
                <a:latin typeface="Calibri" charset="0"/>
                <a:ea typeface="Calibri" charset="0"/>
                <a:cs typeface="Calibri" charset="0"/>
              </a:rPr>
              <a:t>Alignement longitudinal des chaînes de </a:t>
            </a:r>
            <a:r>
              <a:rPr lang="fr-FR" sz="4800" dirty="0" err="1" smtClean="0">
                <a:latin typeface="Calibri" charset="0"/>
                <a:ea typeface="Calibri" charset="0"/>
                <a:cs typeface="Calibri" charset="0"/>
              </a:rPr>
              <a:t>tropocollagène</a:t>
            </a:r>
            <a:r>
              <a:rPr lang="fr-FR" sz="4800" dirty="0" smtClean="0">
                <a:latin typeface="Calibri" charset="0"/>
                <a:ea typeface="Calibri" charset="0"/>
                <a:cs typeface="Calibri" charset="0"/>
              </a:rPr>
              <a:t> avec une décalage périodique de 65/70 nanomètres.</a:t>
            </a:r>
            <a:endParaRPr lang="fr-FR" sz="4800" dirty="0">
              <a:latin typeface="Calibri" charset="0"/>
              <a:ea typeface="Calibri" charset="0"/>
              <a:cs typeface="Calibri" charset="0"/>
            </a:endParaRPr>
          </a:p>
        </p:txBody>
      </p:sp>
      <p:sp>
        <p:nvSpPr>
          <p:cNvPr id="4" name="ZoneTexte 3"/>
          <p:cNvSpPr txBox="1"/>
          <p:nvPr/>
        </p:nvSpPr>
        <p:spPr>
          <a:xfrm>
            <a:off x="2730500" y="9623416"/>
            <a:ext cx="12839700" cy="318035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914400" marR="0" indent="-914400" algn="l" defTabSz="825500" rtl="0" fontAlgn="auto" latinLnBrk="1" hangingPunct="0">
              <a:lnSpc>
                <a:spcPct val="100000"/>
              </a:lnSpc>
              <a:spcBef>
                <a:spcPts val="0"/>
              </a:spcBef>
              <a:spcAft>
                <a:spcPts val="0"/>
              </a:spcAft>
              <a:buClrTx/>
              <a:buSzTx/>
              <a:buFontTx/>
              <a:buAutoNum type="alphaUcParenR"/>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4.2.3.5.6.1.</a:t>
            </a:r>
          </a:p>
          <a:p>
            <a:pPr marL="914400" marR="0" indent="-914400" algn="l" defTabSz="825500" rtl="0" fontAlgn="auto" latinLnBrk="1" hangingPunct="0">
              <a:lnSpc>
                <a:spcPct val="100000"/>
              </a:lnSpc>
              <a:spcBef>
                <a:spcPts val="0"/>
              </a:spcBef>
              <a:spcAft>
                <a:spcPts val="0"/>
              </a:spcAft>
              <a:buClrTx/>
              <a:buSzTx/>
              <a:buFontTx/>
              <a:buAutoNum type="alphaUcParenR"/>
              <a:tabLst/>
            </a:pPr>
            <a:r>
              <a:rPr lang="fr-FR" b="1" dirty="0" smtClean="0">
                <a:solidFill>
                  <a:srgbClr val="000000"/>
                </a:solidFill>
                <a:latin typeface="Calibri" charset="0"/>
                <a:ea typeface="Calibri" charset="0"/>
                <a:cs typeface="Calibri" charset="0"/>
              </a:rPr>
              <a:t>1.3.2.4.6.5.</a:t>
            </a:r>
          </a:p>
          <a:p>
            <a:pPr marL="914400" marR="0" indent="-914400" algn="l" defTabSz="825500" rtl="0" fontAlgn="auto" latinLnBrk="1" hangingPunct="0">
              <a:lnSpc>
                <a:spcPct val="100000"/>
              </a:lnSpc>
              <a:spcBef>
                <a:spcPts val="0"/>
              </a:spcBef>
              <a:spcAft>
                <a:spcPts val="0"/>
              </a:spcAft>
              <a:buClrTx/>
              <a:buSzTx/>
              <a:buFontTx/>
              <a:buAutoNum type="alphaUcParenR"/>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2.3.4.5.6.1</a:t>
            </a:r>
          </a:p>
          <a:p>
            <a:pPr marL="914400" marR="0" indent="-914400" algn="l" defTabSz="825500" rtl="0" fontAlgn="auto" latinLnBrk="1" hangingPunct="0">
              <a:lnSpc>
                <a:spcPct val="100000"/>
              </a:lnSpc>
              <a:spcBef>
                <a:spcPts val="0"/>
              </a:spcBef>
              <a:spcAft>
                <a:spcPts val="0"/>
              </a:spcAft>
              <a:buClrTx/>
              <a:buSzTx/>
              <a:buFontTx/>
              <a:buAutoNum type="alphaUcParenR"/>
              <a:tabLst/>
            </a:pPr>
            <a:r>
              <a:rPr lang="fr-FR" b="1" dirty="0" smtClean="0">
                <a:solidFill>
                  <a:srgbClr val="000000"/>
                </a:solidFill>
                <a:latin typeface="Calibri" charset="0"/>
                <a:ea typeface="Calibri" charset="0"/>
                <a:cs typeface="Calibri" charset="0"/>
              </a:rPr>
              <a:t>2.3.1.5.4.6.</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5" name="ZoneTexte 4"/>
          <p:cNvSpPr txBox="1"/>
          <p:nvPr/>
        </p:nvSpPr>
        <p:spPr>
          <a:xfrm>
            <a:off x="12192000" y="11213595"/>
            <a:ext cx="8242300"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a:t>
            </a:r>
            <a:r>
              <a:rPr kumimoji="0" lang="fr-FR" sz="5000" b="1" i="0" u="none" strike="noStrike" cap="none" spc="0" normalizeH="0" baseline="0" smtClean="0">
                <a:ln>
                  <a:noFill/>
                </a:ln>
                <a:solidFill>
                  <a:srgbClr val="00B050"/>
                </a:solidFill>
                <a:effectLst/>
                <a:uFillTx/>
                <a:latin typeface="Calibri" charset="0"/>
                <a:ea typeface="Calibri" charset="0"/>
                <a:cs typeface="Calibri" charset="0"/>
                <a:sym typeface="Helvetica Light"/>
              </a:rPr>
              <a:t>: </a:t>
            </a:r>
            <a:r>
              <a:rPr lang="fr-FR" b="1" smtClean="0">
                <a:solidFill>
                  <a:srgbClr val="00B050"/>
                </a:solidFill>
                <a:latin typeface="Calibri" charset="0"/>
                <a:ea typeface="Calibri" charset="0"/>
                <a:cs typeface="Calibri" charset="0"/>
              </a:rPr>
              <a:t>C) </a:t>
            </a:r>
            <a:r>
              <a:rPr kumimoji="0" lang="fr-FR" sz="5000" b="1" i="0" u="none" strike="noStrike" cap="none" spc="0" normalizeH="0" baseline="0" smtClean="0">
                <a:ln>
                  <a:noFill/>
                </a:ln>
                <a:solidFill>
                  <a:srgbClr val="00B050"/>
                </a:solidFill>
                <a:effectLst/>
                <a:uFillTx/>
                <a:latin typeface="Calibri" charset="0"/>
                <a:ea typeface="Calibri" charset="0"/>
                <a:cs typeface="Calibri" charset="0"/>
                <a:sym typeface="Helvetica Light"/>
              </a:rPr>
              <a:t>2.3.4.5.6.1</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6"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83165903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03400" y="3746500"/>
            <a:ext cx="20828000" cy="4648200"/>
          </a:xfrm>
        </p:spPr>
        <p:txBody>
          <a:bodyPr>
            <a:noAutofit/>
          </a:bodyPr>
          <a:lstStyle/>
          <a:p>
            <a:r>
              <a:rPr lang="fr-FR" sz="16100" dirty="0" smtClean="0">
                <a:latin typeface="Chalkduster" charset="0"/>
                <a:ea typeface="Chalkduster" charset="0"/>
                <a:cs typeface="Chalkduster" charset="0"/>
              </a:rPr>
              <a:t>MERCI POUR VOTRE ATTENTION.</a:t>
            </a:r>
            <a:endParaRPr lang="fr-FR" sz="16100" dirty="0">
              <a:latin typeface="Chalkduster" charset="0"/>
              <a:ea typeface="Chalkduster" charset="0"/>
              <a:cs typeface="Chalkduster" charset="0"/>
            </a:endParaRPr>
          </a:p>
        </p:txBody>
      </p:sp>
      <p:sp>
        <p:nvSpPr>
          <p:cNvPr id="3" name="Shape 545"/>
          <p:cNvSpPr/>
          <p:nvPr/>
        </p:nvSpPr>
        <p:spPr>
          <a:xfrm>
            <a:off x="-2874" y="13110747"/>
            <a:ext cx="24389748" cy="619628"/>
          </a:xfrm>
          <a:prstGeom prst="rect">
            <a:avLst/>
          </a:prstGeom>
          <a:solidFill>
            <a:srgbClr val="70BF41"/>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reproduction ou vente est interdite. </a:t>
            </a:r>
          </a:p>
        </p:txBody>
      </p:sp>
    </p:spTree>
    <p:extLst>
      <p:ext uri="{BB962C8B-B14F-4D97-AF65-F5344CB8AC3E}">
        <p14:creationId xmlns:p14="http://schemas.microsoft.com/office/powerpoint/2010/main" val="1544708558"/>
      </p:ext>
    </p:extLst>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745</TotalTime>
  <Words>2697</Words>
  <Application>Microsoft Macintosh PowerPoint</Application>
  <PresentationFormat>Personnalisé</PresentationFormat>
  <Paragraphs>403</Paragraphs>
  <Slides>46</Slides>
  <Notes>2</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46</vt:i4>
      </vt:variant>
    </vt:vector>
  </HeadingPairs>
  <TitlesOfParts>
    <vt:vector size="54" baseType="lpstr">
      <vt:lpstr>Avenir Roman</vt:lpstr>
      <vt:lpstr>Calibri</vt:lpstr>
      <vt:lpstr>Calibri Light</vt:lpstr>
      <vt:lpstr>Chalkduster</vt:lpstr>
      <vt:lpstr>Helvetica Light</vt:lpstr>
      <vt:lpstr>Wingdings</vt:lpstr>
      <vt:lpstr>Arial</vt:lpstr>
      <vt:lpstr>White</vt:lpstr>
      <vt:lpstr>Présentation PowerPoint</vt:lpstr>
      <vt:lpstr>Introduction  I. Composants du tissu conjonctif A) Les cellules B) Les fibres C) La substance fondamentale  II. Les tissus conjonctifs non spécialisés A) Les tissus embryonnaires B) Les tissus fibreux (lâche et dense) C) Le tissu réticulé </vt:lpstr>
      <vt:lpstr>Présentation PowerPoint</vt:lpstr>
      <vt:lpst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Maintenant, quelques QCMs des annales.</vt:lpstr>
      <vt:lpstr>A propos de la cellule souche mésenchymateuse, donnez les propositions vraies.</vt:lpstr>
      <vt:lpstr>A propos des potentialités de la CSM, donnez les vraies:</vt:lpstr>
      <vt:lpstr>Parmi les propositions suivantes concernant le tissu conjonctif, donnez le ou les proposition(s) exacte(s)?</vt:lpstr>
      <vt:lpstr>Quelques caractéristiques du tissu conjonctif fibreux lâche. Donnez les vraies. </vt:lpstr>
      <vt:lpstr>Présentation PowerPoint</vt:lpstr>
      <vt:lpstr>A propos de la synthèse des fibres de collagène, classez par ordre d’apparition les étapes liées à la synthèse d’une fibre et donnez la réponse exacte?</vt:lpstr>
      <vt:lpstr>MERCI POUR VOTRE ATTENTION.</vt:lpstr>
    </vt:vector>
  </TitlesOfParts>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cp:lastModifiedBy>Melanie Anton</cp:lastModifiedBy>
  <cp:revision>117</cp:revision>
  <dcterms:modified xsi:type="dcterms:W3CDTF">2016-08-19T10:56:02Z</dcterms:modified>
</cp:coreProperties>
</file>