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71" r:id="rId6"/>
    <p:sldId id="272" r:id="rId7"/>
    <p:sldId id="269" r:id="rId8"/>
    <p:sldId id="257" r:id="rId9"/>
    <p:sldId id="258" r:id="rId10"/>
    <p:sldId id="259" r:id="rId11"/>
    <p:sldId id="260" r:id="rId12"/>
    <p:sldId id="261" r:id="rId13"/>
    <p:sldId id="263" r:id="rId14"/>
    <p:sldId id="264" r:id="rId15"/>
    <p:sldId id="265" r:id="rId16"/>
    <p:sldId id="273" r:id="rId17"/>
    <p:sldId id="274" r:id="rId18"/>
    <p:sldId id="270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51"/>
    <a:srgbClr val="FF0066"/>
    <a:srgbClr val="EB8D63"/>
    <a:srgbClr val="E3F161"/>
    <a:srgbClr val="5EF886"/>
    <a:srgbClr val="65F16C"/>
    <a:srgbClr val="8EF1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F80E1-D781-4446-A9E8-6A6DDC9D77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6EB138-7DAE-4F39-AA4F-15BC7D334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7A977A-464D-4997-B13D-A118FFDF3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40C835-C4DF-4288-81A5-7708CFBAE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E73938-1015-4745-BEF3-3EAC00D63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368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235C0-7E34-4732-AAF9-5F389685C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222230-56EF-4304-A3A9-F33B86674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74AB3A-63C8-420F-86ED-0B7CCCBA4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AD45C4-5D0F-41A4-BE7B-666B10B10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755619-5324-42E2-B474-53FC79AB6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562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8276A-D4E5-4CF2-90B0-73F9951EB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2A0BAC-FDBF-401E-B1BB-0E0DE4878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31EC-C2C1-4190-BD10-F412F7A53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191ABA-77DB-4D66-B713-2123D2284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67B999-8107-499B-8FAB-89C269871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686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0EDE2-B01C-4C72-B46B-012D3C7A6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B1386E-2552-40D9-91ED-5892DDFE7B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926381-AD02-4437-9167-CF1C311C27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CB0B28-F712-4900-96C0-21BFA2762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B9FB83-184F-413B-A02C-42CBE2777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A56FC9-BCED-4FB4-86B6-E644EF5CE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01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6A6BD-1676-4FA1-B653-0B968199C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B5C1D0-A781-4861-9FD4-5B28D5A8E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8AA399A-3E01-4596-9B17-1280F35DE1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14EE4-0AAD-45F9-AA20-6F4A6B8676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D05185-618C-4A59-A12C-42BF2735F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AD8FF7E-DE02-4E3C-93A8-17C6F074B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0F0B5B-8598-42C3-836B-3D2E6B538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F4ABE9-64D6-4BF7-9B5B-D9D1F92A9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48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4F551-8777-44B8-AD31-D15221A98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6CF97D-C861-4B4E-9D16-6985E1C2A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A267400-928F-4F37-8AEC-8E6ECE092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DE2A7CD-6616-4EA6-81A0-DBD1B6379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074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D69676-55AA-4DFD-A2EE-1BF105119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13CD91-6C86-4D75-85A7-AB54F89C5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AC6A7B3-27F3-48B1-B48C-2F59F1810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013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D6727-8AB1-4A45-B530-8C423E4AE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9CB3F9-3D6E-437E-AE8B-221C99892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B0B3BD-7E79-403C-958A-F3652453B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606A6D-4D72-4BC4-A35A-071FADB9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2BB72D-2B3E-4B40-BE54-CC4F79D52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FE7F71-D782-4BDD-BD07-6EE4838F0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498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EA560-E971-4203-B07C-8D9D98195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D86C10E-12FC-491D-B1F5-B87910F0CE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7C27BD-963C-42A2-B76F-174E1628E9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CD22F3-B7BB-459B-8C77-0F4633CAE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211C87-4268-4EF0-895F-133C8069F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7B0F85-871F-4250-B104-1D6EBD061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846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C97D4-FFF7-46AB-9563-00031860B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073E91-82A4-4CB2-BE27-30C3C107FC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59DEF0-4D99-4B9B-849B-66F1C5C44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36CD69-4300-4ED3-888D-E675F1475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233912-0B8A-42EB-AE12-08BE2B176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EF2571A-2191-42A4-B456-3E7AD2862C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12363D-851C-4C94-AF15-89261FD1C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FFD99E-42D2-4796-9D04-E41822B8E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2CFBD9-3A8F-4732-94F7-243FF6470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89B20D-842E-4011-8F19-92626B584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96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B942DB6-E238-4382-9F26-1DA0B7CBC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104A24-23CB-4C49-8756-0A398C530C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8BBAD8-A05A-473C-97BC-F4F1A4D459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12665-45F8-44A4-9545-CACEF8C7A94A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D2B5D1-71A9-4627-AAD4-9983DFB049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A99E6D-86E9-4811-AE74-923DD3EE5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9FC68-F0D7-48D0-AD61-71A97D5A7E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5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7373C7-7313-47C7-AF8D-C39A78B138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fr-FR" sz="5400" u="sng">
                <a:latin typeface="Georgia" panose="02040502050405020303" pitchFamily="18" charset="0"/>
              </a:rPr>
              <a:t>La Sécurité Sanitaire</a:t>
            </a:r>
          </a:p>
        </p:txBody>
      </p:sp>
      <p:sp>
        <p:nvSpPr>
          <p:cNvPr id="15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8420301-2FC6-4041-8814-DC968AB0EE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6" r="3227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795990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ED5F4E-3E85-43A5-B432-61EA962F5E8D}"/>
              </a:ext>
            </a:extLst>
          </p:cNvPr>
          <p:cNvSpPr/>
          <p:nvPr/>
        </p:nvSpPr>
        <p:spPr>
          <a:xfrm>
            <a:off x="584790" y="4669572"/>
            <a:ext cx="10665859" cy="540705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A44221-7B10-48D0-B9E9-840900A7F74E}"/>
              </a:ext>
            </a:extLst>
          </p:cNvPr>
          <p:cNvSpPr/>
          <p:nvPr/>
        </p:nvSpPr>
        <p:spPr>
          <a:xfrm>
            <a:off x="584791" y="3132119"/>
            <a:ext cx="10665859" cy="1025211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B723BF-F0D2-438A-9378-2C7A5F38A1A8}"/>
              </a:ext>
            </a:extLst>
          </p:cNvPr>
          <p:cNvSpPr/>
          <p:nvPr/>
        </p:nvSpPr>
        <p:spPr>
          <a:xfrm>
            <a:off x="603094" y="1590348"/>
            <a:ext cx="10647556" cy="120032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EDFE133-133A-4B70-932A-280DD04CA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u="sng" dirty="0">
                <a:solidFill>
                  <a:srgbClr val="FF0066"/>
                </a:solidFill>
                <a:latin typeface="Georgia" panose="02040502050405020303" pitchFamily="18" charset="0"/>
              </a:rPr>
              <a:t>Introduction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C39DA7-5CC9-4DBE-A226-9AEEDE651EDC}"/>
              </a:ext>
            </a:extLst>
          </p:cNvPr>
          <p:cNvSpPr txBox="1"/>
          <p:nvPr/>
        </p:nvSpPr>
        <p:spPr>
          <a:xfrm>
            <a:off x="603094" y="1490007"/>
            <a:ext cx="108166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FF0066"/>
                </a:solidFill>
              </a:rPr>
              <a:t>1991</a:t>
            </a:r>
            <a:r>
              <a:rPr lang="fr-FR" dirty="0"/>
              <a:t> – Contamination de produits sanguins par le VIH connue depuis 1984, les autorités n’imposent le chauffage que le 1er octobre 1985 : 1 hémophile sur 2 contaminé, soit 2000 patients dont la contamination aurait pu être évitée à cause « Drame du sang contaminé » ++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2537831-F79D-41EC-A25C-FD153C39CB70}"/>
              </a:ext>
            </a:extLst>
          </p:cNvPr>
          <p:cNvSpPr txBox="1"/>
          <p:nvPr/>
        </p:nvSpPr>
        <p:spPr>
          <a:xfrm>
            <a:off x="603094" y="2967336"/>
            <a:ext cx="106475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FF0066"/>
                </a:solidFill>
              </a:rPr>
              <a:t>2011</a:t>
            </a:r>
            <a:r>
              <a:rPr lang="fr-FR" dirty="0"/>
              <a:t> – Le </a:t>
            </a:r>
            <a:r>
              <a:rPr lang="fr-FR" dirty="0" err="1"/>
              <a:t>benfluorex</a:t>
            </a:r>
            <a:r>
              <a:rPr lang="fr-FR" dirty="0"/>
              <a:t> (Médiator®), commercialisé comme antidiabétique chez les patients en surcharge pondérale, il est responsable d’hypertension artérielle pulmonaire et de pathologie valvulaire : estimation de 1000 à 2000 décès attribuables ++ L’affaire du Médiator a abouti à la réforme de l’AFSSAPS à ANSM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FB17059-79A7-46C1-A92B-6A2AF46F870F}"/>
              </a:ext>
            </a:extLst>
          </p:cNvPr>
          <p:cNvSpPr txBox="1"/>
          <p:nvPr/>
        </p:nvSpPr>
        <p:spPr>
          <a:xfrm>
            <a:off x="593941" y="4755258"/>
            <a:ext cx="10647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2016</a:t>
            </a: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le valproate de sodium (</a:t>
            </a:r>
            <a:r>
              <a:rPr kumimoji="0" lang="fr-F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Depakine</a:t>
            </a: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®), </a:t>
            </a:r>
            <a:r>
              <a:rPr kumimoji="0" lang="fr-F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anti-épileptique</a:t>
            </a: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(NEW++)</a:t>
            </a:r>
          </a:p>
        </p:txBody>
      </p:sp>
    </p:spTree>
    <p:extLst>
      <p:ext uri="{BB962C8B-B14F-4D97-AF65-F5344CB8AC3E}">
        <p14:creationId xmlns:p14="http://schemas.microsoft.com/office/powerpoint/2010/main" val="1194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CB7747C-11F0-4E1E-95CF-A6954D5C970D}"/>
              </a:ext>
            </a:extLst>
          </p:cNvPr>
          <p:cNvSpPr txBox="1"/>
          <p:nvPr/>
        </p:nvSpPr>
        <p:spPr>
          <a:xfrm>
            <a:off x="535259" y="1014760"/>
            <a:ext cx="1042638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dirty="0">
                <a:latin typeface="Georgia" panose="02040502050405020303" pitchFamily="18" charset="0"/>
              </a:rPr>
              <a:t>L’affaire du </a:t>
            </a:r>
            <a:r>
              <a:rPr lang="fr-FR" sz="2400" dirty="0">
                <a:solidFill>
                  <a:srgbClr val="FF0066"/>
                </a:solidFill>
                <a:latin typeface="Georgia" panose="02040502050405020303" pitchFamily="18" charset="0"/>
              </a:rPr>
              <a:t>sang contaminé </a:t>
            </a:r>
            <a:r>
              <a:rPr lang="fr-FR" sz="2400" dirty="0">
                <a:latin typeface="Georgia" panose="02040502050405020303" pitchFamily="18" charset="0"/>
              </a:rPr>
              <a:t>a révélé un grave dysfonctionnement au sommet de l'Etat et a mis en cause des personnalités politiques. Elle a été à l'origine d'une réglementation nouvelle et abondante, comme par</a:t>
            </a:r>
          </a:p>
          <a:p>
            <a:r>
              <a:rPr lang="fr-FR" sz="2400" dirty="0">
                <a:latin typeface="Georgia" panose="02040502050405020303" pitchFamily="18" charset="0"/>
              </a:rPr>
              <a:t>exemple dans le domaine des vigilances :</a:t>
            </a:r>
          </a:p>
          <a:p>
            <a:endParaRPr lang="fr-FR" sz="2400" dirty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latin typeface="Georgia" panose="02040502050405020303" pitchFamily="18" charset="0"/>
              </a:rPr>
              <a:t> Création de l'hémovigilance en 1993,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latin typeface="Georgia" panose="02040502050405020303" pitchFamily="18" charset="0"/>
              </a:rPr>
              <a:t> Création de la réactovigilance en 1994,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latin typeface="Georgia" panose="02040502050405020303" pitchFamily="18" charset="0"/>
              </a:rPr>
              <a:t> Réforme de la pharmacovigilance en 1995</a:t>
            </a:r>
          </a:p>
          <a:p>
            <a:endParaRPr lang="fr-FR" sz="2400" dirty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latin typeface="Georgia" panose="02040502050405020303" pitchFamily="18" charset="0"/>
              </a:rPr>
              <a:t>Mise en place de la matériovigilance en 1996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717B3DD-D754-4498-9299-35509A3CE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195" y="2842395"/>
            <a:ext cx="2240988" cy="35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39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CB802-D06C-40C4-908B-F22D1197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Définitions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609C70-B5E7-4852-82A7-A77701187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r-FR" sz="1600" dirty="0">
                <a:latin typeface="Georgia" panose="02040502050405020303" pitchFamily="18" charset="0"/>
              </a:rPr>
              <a:t>La </a:t>
            </a:r>
            <a:r>
              <a:rPr lang="fr-FR" sz="1600" b="1" dirty="0">
                <a:solidFill>
                  <a:srgbClr val="FF0066"/>
                </a:solidFill>
                <a:latin typeface="Georgia" panose="02040502050405020303" pitchFamily="18" charset="0"/>
              </a:rPr>
              <a:t>sécurité sanitaire</a:t>
            </a:r>
            <a:r>
              <a:rPr lang="fr-FR" sz="1600" b="1" dirty="0">
                <a:latin typeface="Georgia" panose="02040502050405020303" pitchFamily="18" charset="0"/>
              </a:rPr>
              <a:t>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a pour objet de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prévenir ou de réduire</a:t>
            </a:r>
          </a:p>
          <a:p>
            <a:pPr lvl="1"/>
            <a:r>
              <a:rPr lang="fr-FR" sz="1600" b="0" i="0" u="none" strike="noStrike" baseline="0" dirty="0">
                <a:latin typeface="Georgia" panose="02040502050405020303" pitchFamily="18" charset="0"/>
              </a:rPr>
              <a:t>les </a:t>
            </a:r>
            <a:r>
              <a:rPr lang="fr-FR" sz="1600" b="0" i="0" u="sng" strike="noStrike" baseline="0" dirty="0">
                <a:latin typeface="Georgia" panose="02040502050405020303" pitchFamily="18" charset="0"/>
              </a:rPr>
              <a:t>risques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 iatrogènes,</a:t>
            </a:r>
          </a:p>
          <a:p>
            <a:pPr lvl="1"/>
            <a:r>
              <a:rPr lang="fr-FR" sz="1600" b="0" i="0" u="none" strike="noStrike" baseline="0" dirty="0">
                <a:latin typeface="Georgia" panose="02040502050405020303" pitchFamily="18" charset="0"/>
              </a:rPr>
              <a:t>les </a:t>
            </a:r>
            <a:r>
              <a:rPr lang="fr-FR" sz="1600" b="0" i="0" u="sng" strike="noStrike" baseline="0" dirty="0">
                <a:latin typeface="Georgia" panose="02040502050405020303" pitchFamily="18" charset="0"/>
              </a:rPr>
              <a:t>accidents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 liés aux traitements, aux actes de prévention, de diagnostic et de soins</a:t>
            </a:r>
          </a:p>
          <a:p>
            <a:pPr lvl="1"/>
            <a:r>
              <a:rPr lang="fr-FR" sz="1600" b="0" i="0" u="none" strike="noStrike" baseline="0" dirty="0">
                <a:latin typeface="Georgia" panose="02040502050405020303" pitchFamily="18" charset="0"/>
              </a:rPr>
              <a:t>ainsi qu'à l'usage des biens et produits de santé, comme aux interventions et décisions des autorités sanitaires.</a:t>
            </a:r>
          </a:p>
          <a:p>
            <a:pPr marL="0" indent="0">
              <a:buNone/>
            </a:pPr>
            <a:r>
              <a:rPr lang="fr-FR" sz="1600" dirty="0">
                <a:latin typeface="Georgia" panose="02040502050405020303" pitchFamily="18" charset="0"/>
              </a:rPr>
              <a:t>Concerne aussi l’alimentation et l’environnement</a:t>
            </a:r>
          </a:p>
          <a:p>
            <a:pPr marL="0" indent="0">
              <a:buNone/>
            </a:pPr>
            <a:endParaRPr lang="fr-FR" sz="1600" dirty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fr-FR" sz="1600" b="0" i="0" u="none" strike="noStrike" baseline="0" dirty="0">
                <a:latin typeface="Georgia" panose="02040502050405020303" pitchFamily="18" charset="0"/>
              </a:rPr>
              <a:t>Un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risque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correspond à la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probabilité qu'un effet spécifique se produise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dans une période donnée ou dans des circonstances déterminées.</a:t>
            </a:r>
          </a:p>
          <a:p>
            <a:pPr marL="0" indent="0">
              <a:buNone/>
            </a:pPr>
            <a:r>
              <a:rPr lang="fr-FR" sz="1600" b="0" i="0" u="none" strike="noStrike" baseline="0" dirty="0">
                <a:latin typeface="Georgia" panose="02040502050405020303" pitchFamily="18" charset="0"/>
              </a:rPr>
              <a:t>Un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risque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se caractérise donc par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deux composantes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: ++</a:t>
            </a:r>
          </a:p>
          <a:p>
            <a:pPr marL="800100" lvl="1" indent="-342900">
              <a:buFont typeface="+mj-lt"/>
              <a:buAutoNum type="arabicPeriod"/>
            </a:pPr>
            <a:r>
              <a:rPr lang="fr-FR" sz="1600" b="0" i="0" u="none" strike="noStrike" baseline="0" dirty="0">
                <a:latin typeface="Georgia" panose="02040502050405020303" pitchFamily="18" charset="0"/>
              </a:rPr>
              <a:t>la </a:t>
            </a:r>
            <a:r>
              <a:rPr lang="fr-FR" sz="1600" b="1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probabilité d'occurrence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d'un événement donné,</a:t>
            </a:r>
          </a:p>
          <a:p>
            <a:pPr marL="800100" lvl="1" indent="-342900">
              <a:buFont typeface="+mj-lt"/>
              <a:buAutoNum type="arabicPeriod"/>
            </a:pPr>
            <a:r>
              <a:rPr lang="fr-FR" sz="1600" b="0" i="0" u="none" strike="noStrike" baseline="0" dirty="0">
                <a:latin typeface="Georgia" panose="02040502050405020303" pitchFamily="18" charset="0"/>
              </a:rPr>
              <a:t>la </a:t>
            </a:r>
            <a:r>
              <a:rPr lang="fr-FR" sz="1600" b="1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gravité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 des effets ou conséquences de l'événement supposé pouvoir se produire.</a:t>
            </a:r>
          </a:p>
          <a:p>
            <a:pPr marL="0" indent="0" algn="l">
              <a:buNone/>
            </a:pPr>
            <a:r>
              <a:rPr lang="fr-FR" sz="1600" b="0" i="0" u="none" strike="noStrike" baseline="0" dirty="0">
                <a:latin typeface="Georgia" panose="02040502050405020303" pitchFamily="18" charset="0"/>
              </a:rPr>
              <a:t>Le risque est une 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probabilité et ne doit pas être confondu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avec un incident, un accident, un danger ou une menace</a:t>
            </a:r>
            <a:endParaRPr lang="fr-FR" sz="1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569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B81149-C5B3-4272-AB05-E98E01BB67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03" r="3137" b="2"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6C7B4A1-154A-4DF0-AC46-F88D75A2E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719777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F1FCE1F-712C-411F-AED5-80CC0BE8C893}"/>
              </a:ext>
            </a:extLst>
          </p:cNvPr>
          <p:cNvSpPr txBox="1"/>
          <p:nvPr/>
        </p:nvSpPr>
        <p:spPr>
          <a:xfrm>
            <a:off x="625517" y="878445"/>
            <a:ext cx="6620505" cy="37730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Georgia" panose="02040502050405020303" pitchFamily="18" charset="0"/>
              </a:rPr>
              <a:t>La </a:t>
            </a:r>
            <a:r>
              <a:rPr lang="en-US" dirty="0" err="1">
                <a:latin typeface="Georgia" panose="02040502050405020303" pitchFamily="18" charset="0"/>
              </a:rPr>
              <a:t>norme</a:t>
            </a:r>
            <a:r>
              <a:rPr lang="en-US" dirty="0">
                <a:latin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</a:rPr>
              <a:t>en</a:t>
            </a:r>
            <a:r>
              <a:rPr lang="en-US" dirty="0">
                <a:latin typeface="Georgia" panose="02040502050405020303" pitchFamily="18" charset="0"/>
              </a:rPr>
              <a:t> 1441 </a:t>
            </a:r>
            <a:r>
              <a:rPr lang="en-US" dirty="0" err="1">
                <a:latin typeface="Georgia" panose="02040502050405020303" pitchFamily="18" charset="0"/>
              </a:rPr>
              <a:t>définit</a:t>
            </a:r>
            <a:r>
              <a:rPr lang="en-US" dirty="0">
                <a:latin typeface="Georgia" panose="02040502050405020303" pitchFamily="18" charset="0"/>
              </a:rPr>
              <a:t> 6 </a:t>
            </a:r>
            <a:r>
              <a:rPr lang="en-US" dirty="0" err="1">
                <a:latin typeface="Georgia" panose="02040502050405020303" pitchFamily="18" charset="0"/>
              </a:rPr>
              <a:t>niveaux</a:t>
            </a:r>
            <a:r>
              <a:rPr lang="en-US" dirty="0">
                <a:latin typeface="Georgia" panose="02040502050405020303" pitchFamily="18" charset="0"/>
              </a:rPr>
              <a:t> de </a:t>
            </a:r>
            <a:r>
              <a:rPr lang="en-US" dirty="0" err="1">
                <a:latin typeface="Georgia" panose="02040502050405020303" pitchFamily="18" charset="0"/>
              </a:rPr>
              <a:t>fréquence</a:t>
            </a:r>
            <a:r>
              <a:rPr lang="en-US" dirty="0">
                <a:latin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</a:rPr>
              <a:t>d’apparition</a:t>
            </a:r>
            <a:r>
              <a:rPr lang="en-US" dirty="0">
                <a:latin typeface="Georgia" panose="02040502050405020303" pitchFamily="18" charset="0"/>
              </a:rPr>
              <a:t>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 err="1">
                <a:solidFill>
                  <a:srgbClr val="FF0051"/>
                </a:solidFill>
                <a:latin typeface="Georgia" panose="02040502050405020303" pitchFamily="18" charset="0"/>
              </a:rPr>
              <a:t>Fréquent</a:t>
            </a:r>
            <a:r>
              <a:rPr lang="en-US" sz="1600" dirty="0">
                <a:latin typeface="Georgia" panose="02040502050405020303" pitchFamily="18" charset="0"/>
              </a:rPr>
              <a:t>: le danger </a:t>
            </a:r>
            <a:r>
              <a:rPr lang="en-US" sz="1600" dirty="0" err="1">
                <a:latin typeface="Georgia" panose="02040502050405020303" pitchFamily="18" charset="0"/>
              </a:rPr>
              <a:t>est</a:t>
            </a:r>
            <a:r>
              <a:rPr lang="en-US" sz="1600" dirty="0">
                <a:latin typeface="Georgia" panose="02040502050405020303" pitchFamily="18" charset="0"/>
              </a:rPr>
              <a:t> constant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0051"/>
                </a:solidFill>
                <a:latin typeface="Georgia" panose="02040502050405020303" pitchFamily="18" charset="0"/>
              </a:rPr>
              <a:t>Probable</a:t>
            </a:r>
            <a:r>
              <a:rPr lang="en-US" sz="1600" dirty="0">
                <a:latin typeface="Georgia" panose="02040502050405020303" pitchFamily="18" charset="0"/>
              </a:rPr>
              <a:t>: </a:t>
            </a:r>
            <a:r>
              <a:rPr lang="en-US" sz="1600" dirty="0" err="1">
                <a:latin typeface="Georgia" panose="02040502050405020303" pitchFamily="18" charset="0"/>
              </a:rPr>
              <a:t>l’incident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peut</a:t>
            </a:r>
            <a:r>
              <a:rPr lang="en-US" sz="1600" dirty="0">
                <a:latin typeface="Georgia" panose="02040502050405020303" pitchFamily="18" charset="0"/>
              </a:rPr>
              <a:t> se </a:t>
            </a:r>
            <a:r>
              <a:rPr lang="en-US" sz="1600" dirty="0" err="1">
                <a:latin typeface="Georgia" panose="02040502050405020303" pitchFamily="18" charset="0"/>
              </a:rPr>
              <a:t>produire</a:t>
            </a:r>
            <a:r>
              <a:rPr lang="en-US" sz="1600" dirty="0">
                <a:latin typeface="Georgia" panose="02040502050405020303" pitchFamily="18" charset="0"/>
              </a:rPr>
              <a:t> au </a:t>
            </a:r>
            <a:r>
              <a:rPr lang="en-US" sz="1600" dirty="0" err="1">
                <a:latin typeface="Georgia" panose="02040502050405020303" pitchFamily="18" charset="0"/>
              </a:rPr>
              <a:t>moins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une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fois</a:t>
            </a:r>
            <a:endParaRPr lang="en-US" sz="160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FF005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 err="1">
                <a:solidFill>
                  <a:srgbClr val="FF0051"/>
                </a:solidFill>
                <a:latin typeface="Georgia" panose="02040502050405020303" pitchFamily="18" charset="0"/>
              </a:rPr>
              <a:t>Occasionnel</a:t>
            </a:r>
            <a:r>
              <a:rPr lang="en-US" sz="1600" dirty="0">
                <a:latin typeface="Georgia" panose="02040502050405020303" pitchFamily="18" charset="0"/>
              </a:rPr>
              <a:t>: </a:t>
            </a:r>
            <a:r>
              <a:rPr lang="en-US" sz="1600" dirty="0" err="1">
                <a:latin typeface="Georgia" panose="02040502050405020303" pitchFamily="18" charset="0"/>
              </a:rPr>
              <a:t>l’incident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pourra</a:t>
            </a:r>
            <a:r>
              <a:rPr lang="en-US" sz="1600" dirty="0">
                <a:latin typeface="Georgia" panose="02040502050405020303" pitchFamily="18" charset="0"/>
              </a:rPr>
              <a:t> se </a:t>
            </a:r>
            <a:r>
              <a:rPr lang="en-US" sz="1600" dirty="0" err="1">
                <a:latin typeface="Georgia" panose="02040502050405020303" pitchFamily="18" charset="0"/>
              </a:rPr>
              <a:t>produire</a:t>
            </a:r>
            <a:r>
              <a:rPr lang="en-US" sz="1600" dirty="0">
                <a:latin typeface="Georgia" panose="02040502050405020303" pitchFamily="18" charset="0"/>
              </a:rPr>
              <a:t> au </a:t>
            </a:r>
            <a:r>
              <a:rPr lang="en-US" sz="1600" dirty="0" err="1">
                <a:latin typeface="Georgia" panose="02040502050405020303" pitchFamily="18" charset="0"/>
              </a:rPr>
              <a:t>moins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une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fois</a:t>
            </a:r>
            <a:endParaRPr lang="en-US" sz="160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0051"/>
                </a:solidFill>
                <a:latin typeface="Georgia" panose="02040502050405020303" pitchFamily="18" charset="0"/>
              </a:rPr>
              <a:t>Rare</a:t>
            </a:r>
            <a:r>
              <a:rPr lang="en-US" sz="1600" dirty="0">
                <a:latin typeface="Georgia" panose="02040502050405020303" pitchFamily="18" charset="0"/>
              </a:rPr>
              <a:t>: </a:t>
            </a:r>
            <a:r>
              <a:rPr lang="en-US" sz="1600" dirty="0" err="1">
                <a:latin typeface="Georgia" panose="02040502050405020303" pitchFamily="18" charset="0"/>
              </a:rPr>
              <a:t>l’incident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pourrait</a:t>
            </a:r>
            <a:r>
              <a:rPr lang="en-US" sz="1600" dirty="0">
                <a:latin typeface="Georgia" panose="02040502050405020303" pitchFamily="18" charset="0"/>
              </a:rPr>
              <a:t> se </a:t>
            </a:r>
            <a:r>
              <a:rPr lang="en-US" sz="1600" dirty="0" err="1">
                <a:latin typeface="Georgia" panose="02040502050405020303" pitchFamily="18" charset="0"/>
              </a:rPr>
              <a:t>produire</a:t>
            </a:r>
            <a:r>
              <a:rPr lang="en-US" sz="1600" dirty="0">
                <a:latin typeface="Georgia" panose="02040502050405020303" pitchFamily="18" charset="0"/>
              </a:rPr>
              <a:t> au plus </a:t>
            </a:r>
            <a:r>
              <a:rPr lang="en-US" sz="1600" dirty="0" err="1">
                <a:latin typeface="Georgia" panose="02040502050405020303" pitchFamily="18" charset="0"/>
              </a:rPr>
              <a:t>une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fois</a:t>
            </a:r>
            <a:endParaRPr lang="en-US" sz="1600" dirty="0">
              <a:latin typeface="Georgia" panose="02040502050405020303" pitchFamily="18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0051"/>
                </a:solidFill>
                <a:latin typeface="Georgia" panose="02040502050405020303" pitchFamily="18" charset="0"/>
              </a:rPr>
              <a:t>Improbable</a:t>
            </a:r>
            <a:r>
              <a:rPr lang="en-US" sz="1600" dirty="0">
                <a:latin typeface="Georgia" panose="02040502050405020303" pitchFamily="18" charset="0"/>
              </a:rPr>
              <a:t>: </a:t>
            </a:r>
            <a:r>
              <a:rPr lang="en-US" sz="1600" dirty="0" err="1">
                <a:latin typeface="Georgia" panose="02040502050405020303" pitchFamily="18" charset="0"/>
              </a:rPr>
              <a:t>l’incident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pourrait</a:t>
            </a:r>
            <a:r>
              <a:rPr lang="en-US" sz="1600" dirty="0">
                <a:latin typeface="Georgia" panose="02040502050405020303" pitchFamily="18" charset="0"/>
              </a:rPr>
              <a:t> se </a:t>
            </a:r>
            <a:r>
              <a:rPr lang="en-US" sz="1600" dirty="0" err="1">
                <a:latin typeface="Georgia" panose="02040502050405020303" pitchFamily="18" charset="0"/>
              </a:rPr>
              <a:t>produire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mais</a:t>
            </a:r>
            <a:r>
              <a:rPr lang="en-US" sz="1600" dirty="0">
                <a:latin typeface="Georgia" panose="02040502050405020303" pitchFamily="18" charset="0"/>
              </a:rPr>
              <a:t> il </a:t>
            </a:r>
            <a:r>
              <a:rPr lang="en-US" sz="1600" dirty="0" err="1">
                <a:latin typeface="Georgia" panose="02040502050405020303" pitchFamily="18" charset="0"/>
              </a:rPr>
              <a:t>est</a:t>
            </a:r>
            <a:r>
              <a:rPr lang="en-US" sz="1600" dirty="0">
                <a:latin typeface="Georgia" panose="02040502050405020303" pitchFamily="18" charset="0"/>
              </a:rPr>
              <a:t> inconnu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FF005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 err="1">
                <a:solidFill>
                  <a:srgbClr val="FF0051"/>
                </a:solidFill>
                <a:latin typeface="Georgia" panose="02040502050405020303" pitchFamily="18" charset="0"/>
              </a:rPr>
              <a:t>Incroyable</a:t>
            </a:r>
            <a:r>
              <a:rPr lang="en-US" sz="1600" dirty="0">
                <a:latin typeface="Georgia" panose="02040502050405020303" pitchFamily="18" charset="0"/>
              </a:rPr>
              <a:t>: la </a:t>
            </a:r>
            <a:r>
              <a:rPr lang="en-US" sz="1600" dirty="0" err="1">
                <a:latin typeface="Georgia" panose="02040502050405020303" pitchFamily="18" charset="0"/>
              </a:rPr>
              <a:t>survenue</a:t>
            </a:r>
            <a:r>
              <a:rPr lang="en-US" sz="1600" dirty="0">
                <a:latin typeface="Georgia" panose="02040502050405020303" pitchFamily="18" charset="0"/>
              </a:rPr>
              <a:t> d’un incident </a:t>
            </a:r>
            <a:r>
              <a:rPr lang="en-US" sz="1600" dirty="0" err="1">
                <a:latin typeface="Georgia" panose="02040502050405020303" pitchFamily="18" charset="0"/>
              </a:rPr>
              <a:t>est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invraisemblable</a:t>
            </a:r>
            <a:r>
              <a:rPr lang="en-US" sz="1600" dirty="0">
                <a:latin typeface="Georgia" panose="02040502050405020303" pitchFamily="18" charset="0"/>
              </a:rPr>
              <a:t> dans </a:t>
            </a:r>
            <a:r>
              <a:rPr lang="en-US" sz="1600" dirty="0" err="1">
                <a:latin typeface="Georgia" panose="02040502050405020303" pitchFamily="18" charset="0"/>
              </a:rPr>
              <a:t>l’état</a:t>
            </a:r>
            <a:r>
              <a:rPr lang="en-US" sz="1600" dirty="0">
                <a:latin typeface="Georgia" panose="02040502050405020303" pitchFamily="18" charset="0"/>
              </a:rPr>
              <a:t> des </a:t>
            </a:r>
            <a:r>
              <a:rPr lang="en-US" sz="1600" dirty="0" err="1">
                <a:latin typeface="Georgia" panose="02040502050405020303" pitchFamily="18" charset="0"/>
              </a:rPr>
              <a:t>connaissances</a:t>
            </a:r>
            <a:r>
              <a:rPr lang="en-US" sz="1600" dirty="0">
                <a:latin typeface="Georgia" panose="02040502050405020303" pitchFamily="18" charset="0"/>
              </a:rPr>
              <a:t> </a:t>
            </a:r>
            <a:r>
              <a:rPr lang="en-US" sz="1600" dirty="0" err="1">
                <a:latin typeface="Georgia" panose="02040502050405020303" pitchFamily="18" charset="0"/>
              </a:rPr>
              <a:t>actuelles</a:t>
            </a:r>
            <a:endParaRPr lang="en-US" sz="1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142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F901A-959B-4689-84B9-6AFE5D20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u="sng" dirty="0">
                <a:solidFill>
                  <a:srgbClr val="FF0051"/>
                </a:solidFill>
                <a:latin typeface="Georgia" panose="02040502050405020303" pitchFamily="18" charset="0"/>
              </a:rPr>
              <a:t>Familles de risques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5E5F080-D5A8-4CBA-A7DC-8B2C11A0EA1A}"/>
              </a:ext>
            </a:extLst>
          </p:cNvPr>
          <p:cNvSpPr txBox="1"/>
          <p:nvPr/>
        </p:nvSpPr>
        <p:spPr>
          <a:xfrm>
            <a:off x="435935" y="2126623"/>
            <a:ext cx="112067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>
                <a:latin typeface="Georgia" panose="02040502050405020303" pitchFamily="18" charset="0"/>
              </a:rPr>
              <a:t>Les risques naturels: avalanche, feu de forêt, inondations…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000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>
                <a:latin typeface="Georgia" panose="02040502050405020303" pitchFamily="18" charset="0"/>
              </a:rPr>
              <a:t>Les risques technologiques: d’origine anthropique, ils regroupent les risques industriel, nucléaire, biologique…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000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>
                <a:latin typeface="Georgia" panose="02040502050405020303" pitchFamily="18" charset="0"/>
              </a:rPr>
              <a:t>Les risques de transports collectifs sont un cas particulier des risques technologiques, car les enjeux varient en fonction de l’endroit où se produit l’accident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000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>
                <a:latin typeface="Georgia" panose="02040502050405020303" pitchFamily="18" charset="0"/>
              </a:rPr>
              <a:t>Les risques de la vie quotidienne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000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>
                <a:latin typeface="Georgia" panose="02040502050405020303" pitchFamily="18" charset="0"/>
              </a:rPr>
              <a:t>Les risques liés aux conflits</a:t>
            </a:r>
          </a:p>
        </p:txBody>
      </p:sp>
    </p:spTree>
    <p:extLst>
      <p:ext uri="{BB962C8B-B14F-4D97-AF65-F5344CB8AC3E}">
        <p14:creationId xmlns:p14="http://schemas.microsoft.com/office/powerpoint/2010/main" val="2591371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CB802-D06C-40C4-908B-F22D1197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Définitions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609C70-B5E7-4852-82A7-A77701187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l">
              <a:buNone/>
            </a:pPr>
            <a:r>
              <a:rPr lang="fr-FR" sz="1600" dirty="0">
                <a:latin typeface="TwCenMT-Regular"/>
              </a:rPr>
              <a:t>Les</a:t>
            </a:r>
            <a:r>
              <a:rPr lang="fr-FR" sz="1600" b="0" i="0" u="none" strike="noStrike" baseline="0" dirty="0">
                <a:latin typeface="TwCenMT-Regular"/>
              </a:rPr>
              <a:t> </a:t>
            </a:r>
            <a:r>
              <a:rPr lang="fr-FR" sz="1600" b="1" i="0" u="none" strike="noStrike" baseline="0" dirty="0">
                <a:solidFill>
                  <a:srgbClr val="FF0066"/>
                </a:solidFill>
                <a:latin typeface="TwCenMT-Bold"/>
              </a:rPr>
              <a:t>risques sanitaires </a:t>
            </a:r>
            <a:r>
              <a:rPr lang="fr-FR" sz="1600" b="0" i="0" u="none" strike="noStrike" baseline="0" dirty="0">
                <a:latin typeface="TwCenMT-Regular"/>
              </a:rPr>
              <a:t>sont les </a:t>
            </a:r>
            <a:r>
              <a:rPr lang="fr-FR" sz="1600" b="1" i="0" u="none" strike="noStrike" baseline="0" dirty="0">
                <a:latin typeface="TwCenMT-Bold"/>
              </a:rPr>
              <a:t>risques susceptibles d’affecter la santé d'une personne </a:t>
            </a:r>
            <a:r>
              <a:rPr lang="fr-FR" sz="1600" b="0" i="0" u="none" strike="noStrike" baseline="0" dirty="0">
                <a:latin typeface="TwCenMT-Regular"/>
              </a:rPr>
              <a:t>(risques individuels) </a:t>
            </a:r>
            <a:r>
              <a:rPr lang="fr-FR" sz="1600" b="1" i="0" u="none" strike="noStrike" baseline="0" dirty="0">
                <a:latin typeface="TwCenMT-Bold"/>
              </a:rPr>
              <a:t>ou d'une population </a:t>
            </a:r>
            <a:r>
              <a:rPr lang="fr-FR" sz="1600" b="0" i="0" u="none" strike="noStrike" baseline="0" dirty="0">
                <a:latin typeface="TwCenMT-Regular"/>
              </a:rPr>
              <a:t>(risques collectifs) du fait :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d’agents infectieux (virus, bacilles),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 produits chimiques environnementaux (amiante, pollution),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 substances radioactives (surexposition),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 produits de santé utilisés (médicaments, sang, organes, dispositifs médicaux implantables),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d’actes diagnostiques, de soins ou de prévention (iatrogénie),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 comportements (habitudes de vie, conduites à risque, métiers dangereux),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 dysfonctionnements des organisations de soins et de santé (infections nosocomiales).</a:t>
            </a:r>
          </a:p>
          <a:p>
            <a:pPr lvl="1"/>
            <a:endParaRPr lang="fr-FR" sz="1600" b="0" i="0" u="none" strike="noStrike" baseline="0" dirty="0">
              <a:latin typeface="TwCenMT-Regular"/>
            </a:endParaRPr>
          </a:p>
          <a:p>
            <a:pPr marL="0" indent="0" algn="l">
              <a:buNone/>
            </a:pPr>
            <a:r>
              <a:rPr lang="fr-FR" sz="1600" b="0" i="0" u="none" strike="noStrike" baseline="0" dirty="0">
                <a:latin typeface="TwCenMT-Regular"/>
              </a:rPr>
              <a:t>Les </a:t>
            </a:r>
            <a:r>
              <a:rPr lang="fr-FR" sz="1600" b="1" i="0" u="none" strike="noStrike" baseline="0" dirty="0">
                <a:solidFill>
                  <a:srgbClr val="FF0066"/>
                </a:solidFill>
                <a:latin typeface="TwCenMT-Bold"/>
              </a:rPr>
              <a:t>crises sanitaires </a:t>
            </a:r>
            <a:r>
              <a:rPr lang="fr-FR" sz="1600" b="0" i="0" u="none" strike="noStrike" baseline="0" dirty="0">
                <a:latin typeface="TwCenMT-Regular"/>
              </a:rPr>
              <a:t>correspondent </a:t>
            </a:r>
          </a:p>
          <a:p>
            <a:pPr lvl="1"/>
            <a:r>
              <a:rPr lang="fr-FR" sz="1600" b="0" i="0" u="none" strike="noStrike" baseline="0" dirty="0">
                <a:latin typeface="TwCenMT-Regular"/>
              </a:rPr>
              <a:t>des </a:t>
            </a:r>
            <a:r>
              <a:rPr lang="fr-FR" sz="1600" b="1" i="0" u="none" strike="noStrike" baseline="0" dirty="0">
                <a:latin typeface="TwCenMT-Bold"/>
              </a:rPr>
              <a:t>risques réalisés </a:t>
            </a:r>
            <a:r>
              <a:rPr lang="fr-FR" sz="1600" b="0" i="0" u="none" strike="noStrike" baseline="0" dirty="0">
                <a:latin typeface="TwCenMT-Regular"/>
              </a:rPr>
              <a:t>(par opposition à des risques potentiels comme les organismes génétiquement modifiés, la téléphonie mobile ou les nanotechnologies),</a:t>
            </a:r>
          </a:p>
          <a:p>
            <a:pPr lvl="1"/>
            <a:r>
              <a:rPr lang="fr-FR" sz="1600" b="1" i="0" u="none" strike="noStrike" baseline="0" dirty="0">
                <a:latin typeface="TwCenMT-Bold"/>
              </a:rPr>
              <a:t>Touchant un grand nombre de personnes </a:t>
            </a:r>
            <a:r>
              <a:rPr lang="fr-FR" sz="1600" b="0" i="0" u="none" strike="noStrike" baseline="0" dirty="0">
                <a:latin typeface="TwCenMT-Regular"/>
              </a:rPr>
              <a:t>(épidémie ou pandémie),</a:t>
            </a:r>
          </a:p>
          <a:p>
            <a:pPr lvl="1"/>
            <a:r>
              <a:rPr lang="fr-FR" sz="1600" b="1" i="0" u="none" strike="noStrike" baseline="0" dirty="0">
                <a:latin typeface="TwCenMT-Bold"/>
              </a:rPr>
              <a:t>affectant la santé et pouvant éventuellement être un facteur significatif de mortalité ou de surmortalité</a:t>
            </a:r>
            <a:r>
              <a:rPr lang="fr-FR" sz="1600" b="0" i="0" u="none" strike="noStrike" baseline="0" dirty="0">
                <a:latin typeface="TwCenMT-Regular"/>
              </a:rPr>
              <a:t>.</a:t>
            </a:r>
          </a:p>
          <a:p>
            <a:pPr marL="0" indent="0" algn="l">
              <a:buNone/>
            </a:pPr>
            <a:r>
              <a:rPr lang="fr-FR" sz="1600" b="0" i="0" u="none" strike="noStrike" baseline="0" dirty="0">
                <a:latin typeface="TwCenMT-Regular"/>
              </a:rPr>
              <a:t>Elles comportent souvent une </a:t>
            </a:r>
            <a:r>
              <a:rPr lang="fr-FR" sz="1600" b="1" i="0" u="none" strike="noStrike" baseline="0" dirty="0">
                <a:latin typeface="TwCenMT-Bold"/>
              </a:rPr>
              <a:t>part d'incertitude</a:t>
            </a:r>
            <a:r>
              <a:rPr lang="fr-FR" sz="1600" b="0" i="0" u="none" strike="noStrike" baseline="0" dirty="0">
                <a:latin typeface="TwCenMT-Regular"/>
              </a:rPr>
              <a:t>. Elles peuvent avoir des </a:t>
            </a:r>
            <a:r>
              <a:rPr lang="fr-FR" sz="1600" b="1" i="0" u="none" strike="noStrike" baseline="0" dirty="0">
                <a:solidFill>
                  <a:srgbClr val="FF0066"/>
                </a:solidFill>
                <a:latin typeface="TwCenMT-Bold"/>
              </a:rPr>
              <a:t>conséquences économiques, sociales et politiques considérables</a:t>
            </a:r>
            <a:r>
              <a:rPr lang="fr-FR" sz="1600" b="0" i="0" u="none" strike="noStrike" baseline="0" dirty="0">
                <a:latin typeface="TwCenMT-Regular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2244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67F0DE-928E-401D-B6AE-C7F3F344B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66"/>
                </a:solidFill>
              </a:rPr>
              <a:t>Principes de la sécurité sanitaire</a:t>
            </a:r>
          </a:p>
        </p:txBody>
      </p:sp>
      <p:sp>
        <p:nvSpPr>
          <p:cNvPr id="4" name="Nuage 3">
            <a:extLst>
              <a:ext uri="{FF2B5EF4-FFF2-40B4-BE49-F238E27FC236}">
                <a16:creationId xmlns:a16="http://schemas.microsoft.com/office/drawing/2014/main" id="{99D920F4-D6ED-40EB-9D12-9C86547A15D9}"/>
              </a:ext>
            </a:extLst>
          </p:cNvPr>
          <p:cNvSpPr/>
          <p:nvPr/>
        </p:nvSpPr>
        <p:spPr>
          <a:xfrm>
            <a:off x="372140" y="3328534"/>
            <a:ext cx="3657600" cy="914400"/>
          </a:xfrm>
          <a:prstGeom prst="cloud">
            <a:avLst/>
          </a:prstGeom>
          <a:solidFill>
            <a:srgbClr val="8E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74B8389-3647-4D98-82A6-82D044757006}"/>
              </a:ext>
            </a:extLst>
          </p:cNvPr>
          <p:cNvSpPr txBox="1"/>
          <p:nvPr/>
        </p:nvSpPr>
        <p:spPr>
          <a:xfrm>
            <a:off x="1015410" y="3531956"/>
            <a:ext cx="251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Principe d’évaluation</a:t>
            </a:r>
          </a:p>
        </p:txBody>
      </p:sp>
      <p:sp>
        <p:nvSpPr>
          <p:cNvPr id="6" name="Nuage 5">
            <a:extLst>
              <a:ext uri="{FF2B5EF4-FFF2-40B4-BE49-F238E27FC236}">
                <a16:creationId xmlns:a16="http://schemas.microsoft.com/office/drawing/2014/main" id="{6E693670-C4AF-4C25-A988-D2CBD219FEF9}"/>
              </a:ext>
            </a:extLst>
          </p:cNvPr>
          <p:cNvSpPr/>
          <p:nvPr/>
        </p:nvSpPr>
        <p:spPr>
          <a:xfrm>
            <a:off x="3918098" y="1726387"/>
            <a:ext cx="3781647" cy="1009195"/>
          </a:xfrm>
          <a:prstGeom prst="cloud">
            <a:avLst/>
          </a:prstGeom>
          <a:solidFill>
            <a:srgbClr val="5EF88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84DCE4A-1D50-4CBB-A6B3-53A43223B0AB}"/>
              </a:ext>
            </a:extLst>
          </p:cNvPr>
          <p:cNvSpPr txBox="1"/>
          <p:nvPr/>
        </p:nvSpPr>
        <p:spPr>
          <a:xfrm>
            <a:off x="4648200" y="1955613"/>
            <a:ext cx="2551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Principe de précaution</a:t>
            </a:r>
          </a:p>
        </p:txBody>
      </p:sp>
      <p:sp>
        <p:nvSpPr>
          <p:cNvPr id="8" name="Nuage 7">
            <a:extLst>
              <a:ext uri="{FF2B5EF4-FFF2-40B4-BE49-F238E27FC236}">
                <a16:creationId xmlns:a16="http://schemas.microsoft.com/office/drawing/2014/main" id="{A79E30EA-133C-439D-9FAB-23DB57A2D9F9}"/>
              </a:ext>
            </a:extLst>
          </p:cNvPr>
          <p:cNvSpPr/>
          <p:nvPr/>
        </p:nvSpPr>
        <p:spPr>
          <a:xfrm>
            <a:off x="3990754" y="4591778"/>
            <a:ext cx="3781647" cy="1459123"/>
          </a:xfrm>
          <a:prstGeom prst="cloud">
            <a:avLst/>
          </a:prstGeom>
          <a:solidFill>
            <a:srgbClr val="E3F16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388340B-6C39-48B2-9802-0ECB7B5F86FA}"/>
              </a:ext>
            </a:extLst>
          </p:cNvPr>
          <p:cNvSpPr txBox="1"/>
          <p:nvPr/>
        </p:nvSpPr>
        <p:spPr>
          <a:xfrm>
            <a:off x="4533014" y="5112229"/>
            <a:ext cx="2551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Principe d’impartialité</a:t>
            </a:r>
          </a:p>
        </p:txBody>
      </p:sp>
      <p:sp>
        <p:nvSpPr>
          <p:cNvPr id="10" name="Nuage 9">
            <a:extLst>
              <a:ext uri="{FF2B5EF4-FFF2-40B4-BE49-F238E27FC236}">
                <a16:creationId xmlns:a16="http://schemas.microsoft.com/office/drawing/2014/main" id="{47157EE0-F393-4549-AC8D-46D2EAE66EA6}"/>
              </a:ext>
            </a:extLst>
          </p:cNvPr>
          <p:cNvSpPr/>
          <p:nvPr/>
        </p:nvSpPr>
        <p:spPr>
          <a:xfrm>
            <a:off x="7699745" y="3328534"/>
            <a:ext cx="4008474" cy="1084521"/>
          </a:xfrm>
          <a:prstGeom prst="cloud">
            <a:avLst/>
          </a:prstGeom>
          <a:solidFill>
            <a:srgbClr val="EB8D6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B6DB5FD4-8C75-4E89-96E3-1BA996FC887B}"/>
              </a:ext>
            </a:extLst>
          </p:cNvPr>
          <p:cNvSpPr txBox="1"/>
          <p:nvPr/>
        </p:nvSpPr>
        <p:spPr>
          <a:xfrm>
            <a:off x="8316433" y="3601068"/>
            <a:ext cx="2775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Principe de transparence</a:t>
            </a:r>
          </a:p>
        </p:txBody>
      </p:sp>
    </p:spTree>
    <p:extLst>
      <p:ext uri="{BB962C8B-B14F-4D97-AF65-F5344CB8AC3E}">
        <p14:creationId xmlns:p14="http://schemas.microsoft.com/office/powerpoint/2010/main" val="398576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F0DDD9-2E84-4636-96B9-273E77F59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857250" indent="-857250">
              <a:buFont typeface="+mj-lt"/>
              <a:buAutoNum type="romanUcPeriod"/>
            </a:pPr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Principe d’évaluation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24C30A-5B0B-4725-B181-18997A3BC7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sz="2400" i="0" u="none" strike="noStrike" baseline="0" dirty="0">
                <a:latin typeface="Georgia" panose="02040502050405020303" pitchFamily="18" charset="0"/>
              </a:rPr>
              <a:t> socle de la méthodologie de la sécurité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sz="2400" i="0" u="none" strike="noStrike" baseline="0" dirty="0">
                <a:latin typeface="Georgia" panose="02040502050405020303" pitchFamily="18" charset="0"/>
              </a:rPr>
              <a:t> choisir entre deux types de risques en comparant les bénéfices de l'intervention sanitaire (ou du traitement) </a:t>
            </a:r>
            <a:r>
              <a:rPr lang="fr-FR" sz="2400" dirty="0">
                <a:latin typeface="Georgia" panose="02040502050405020303" pitchFamily="18" charset="0"/>
              </a:rPr>
              <a:t>a</a:t>
            </a:r>
            <a:r>
              <a:rPr lang="fr-FR" sz="2400" i="0" u="none" strike="noStrike" baseline="0" dirty="0">
                <a:latin typeface="Georgia" panose="02040502050405020303" pitchFamily="18" charset="0"/>
              </a:rPr>
              <a:t>ux risques que cette intervention fait courir</a:t>
            </a:r>
          </a:p>
          <a:p>
            <a:pPr marL="0" indent="0" algn="l">
              <a:buNone/>
            </a:pPr>
            <a:r>
              <a:rPr lang="fr-FR" i="0" u="none" strike="noStrike" baseline="0" dirty="0">
                <a:latin typeface="Georgia" panose="02040502050405020303" pitchFamily="18" charset="0"/>
              </a:rPr>
              <a:t>		</a:t>
            </a:r>
            <a:r>
              <a:rPr lang="fr-FR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Rapport bénéfices/risques (BR) +++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400" i="0" u="none" strike="noStrike" baseline="0" dirty="0">
                <a:latin typeface="Georgia" panose="02040502050405020303" pitchFamily="18" charset="0"/>
              </a:rPr>
              <a:t> Toute décision repose d’abord sur la collecte et le traitement d’informations.</a:t>
            </a:r>
          </a:p>
          <a:p>
            <a:pPr marL="457200" lvl="1" indent="0">
              <a:buNone/>
            </a:pPr>
            <a:r>
              <a:rPr lang="fr-FR" i="0" u="none" strike="noStrike" baseline="0" dirty="0">
                <a:latin typeface="Georgia" panose="02040502050405020303" pitchFamily="18" charset="0"/>
              </a:rPr>
              <a:t>capacité de détection et d’analyse des risques : r</a:t>
            </a:r>
            <a:r>
              <a:rPr lang="fr-FR" dirty="0">
                <a:latin typeface="Georgia" panose="02040502050405020303" pitchFamily="18" charset="0"/>
              </a:rPr>
              <a:t>éseaux sentinelles</a:t>
            </a:r>
            <a:endParaRPr lang="fr-FR" i="0" u="none" strike="noStrike" baseline="0" dirty="0">
              <a:latin typeface="Georgia" panose="02040502050405020303" pitchFamily="18" charset="0"/>
            </a:endParaRPr>
          </a:p>
          <a:p>
            <a:pPr marL="457200" lvl="1" indent="0">
              <a:buNone/>
            </a:pPr>
            <a:endParaRPr lang="fr-FR" i="0" u="none" strike="noStrike" baseline="0" dirty="0">
              <a:solidFill>
                <a:srgbClr val="FF0051"/>
              </a:solidFill>
              <a:latin typeface="Georgia" panose="02040502050405020303" pitchFamily="18" charset="0"/>
            </a:endParaRPr>
          </a:p>
          <a:p>
            <a:pPr marL="457200" lvl="1" indent="0">
              <a:buNone/>
            </a:pPr>
            <a:r>
              <a:rPr lang="fr-FR" i="0" u="none" strike="noStrike" baseline="0" dirty="0">
                <a:solidFill>
                  <a:srgbClr val="FF0051"/>
                </a:solidFill>
                <a:latin typeface="Georgia" panose="02040502050405020303" pitchFamily="18" charset="0"/>
              </a:rPr>
              <a:t>Évaluation des actes à priori et à postériori</a:t>
            </a:r>
            <a:endParaRPr lang="fr-FR" i="0" u="none" strike="noStrike" baseline="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011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B5ECF-495D-4F64-9CA1-95F7D6CA0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857250" indent="-857250">
              <a:buFont typeface="+mj-lt"/>
              <a:buAutoNum type="romanUcPeriod" startAt="2"/>
            </a:pPr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Principe de précaution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6917A1-FC34-46D6-A2C1-0352305BCB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fr-FR" sz="2000" b="0" i="1" u="none" strike="noStrike" baseline="0" dirty="0">
                <a:latin typeface="Georgia" panose="02040502050405020303" pitchFamily="18" charset="0"/>
              </a:rPr>
              <a:t>principe « selon lequel </a:t>
            </a:r>
            <a:r>
              <a:rPr lang="fr-FR" sz="2000" b="1" i="1" u="none" strike="noStrike" baseline="0" dirty="0">
                <a:latin typeface="Georgia" panose="02040502050405020303" pitchFamily="18" charset="0"/>
              </a:rPr>
              <a:t>l’absence de certitudes</a:t>
            </a:r>
            <a:r>
              <a:rPr lang="fr-FR" sz="2000" b="0" i="1" u="none" strike="noStrike" baseline="0" dirty="0">
                <a:latin typeface="Georgia" panose="02040502050405020303" pitchFamily="18" charset="0"/>
              </a:rPr>
              <a:t>, compte tenu des connaissances scientifiques et techniques du moment, </a:t>
            </a:r>
            <a:r>
              <a:rPr lang="fr-FR" sz="2000" b="1" i="1" u="none" strike="noStrike" baseline="0" dirty="0">
                <a:latin typeface="Georgia" panose="02040502050405020303" pitchFamily="18" charset="0"/>
              </a:rPr>
              <a:t>ne doit pas retarder l’adoption de mesures effectives et proportionnées </a:t>
            </a:r>
            <a:r>
              <a:rPr lang="fr-FR" sz="2000" b="0" i="1" u="none" strike="noStrike" baseline="0" dirty="0">
                <a:latin typeface="Georgia" panose="02040502050405020303" pitchFamily="18" charset="0"/>
              </a:rPr>
              <a:t>visant à </a:t>
            </a:r>
            <a:r>
              <a:rPr lang="fr-FR" sz="2000" b="1" i="1" u="none" strike="noStrike" baseline="0" dirty="0">
                <a:latin typeface="Georgia" panose="02040502050405020303" pitchFamily="18" charset="0"/>
              </a:rPr>
              <a:t>prévenir un risque de dommages </a:t>
            </a:r>
            <a:r>
              <a:rPr lang="fr-FR" sz="2000" b="0" i="1" u="none" strike="noStrike" baseline="0" dirty="0">
                <a:latin typeface="Georgia" panose="02040502050405020303" pitchFamily="18" charset="0"/>
              </a:rPr>
              <a:t>graves et irréversibles à l’environnement à un coût économiquement acceptable »</a:t>
            </a:r>
          </a:p>
          <a:p>
            <a:pPr marL="0" indent="0" algn="l">
              <a:buNone/>
            </a:pPr>
            <a:endParaRPr lang="fr-FR" sz="2000" b="0" i="1" u="none" strike="noStrike" baseline="0" dirty="0">
              <a:latin typeface="Georgia" panose="02040502050405020303" pitchFamily="18" charset="0"/>
            </a:endParaRP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000" b="1" i="0" u="none" strike="noStrike" baseline="0" dirty="0">
                <a:latin typeface="Georgia" panose="02040502050405020303" pitchFamily="18" charset="0"/>
              </a:rPr>
              <a:t> approche rationnelle du risque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fr-FR" sz="2000" i="1" dirty="0">
              <a:latin typeface="Georgia" panose="02040502050405020303" pitchFamily="18" charset="0"/>
            </a:endParaRP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 meilleur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rapport bénéfices/risques</a:t>
            </a:r>
            <a:endParaRPr lang="fr-FR" sz="2000" b="1" i="1" u="none" strike="noStrike" baseline="0" dirty="0">
              <a:latin typeface="Georgia" panose="02040502050405020303" pitchFamily="18" charset="0"/>
            </a:endParaRP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Tous </a:t>
            </a:r>
            <a:r>
              <a:rPr lang="fr-FR" sz="2000" dirty="0">
                <a:latin typeface="Georgia" panose="02040502050405020303" pitchFamily="18" charset="0"/>
              </a:rPr>
              <a:t>les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risques qu’ils soient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avérés ou hypothétiques</a:t>
            </a:r>
          </a:p>
          <a:p>
            <a:pPr lvl="1"/>
            <a:endParaRPr lang="fr-FR" sz="2000" b="1" i="0" u="none" strike="noStrike" baseline="0" dirty="0">
              <a:latin typeface="Georgia" panose="02040502050405020303" pitchFamily="18" charset="0"/>
            </a:endParaRP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000" b="1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le principe de précaution ne peut être un principe d'abstention</a:t>
            </a:r>
            <a:r>
              <a:rPr lang="fr-FR" sz="2000" b="0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. +++</a:t>
            </a:r>
          </a:p>
          <a:p>
            <a:pPr marL="457200" lvl="1" indent="0">
              <a:buNone/>
            </a:pPr>
            <a:r>
              <a:rPr lang="fr-FR" sz="2000" dirty="0">
                <a:latin typeface="Georgia" panose="02040502050405020303" pitchFamily="18" charset="0"/>
              </a:rPr>
              <a:t>=&gt;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agir avant d'avoir tous les résultats de l'évaluation ou de l'expertise </a:t>
            </a:r>
            <a:r>
              <a:rPr lang="fr-FR" sz="2000" dirty="0">
                <a:latin typeface="Georgia" panose="02040502050405020303" pitchFamily="18" charset="0"/>
              </a:rPr>
              <a:t>é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pidémiologique</a:t>
            </a:r>
            <a:endParaRPr lang="fr-FR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357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3A52F-4A7E-4D40-A41F-6AA388542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857250" indent="-857250">
              <a:buFont typeface="+mj-lt"/>
              <a:buAutoNum type="romanUcPeriod" startAt="3"/>
            </a:pPr>
            <a:r>
              <a:rPr lang="fr-FR" dirty="0">
                <a:solidFill>
                  <a:srgbClr val="FF0066"/>
                </a:solidFill>
                <a:latin typeface="Georgia" panose="02040502050405020303" pitchFamily="18" charset="0"/>
              </a:rPr>
              <a:t>  </a:t>
            </a:r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Principe d’impartialité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BD8808-4022-4A1A-8D40-11B32069A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77194"/>
          </a:xfrm>
        </p:spPr>
        <p:txBody>
          <a:bodyPr>
            <a:normAutofit fontScale="85000" lnSpcReduction="20000"/>
          </a:bodyPr>
          <a:lstStyle/>
          <a:p>
            <a:pPr marL="0" indent="0" algn="l">
              <a:buNone/>
            </a:pPr>
            <a:r>
              <a:rPr lang="fr-FR" sz="2000" i="0" u="none" strike="noStrike" baseline="0" dirty="0">
                <a:latin typeface="Georgia" panose="02040502050405020303" pitchFamily="18" charset="0"/>
              </a:rPr>
              <a:t>éviter les risques liés aux </a:t>
            </a:r>
            <a:r>
              <a:rPr lang="fr-FR" sz="2000" i="0" u="none" strike="noStrike" baseline="0" dirty="0">
                <a:solidFill>
                  <a:srgbClr val="FF0051"/>
                </a:solidFill>
                <a:latin typeface="Georgia" panose="02040502050405020303" pitchFamily="18" charset="0"/>
              </a:rPr>
              <a:t>collusions et conflits d’intérêt </a:t>
            </a:r>
            <a:r>
              <a:rPr lang="fr-FR" sz="2000" i="0" u="none" strike="noStrike" baseline="0" dirty="0">
                <a:latin typeface="Georgia" panose="02040502050405020303" pitchFamily="18" charset="0"/>
              </a:rPr>
              <a:t>favorisés par l’organisation administrative et professionnelle</a:t>
            </a:r>
          </a:p>
          <a:p>
            <a:pPr marL="0" indent="0" algn="l">
              <a:buNone/>
            </a:pPr>
            <a:endParaRPr lang="fr-FR" sz="2000" b="0" i="0" u="none" strike="noStrike" baseline="0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garantir </a:t>
            </a:r>
            <a:r>
              <a:rPr lang="fr-FR" sz="2000" b="0" i="0" u="sng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l'indépendance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 des autorités et des professionnels de santé</a:t>
            </a:r>
          </a:p>
          <a:p>
            <a:pPr marL="0" indent="0" algn="l">
              <a:buNone/>
            </a:pPr>
            <a:endParaRPr lang="fr-FR" sz="2000" b="0" i="0" u="none" strike="noStrike" baseline="0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Une distinction doit être faite entre: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Les services de développement d’une activité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Et </a:t>
            </a:r>
            <a:r>
              <a:rPr lang="fr-FR" sz="2000" b="0" i="0" u="sng" strike="noStrike" baseline="0" dirty="0">
                <a:latin typeface="Georgia" panose="02040502050405020303" pitchFamily="18" charset="0"/>
              </a:rPr>
              <a:t>ceux chargés de la police</a:t>
            </a:r>
          </a:p>
          <a:p>
            <a:pPr marL="0" indent="0" algn="l">
              <a:buNone/>
            </a:pPr>
            <a:endParaRPr lang="fr-FR" sz="2000" b="0" i="0" u="none" strike="noStrike" baseline="0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1" i="0" u="none" strike="noStrike" baseline="0" dirty="0">
                <a:latin typeface="Georgia" panose="02040502050405020303" pitchFamily="18" charset="0"/>
              </a:rPr>
              <a:t>déontologie de l'expertise</a:t>
            </a:r>
          </a:p>
          <a:p>
            <a:pPr marL="0" indent="0" algn="l">
              <a:buNone/>
            </a:pPr>
            <a:endParaRPr lang="fr-FR" sz="2000" b="1" i="0" u="none" strike="noStrike" baseline="0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séparation stricte entre :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l'expert qui intervient pour la prise de décisions de sécurité sanitaire,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l'expert conseil des acteurs économiques.</a:t>
            </a:r>
          </a:p>
          <a:p>
            <a:pPr lvl="1"/>
            <a:endParaRPr lang="fr-FR" sz="2000" b="1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1" i="0" u="none" strike="noStrike" baseline="0" dirty="0">
                <a:latin typeface="Georgia" panose="02040502050405020303" pitchFamily="18" charset="0"/>
              </a:rPr>
              <a:t>déclaration des </a:t>
            </a:r>
            <a:r>
              <a:rPr lang="fr-FR" sz="2000" b="1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conflits d’intérêts</a:t>
            </a:r>
            <a:endParaRPr lang="fr-FR" sz="2000" dirty="0">
              <a:solidFill>
                <a:srgbClr val="FF0066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86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D1F96-FB68-49FD-9D9B-2A2529F17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857250" indent="-857250">
              <a:buFont typeface="+mj-lt"/>
              <a:buAutoNum type="romanUcPeriod" startAt="4"/>
            </a:pPr>
            <a:r>
              <a:rPr lang="fr-FR" dirty="0">
                <a:solidFill>
                  <a:srgbClr val="FF0066"/>
                </a:solidFill>
                <a:latin typeface="Georgia" panose="02040502050405020303" pitchFamily="18" charset="0"/>
              </a:rPr>
              <a:t>  </a:t>
            </a:r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Principe de transparence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FE644C-C28D-419C-AF5B-E1C3D8830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fr-FR" sz="2000" dirty="0">
                <a:latin typeface="Georgia" panose="02040502050405020303" pitchFamily="18" charset="0"/>
              </a:rPr>
              <a:t>Ce principe vise à susciter la controverse, à s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e donner toutes les chances de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prendre la bonne décision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et la réviser chaque fois que cela paraît nécessaire.</a:t>
            </a:r>
          </a:p>
          <a:p>
            <a:pPr algn="l"/>
            <a:endParaRPr lang="fr-FR" sz="2000" b="0" i="0" u="none" strike="noStrike" baseline="0" dirty="0"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2000" b="1" i="0" u="none" strike="noStrike" baseline="0" dirty="0">
                <a:latin typeface="Georgia" panose="02040502050405020303" pitchFamily="18" charset="0"/>
              </a:rPr>
              <a:t>Il repose sur une information </a:t>
            </a:r>
            <a:r>
              <a:rPr lang="fr-FR" sz="2000" b="1" i="0" u="none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rapide, claire, loyale, compréhensible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des professionnels et du public :</a:t>
            </a:r>
          </a:p>
          <a:p>
            <a:pPr marL="0" indent="0" algn="l">
              <a:buNone/>
            </a:pPr>
            <a:endParaRPr lang="fr-FR" sz="2000" b="0" i="0" u="none" strike="noStrike" baseline="0" dirty="0">
              <a:latin typeface="Georgia" panose="02040502050405020303" pitchFamily="18" charset="0"/>
            </a:endParaRP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Information à priori sur les risques avérés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Information à posteriori en cas de risques révélés plus tard  (au moyen des dispositifs de déclaration obligatoire des accidents et événements indésirables).</a:t>
            </a:r>
            <a:endParaRPr lang="fr-FR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980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CBD83-8EFA-4719-B865-AE8CED768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0066"/>
                </a:solidFill>
                <a:latin typeface="Georgia" panose="02040502050405020303" pitchFamily="18" charset="0"/>
              </a:rPr>
              <a:t>Récap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7BF601-C223-4E33-931A-08BFF76C3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v"/>
            </a:pPr>
            <a:r>
              <a:rPr lang="fr-FR" sz="2000" b="0" u="none" strike="noStrike" baseline="0" dirty="0">
                <a:latin typeface="Georgia" panose="02040502050405020303" pitchFamily="18" charset="0"/>
              </a:rPr>
              <a:t>Du principe d’évaluation en découle le principe de précaution qui ne s’agit pas d’un principe d’abstention !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2000" b="0" u="none" strike="noStrike" baseline="0" dirty="0">
                <a:latin typeface="Georgia" panose="02040502050405020303" pitchFamily="18" charset="0"/>
              </a:rPr>
              <a:t>Le principe d’impartialité permet de garantir l’indépendance (fondamentale dans l’évaluation des soins par exemple)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2000" b="0" u="none" strike="noStrike" baseline="0" dirty="0">
                <a:latin typeface="Georgia" panose="02040502050405020303" pitchFamily="18" charset="0"/>
              </a:rPr>
              <a:t>le principe de transparence permet de garantir la meilleure prise de décision possible</a:t>
            </a:r>
            <a:endParaRPr lang="fr-FR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465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93268D-9489-4990-84D3-AA6705E6E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i="0" u="sng" strike="noStrike" baseline="0" dirty="0">
                <a:solidFill>
                  <a:srgbClr val="FF0066"/>
                </a:solidFill>
                <a:latin typeface="Georgia" panose="02040502050405020303" pitchFamily="18" charset="0"/>
              </a:rPr>
              <a:t>Lois de sécurité sanitaire</a:t>
            </a:r>
            <a:endParaRPr lang="fr-FR" sz="4000" u="sng" dirty="0">
              <a:solidFill>
                <a:srgbClr val="FF0066"/>
              </a:solidFill>
              <a:latin typeface="Georgia" panose="02040502050405020303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EF0098-2032-4746-BBBA-474D6681B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fr-FR" sz="1800" b="0" i="0" u="none" strike="noStrike" baseline="0" dirty="0">
                <a:latin typeface="TwCenMT-Regular"/>
              </a:rPr>
              <a:t>Loi n°93-5 du 4 janvier 1993 relative à la </a:t>
            </a:r>
            <a:r>
              <a:rPr lang="fr-FR" sz="1800" b="1" i="0" u="none" strike="noStrike" baseline="0" dirty="0">
                <a:latin typeface="TwCenMT-Bold"/>
              </a:rPr>
              <a:t>sécurité </a:t>
            </a:r>
            <a:r>
              <a:rPr lang="fr-FR" sz="1800" b="0" i="0" u="none" strike="noStrike" baseline="0" dirty="0">
                <a:latin typeface="TwCenMT-Regular"/>
              </a:rPr>
              <a:t>en matière de </a:t>
            </a:r>
            <a:r>
              <a:rPr lang="fr-FR" sz="1800" b="1" i="0" u="none" strike="noStrike" baseline="0" dirty="0">
                <a:latin typeface="TwCenMT-Bold"/>
              </a:rPr>
              <a:t>transfusion sanguine et de médicament</a:t>
            </a:r>
          </a:p>
          <a:p>
            <a:pPr marL="0" indent="0" algn="l">
              <a:buNone/>
            </a:pPr>
            <a:r>
              <a:rPr lang="fr-FR" sz="1800" b="0" i="0" u="none" strike="noStrike" baseline="0" dirty="0">
                <a:latin typeface="Wingdings-Regular"/>
              </a:rPr>
              <a:t>à </a:t>
            </a:r>
            <a:r>
              <a:rPr lang="fr-FR" sz="1800" b="0" i="1" u="none" strike="noStrike" baseline="0" dirty="0">
                <a:latin typeface="Calibri-Italic"/>
              </a:rPr>
              <a:t>Cette loi fait suite au drame du sang contaminé en 1991.</a:t>
            </a:r>
            <a:endParaRPr lang="fr-FR" sz="1800" b="0" i="0" u="none" strike="noStrike" baseline="0" dirty="0">
              <a:latin typeface="TwCenMT-Regular"/>
            </a:endParaRPr>
          </a:p>
          <a:p>
            <a:pPr algn="l"/>
            <a:endParaRPr lang="fr-FR" sz="1800" dirty="0">
              <a:latin typeface="TwCenMT-Regular"/>
            </a:endParaRPr>
          </a:p>
          <a:p>
            <a:pPr algn="l"/>
            <a:r>
              <a:rPr lang="fr-FR" sz="1800" b="0" i="0" u="none" strike="noStrike" baseline="0" dirty="0">
                <a:latin typeface="TwCenMT-Regular"/>
              </a:rPr>
              <a:t>Loi n°2002-303 du </a:t>
            </a:r>
            <a:r>
              <a:rPr lang="fr-FR" sz="1800" b="1" i="0" u="none" strike="noStrike" baseline="0" dirty="0">
                <a:latin typeface="TwCenMT-Bold"/>
              </a:rPr>
              <a:t>4 mars 2002 </a:t>
            </a:r>
            <a:r>
              <a:rPr lang="fr-FR" sz="1800" b="0" i="0" u="none" strike="noStrike" baseline="0" dirty="0">
                <a:latin typeface="TwCenMT-Regular"/>
              </a:rPr>
              <a:t>relative aux </a:t>
            </a:r>
            <a:r>
              <a:rPr lang="fr-FR" sz="1800" b="1" i="0" u="none" strike="noStrike" baseline="0" dirty="0">
                <a:latin typeface="TwCenMT-Bold"/>
              </a:rPr>
              <a:t>droits des malades et à la qualité du système de santé </a:t>
            </a:r>
            <a:r>
              <a:rPr lang="fr-FR" sz="1800" b="0" i="0" u="none" strike="noStrike" baseline="0" dirty="0">
                <a:latin typeface="TwCenMT-Regular"/>
              </a:rPr>
              <a:t>(indemnisation, alea thérapeutique) </a:t>
            </a:r>
            <a:r>
              <a:rPr lang="fr-FR" sz="1800" b="0" i="0" u="none" strike="noStrike" baseline="0" dirty="0">
                <a:latin typeface="Wingdings-Regular"/>
              </a:rPr>
              <a:t>è </a:t>
            </a:r>
            <a:r>
              <a:rPr lang="fr-FR" sz="1800" b="1" i="0" u="none" strike="noStrike" baseline="0" dirty="0">
                <a:solidFill>
                  <a:srgbClr val="FF0066"/>
                </a:solidFill>
                <a:latin typeface="TwCenMT-Bold"/>
              </a:rPr>
              <a:t>Loi Kouchner </a:t>
            </a:r>
            <a:r>
              <a:rPr lang="fr-FR" sz="1800" b="0" i="0" u="none" strike="noStrike" baseline="0" dirty="0">
                <a:solidFill>
                  <a:srgbClr val="FF0066"/>
                </a:solidFill>
                <a:latin typeface="TwCenMT-Regular"/>
              </a:rPr>
              <a:t>+++</a:t>
            </a:r>
          </a:p>
          <a:p>
            <a:pPr algn="l"/>
            <a:endParaRPr lang="fr-FR" sz="1800" dirty="0">
              <a:solidFill>
                <a:srgbClr val="FF0066"/>
              </a:solidFill>
              <a:latin typeface="TwCenMT-Regular"/>
            </a:endParaRPr>
          </a:p>
          <a:p>
            <a:pPr algn="l"/>
            <a:r>
              <a:rPr lang="fr-FR" sz="1800" b="0" i="0" u="none" strike="noStrike" baseline="0" dirty="0">
                <a:latin typeface="TwCenMT-Regular"/>
              </a:rPr>
              <a:t>Loi du 9 août 2004 relative à la politique de santé publique</a:t>
            </a:r>
          </a:p>
          <a:p>
            <a:pPr algn="l"/>
            <a:r>
              <a:rPr lang="fr-FR" sz="1800" dirty="0">
                <a:latin typeface="TwCenMT-Regular"/>
              </a:rPr>
              <a:t>2004 </a:t>
            </a:r>
            <a:r>
              <a:rPr lang="fr-FR" sz="1800" dirty="0">
                <a:latin typeface="TwCenMT-Regular"/>
                <a:sym typeface="Wingdings" panose="05000000000000000000" pitchFamily="2" charset="2"/>
              </a:rPr>
              <a:t> également l’année de la création de </a:t>
            </a:r>
            <a:r>
              <a:rPr lang="fr-FR" sz="1800" dirty="0">
                <a:solidFill>
                  <a:srgbClr val="FF0051"/>
                </a:solidFill>
                <a:latin typeface="TwCenMT-Regular"/>
                <a:sym typeface="Wingdings" panose="05000000000000000000" pitchFamily="2" charset="2"/>
              </a:rPr>
              <a:t>l’ABM</a:t>
            </a:r>
            <a:endParaRPr lang="fr-FR" sz="1800" b="0" i="0" u="none" strike="noStrike" baseline="0" dirty="0">
              <a:solidFill>
                <a:srgbClr val="FF0051"/>
              </a:solidFill>
              <a:latin typeface="TwCenMT-Regular"/>
            </a:endParaRPr>
          </a:p>
          <a:p>
            <a:pPr algn="l"/>
            <a:endParaRPr lang="fr-FR" sz="1800" dirty="0">
              <a:latin typeface="TwCenMT-Regular"/>
            </a:endParaRPr>
          </a:p>
          <a:p>
            <a:pPr algn="l"/>
            <a:r>
              <a:rPr lang="fr-FR" sz="1800" b="0" i="0" u="none" strike="noStrike" baseline="0" dirty="0">
                <a:latin typeface="TwCenMT-Regular"/>
              </a:rPr>
              <a:t>Décret n°2005-420 du 4 mai 2005 relatif à </a:t>
            </a:r>
            <a:r>
              <a:rPr lang="fr-FR" sz="1800" b="1" i="0" u="none" strike="noStrike" baseline="0" dirty="0">
                <a:latin typeface="TwCenMT-Bold"/>
              </a:rPr>
              <a:t>l’agence de la biomédecine </a:t>
            </a:r>
            <a:r>
              <a:rPr lang="fr-FR" sz="1800" b="0" i="0" u="none" strike="noStrike" baseline="0" dirty="0">
                <a:latin typeface="TwCenMT-Regular"/>
              </a:rPr>
              <a:t>et modifiant le code de la santé publique (ABM)</a:t>
            </a:r>
          </a:p>
          <a:p>
            <a:pPr algn="l"/>
            <a:r>
              <a:rPr lang="fr-FR" sz="1800" dirty="0">
                <a:latin typeface="TwCenMT-Regular"/>
              </a:rPr>
              <a:t>Loi du 29 décembre 2011 relative au </a:t>
            </a:r>
            <a:r>
              <a:rPr lang="fr-FR" sz="1800" b="1" dirty="0">
                <a:latin typeface="TwCenMT-Regular"/>
              </a:rPr>
              <a:t>renforcement de la sécurité sanitaire du médicament et des produits de santé.</a:t>
            </a:r>
          </a:p>
          <a:p>
            <a:pPr algn="l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5818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51DB72-4F7B-4DE8-B982-B56B38D93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446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3600" b="1" i="0" u="sng" strike="noStrike" baseline="0" dirty="0">
                <a:solidFill>
                  <a:srgbClr val="FF0066"/>
                </a:solidFill>
                <a:latin typeface="TrebuchetMS-Bold"/>
              </a:rPr>
              <a:t>Agences de sécurité sanitaire</a:t>
            </a:r>
            <a:endParaRPr lang="fr-FR" sz="3600" u="sng" dirty="0">
              <a:solidFill>
                <a:srgbClr val="FF0066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8FCC79-FC8C-411D-A1FC-D36D62D4DB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6" y="1825625"/>
            <a:ext cx="10515600" cy="435133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endParaRPr lang="fr-FR" sz="2000" b="1" i="0" u="none" strike="noStrike" baseline="0" dirty="0">
              <a:latin typeface="Georgia" panose="02040502050405020303" pitchFamily="18" charset="0"/>
            </a:endParaRPr>
          </a:p>
          <a:p>
            <a:pPr algn="l">
              <a:buFont typeface="Wingdings" panose="05000000000000000000" pitchFamily="2" charset="2"/>
              <a:buChar char="§"/>
            </a:pPr>
            <a:r>
              <a:rPr lang="fr-FR" sz="2000" b="1" i="0" u="none" strike="noStrike" baseline="0" dirty="0">
                <a:latin typeface="Georgia" panose="02040502050405020303" pitchFamily="18" charset="0"/>
              </a:rPr>
              <a:t>tragédies sanitaires successives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(sang contaminé, vache folle, hormone de croissance, infections nosocomiales)</a:t>
            </a:r>
          </a:p>
          <a:p>
            <a:pPr marL="0" indent="0" algn="l">
              <a:buNone/>
            </a:pPr>
            <a:r>
              <a:rPr lang="fr-FR" sz="2000" b="0" i="0" u="none" strike="noStrike" baseline="0" dirty="0">
                <a:latin typeface="Georgia" panose="02040502050405020303" pitchFamily="18" charset="0"/>
              </a:rPr>
              <a:t>Le dispositif de sécurité sanitaire est notamment </a:t>
            </a:r>
            <a:r>
              <a:rPr lang="fr-FR" sz="2000" b="1" i="0" u="none" strike="noStrike" baseline="0" dirty="0">
                <a:solidFill>
                  <a:srgbClr val="FF0051"/>
                </a:solidFill>
                <a:latin typeface="Georgia" panose="02040502050405020303" pitchFamily="18" charset="0"/>
              </a:rPr>
              <a:t>fondé sur les principes suivants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: +++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Une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expertise scientifique forte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,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Une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capacité d’alerte rapide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,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Une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transparence dans la décision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,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Une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indépendance 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par rapport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aux intérêts économiques sectoriels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,</a:t>
            </a:r>
          </a:p>
          <a:p>
            <a:pPr lvl="1"/>
            <a:r>
              <a:rPr lang="fr-FR" sz="2000" b="0" i="0" u="none" strike="noStrike" baseline="0" dirty="0">
                <a:latin typeface="Georgia" panose="02040502050405020303" pitchFamily="18" charset="0"/>
              </a:rPr>
              <a:t>Une </a:t>
            </a:r>
            <a:r>
              <a:rPr lang="fr-FR" sz="2000" b="1" i="0" u="none" strike="noStrike" baseline="0" dirty="0">
                <a:latin typeface="Georgia" panose="02040502050405020303" pitchFamily="18" charset="0"/>
              </a:rPr>
              <a:t>autonomie juridique et financière des agences</a:t>
            </a:r>
            <a:r>
              <a:rPr lang="fr-FR" sz="2000" b="0" i="0" u="none" strike="noStrike" baseline="0" dirty="0">
                <a:latin typeface="Georgia" panose="02040502050405020303" pitchFamily="18" charset="0"/>
              </a:rPr>
              <a:t>.</a:t>
            </a:r>
          </a:p>
          <a:p>
            <a:pPr lvl="1"/>
            <a:endParaRPr lang="fr-FR" sz="1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14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532445E-736D-47F7-886D-F9D3F80C94BF}"/>
              </a:ext>
            </a:extLst>
          </p:cNvPr>
          <p:cNvSpPr txBox="1"/>
          <p:nvPr/>
        </p:nvSpPr>
        <p:spPr>
          <a:xfrm>
            <a:off x="671332" y="729205"/>
            <a:ext cx="110075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2400" u="sng" dirty="0">
                <a:solidFill>
                  <a:srgbClr val="FF0051"/>
                </a:solidFill>
                <a:latin typeface="Georgia" panose="02040502050405020303" pitchFamily="18" charset="0"/>
              </a:rPr>
              <a:t>AFSSAPS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r>
              <a:rPr lang="fr-FR" dirty="0">
                <a:latin typeface="Georgia" panose="02040502050405020303" pitchFamily="18" charset="0"/>
              </a:rPr>
              <a:t>Etablissement public de l’Etat, placé </a:t>
            </a:r>
            <a:r>
              <a:rPr lang="fr-FR" dirty="0">
                <a:solidFill>
                  <a:srgbClr val="FF0051"/>
                </a:solidFill>
                <a:latin typeface="Georgia" panose="02040502050405020303" pitchFamily="18" charset="0"/>
              </a:rPr>
              <a:t>sous la tutelle du ministre chargé de la santé </a:t>
            </a:r>
            <a:r>
              <a:rPr lang="fr-FR" dirty="0">
                <a:latin typeface="Georgia" panose="02040502050405020303" pitchFamily="18" charset="0"/>
              </a:rPr>
              <a:t>++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r>
              <a:rPr lang="fr-FR" dirty="0">
                <a:latin typeface="Georgia" panose="02040502050405020303" pitchFamily="18" charset="0"/>
              </a:rPr>
              <a:t>L’agence procède  à l’évaluation des bénéfices et des risques liés à l’utilisation des produits à finalité sanitaire ou cosmétiques.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r>
              <a:rPr lang="fr-FR" dirty="0">
                <a:latin typeface="Georgia" panose="02040502050405020303" pitchFamily="18" charset="0"/>
              </a:rPr>
              <a:t>Elle assure la mise en œuvre des systèmes de vigilance.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r>
              <a:rPr lang="fr-FR" dirty="0">
                <a:latin typeface="Georgia" panose="02040502050405020303" pitchFamily="18" charset="0"/>
              </a:rPr>
              <a:t>Elle peut prendre des mesures de police sanitaire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r>
              <a:rPr lang="fr-FR" dirty="0">
                <a:latin typeface="Georgia" panose="02040502050405020303" pitchFamily="18" charset="0"/>
              </a:rPr>
              <a:t>L’AFSSAPS a entrepris de renforcer la surveillance des médicaments selon 4 modalités:</a:t>
            </a:r>
          </a:p>
          <a:p>
            <a:endParaRPr lang="fr-FR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Surveillance renforcée dès le début de la commercialisation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Surveillance renforcée au cours de la commercialisation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Réévaluation du rapport bénéfice risque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Les médicaments dont l’autorisation d’AMM a été suspendue ou dont la commercialisation a été arrêtée</a:t>
            </a:r>
          </a:p>
        </p:txBody>
      </p:sp>
    </p:spTree>
    <p:extLst>
      <p:ext uri="{BB962C8B-B14F-4D97-AF65-F5344CB8AC3E}">
        <p14:creationId xmlns:p14="http://schemas.microsoft.com/office/powerpoint/2010/main" val="3282748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F5A68FC-DE18-40B4-98A9-5A52DA51504D}"/>
              </a:ext>
            </a:extLst>
          </p:cNvPr>
          <p:cNvSpPr txBox="1"/>
          <p:nvPr/>
        </p:nvSpPr>
        <p:spPr>
          <a:xfrm>
            <a:off x="535172" y="499730"/>
            <a:ext cx="111216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>
                <a:solidFill>
                  <a:srgbClr val="FF0051"/>
                </a:solidFill>
              </a:rPr>
              <a:t>AFSSAPS vers ANSM: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L’ANSM s’est substituée le </a:t>
            </a:r>
            <a:r>
              <a:rPr lang="fr-FR" dirty="0">
                <a:solidFill>
                  <a:srgbClr val="FF0051"/>
                </a:solidFill>
                <a:sym typeface="Wingdings" panose="05000000000000000000" pitchFamily="2" charset="2"/>
              </a:rPr>
              <a:t>1</a:t>
            </a:r>
            <a:r>
              <a:rPr lang="fr-FR" baseline="30000" dirty="0">
                <a:solidFill>
                  <a:srgbClr val="FF0051"/>
                </a:solidFill>
                <a:sym typeface="Wingdings" panose="05000000000000000000" pitchFamily="2" charset="2"/>
              </a:rPr>
              <a:t>er</a:t>
            </a:r>
            <a:r>
              <a:rPr lang="fr-FR" dirty="0">
                <a:solidFill>
                  <a:srgbClr val="FF0051"/>
                </a:solidFill>
                <a:sym typeface="Wingdings" panose="05000000000000000000" pitchFamily="2" charset="2"/>
              </a:rPr>
              <a:t> mai 2012 </a:t>
            </a:r>
            <a:r>
              <a:rPr lang="fr-FR" dirty="0">
                <a:sym typeface="Wingdings" panose="05000000000000000000" pitchFamily="2" charset="2"/>
              </a:rPr>
              <a:t>à L’AFSSAPS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Elle est dotée de responsabilités et de missions nouvelles.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La loi du 29 décembre 2011 a renforcé les prérogatives de l’ANSM dans plusieurs domaines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dirty="0">
                <a:sym typeface="Wingdings" panose="05000000000000000000" pitchFamily="2" charset="2"/>
              </a:rPr>
              <a:t>Encourager une recherche indépendante orientée sur la sécurité des produits pour </a:t>
            </a:r>
            <a:r>
              <a:rPr lang="fr-FR" u="sng" dirty="0">
                <a:sym typeface="Wingdings" panose="05000000000000000000" pitchFamily="2" charset="2"/>
              </a:rPr>
              <a:t>renforcer l’évaluation et la surveillance </a:t>
            </a:r>
            <a:r>
              <a:rPr lang="fr-FR" dirty="0">
                <a:sym typeface="Wingdings" panose="05000000000000000000" pitchFamily="2" charset="2"/>
              </a:rPr>
              <a:t>des produits de santé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fr-FR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dirty="0">
                <a:sym typeface="Wingdings" panose="05000000000000000000" pitchFamily="2" charset="2"/>
              </a:rPr>
              <a:t>Pour promouvoir l’accès à l’innovation thérapeutique et mieux encadrer les prescriptions hors AMM, elle met en place des RTU pour étendre de façon temporaire les indications d’un produit dans l’intérêt des patients.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fr-FR" dirty="0">
              <a:solidFill>
                <a:srgbClr val="FF0051"/>
              </a:solidFill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dirty="0">
                <a:sym typeface="Wingdings" panose="05000000000000000000" pitchFamily="2" charset="2"/>
              </a:rPr>
              <a:t>Meilleur encadrement de la publicité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3768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5CD53-FB60-4AD2-A61F-CB4237401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solidFill>
                  <a:srgbClr val="FF0066"/>
                </a:solidFill>
                <a:latin typeface="Georgia" panose="02040502050405020303" pitchFamily="18" charset="0"/>
              </a:rPr>
              <a:t>Vigilances sanitaires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7C5145-8D95-4FAA-8740-A517953A0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endParaRPr lang="fr-FR" sz="1600" dirty="0">
              <a:solidFill>
                <a:srgbClr val="FF0066"/>
              </a:solidFill>
              <a:latin typeface="Georgia" panose="02040502050405020303" pitchFamily="18" charset="0"/>
            </a:endParaRPr>
          </a:p>
          <a:p>
            <a:pPr marL="0" indent="0" algn="l">
              <a:buNone/>
            </a:pPr>
            <a:r>
              <a:rPr lang="fr-FR" sz="1800" b="1" i="0" u="none" strike="noStrike" baseline="0" dirty="0">
                <a:latin typeface="Georgia" panose="02040502050405020303" pitchFamily="18" charset="0"/>
              </a:rPr>
              <a:t>évalue et exploite les signalements de vigilance </a:t>
            </a:r>
            <a:r>
              <a:rPr lang="fr-FR" sz="1800" b="0" i="0" u="none" strike="noStrike" baseline="0" dirty="0">
                <a:latin typeface="Georgia" panose="02040502050405020303" pitchFamily="18" charset="0"/>
              </a:rPr>
              <a:t>dans un but de prévention et prend le cas échéant des mesures correctives (retrait de produit, de lots, …) ou préventives (informations aux professionnels de santé, …), par exemple : </a:t>
            </a:r>
          </a:p>
          <a:p>
            <a:pPr marL="457200" lvl="1" indent="0">
              <a:buNone/>
            </a:pPr>
            <a:r>
              <a:rPr lang="fr-FR" sz="1800" b="0" i="0" u="none" strike="noStrike" baseline="0" dirty="0">
                <a:latin typeface="Georgia" panose="02040502050405020303" pitchFamily="18" charset="0"/>
              </a:rPr>
              <a:t>la </a:t>
            </a:r>
            <a:r>
              <a:rPr lang="fr-FR" sz="1800" b="1" i="0" u="none" strike="noStrike" baseline="0" dirty="0">
                <a:latin typeface="Georgia" panose="02040502050405020303" pitchFamily="18" charset="0"/>
              </a:rPr>
              <a:t>pharmacovigilance </a:t>
            </a:r>
            <a:r>
              <a:rPr lang="fr-FR" sz="1800" b="0" i="0" u="none" strike="noStrike" baseline="0" dirty="0">
                <a:latin typeface="Georgia" panose="02040502050405020303" pitchFamily="18" charset="0"/>
              </a:rPr>
              <a:t>(médicaments et produits à usage humain),</a:t>
            </a:r>
          </a:p>
          <a:p>
            <a:pPr marL="457200" lvl="1" indent="0">
              <a:buNone/>
            </a:pPr>
            <a:r>
              <a:rPr lang="fr-FR" sz="1800" b="0" i="0" u="none" strike="noStrike" baseline="0" dirty="0">
                <a:latin typeface="Georgia" panose="02040502050405020303" pitchFamily="18" charset="0"/>
              </a:rPr>
              <a:t>l'</a:t>
            </a:r>
            <a:r>
              <a:rPr lang="fr-FR" sz="1800" b="1" i="0" u="none" strike="noStrike" baseline="0" dirty="0">
                <a:latin typeface="Georgia" panose="02040502050405020303" pitchFamily="18" charset="0"/>
              </a:rPr>
              <a:t>hémovigilance </a:t>
            </a:r>
            <a:r>
              <a:rPr lang="fr-FR" sz="1800" b="0" i="0" u="none" strike="noStrike" baseline="0" dirty="0">
                <a:latin typeface="Georgia" panose="02040502050405020303" pitchFamily="18" charset="0"/>
              </a:rPr>
              <a:t>(produits sanguins labiles),</a:t>
            </a:r>
          </a:p>
          <a:p>
            <a:pPr marL="457200" lvl="1" indent="0">
              <a:buNone/>
            </a:pPr>
            <a:r>
              <a:rPr lang="fr-FR" sz="1800" b="0" i="0" u="none" strike="noStrike" baseline="0" dirty="0">
                <a:latin typeface="Georgia" panose="02040502050405020303" pitchFamily="18" charset="0"/>
              </a:rPr>
              <a:t>la </a:t>
            </a:r>
            <a:r>
              <a:rPr lang="fr-FR" sz="1800" b="1" i="0" u="none" strike="noStrike" baseline="0" dirty="0">
                <a:latin typeface="Georgia" panose="02040502050405020303" pitchFamily="18" charset="0"/>
              </a:rPr>
              <a:t>matériovigilance </a:t>
            </a:r>
            <a:r>
              <a:rPr lang="fr-FR" sz="1800" b="0" i="0" u="none" strike="noStrike" baseline="0" dirty="0">
                <a:latin typeface="Georgia" panose="02040502050405020303" pitchFamily="18" charset="0"/>
              </a:rPr>
              <a:t>(dispositifs médicaux),</a:t>
            </a:r>
          </a:p>
          <a:p>
            <a:pPr marL="457200" lvl="1" indent="0">
              <a:buNone/>
            </a:pPr>
            <a:r>
              <a:rPr lang="fr-FR" sz="1800" b="0" i="0" u="none" strike="noStrike" baseline="0" dirty="0">
                <a:latin typeface="Georgia" panose="02040502050405020303" pitchFamily="18" charset="0"/>
              </a:rPr>
              <a:t>la </a:t>
            </a:r>
            <a:r>
              <a:rPr lang="fr-FR" sz="1800" b="1" i="0" u="none" strike="noStrike" baseline="0" dirty="0">
                <a:latin typeface="Georgia" panose="02040502050405020303" pitchFamily="18" charset="0"/>
              </a:rPr>
              <a:t>réactovigilance </a:t>
            </a:r>
            <a:r>
              <a:rPr lang="fr-FR" sz="1800" b="0" i="0" u="none" strike="noStrike" baseline="0" dirty="0">
                <a:latin typeface="Georgia" panose="02040502050405020303" pitchFamily="18" charset="0"/>
              </a:rPr>
              <a:t>(dispositifs médicaux de diagnostic in vitro)…</a:t>
            </a:r>
          </a:p>
          <a:p>
            <a:pPr marL="457200" lvl="1" indent="0">
              <a:buNone/>
            </a:pPr>
            <a:endParaRPr lang="fr-FR" sz="1800" dirty="0">
              <a:latin typeface="Georgia" panose="02040502050405020303" pitchFamily="18" charset="0"/>
            </a:endParaRPr>
          </a:p>
          <a:p>
            <a:pPr marL="457200" lvl="1" indent="0">
              <a:buNone/>
            </a:pPr>
            <a:r>
              <a:rPr lang="fr-FR" sz="1800" b="0" i="0" u="none" strike="noStrike" baseline="0" dirty="0">
                <a:latin typeface="Georgia" panose="02040502050405020303" pitchFamily="18" charset="0"/>
              </a:rPr>
              <a:t>Attention!! NUTRIVIGILANCE -&gt; sous la compétence de l’ANSES</a:t>
            </a:r>
            <a:endParaRPr lang="fr-FR" sz="1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3679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7D5F1A7-EE63-47E0-A946-AFEB42B3A446}"/>
              </a:ext>
            </a:extLst>
          </p:cNvPr>
          <p:cNvSpPr txBox="1"/>
          <p:nvPr/>
        </p:nvSpPr>
        <p:spPr>
          <a:xfrm>
            <a:off x="648586" y="127591"/>
            <a:ext cx="1084520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4400" u="sng" dirty="0">
              <a:solidFill>
                <a:srgbClr val="FF0051"/>
              </a:solidFill>
              <a:latin typeface="Georgia" panose="02040502050405020303" pitchFamily="18" charset="0"/>
            </a:endParaRPr>
          </a:p>
          <a:p>
            <a:pPr algn="ctr"/>
            <a:r>
              <a:rPr lang="fr-FR" sz="4400" u="sng" dirty="0">
                <a:solidFill>
                  <a:srgbClr val="FF0051"/>
                </a:solidFill>
                <a:latin typeface="Georgia" panose="02040502050405020303" pitchFamily="18" charset="0"/>
              </a:rPr>
              <a:t>Alerte sanitaire</a:t>
            </a:r>
          </a:p>
          <a:p>
            <a:pPr algn="ctr"/>
            <a:endParaRPr lang="fr-FR" sz="4400" u="sng" dirty="0">
              <a:latin typeface="Georgia" panose="02040502050405020303" pitchFamily="18" charset="0"/>
            </a:endParaRPr>
          </a:p>
          <a:p>
            <a:endParaRPr lang="fr-FR" sz="2400" dirty="0">
              <a:latin typeface="Georgia" panose="02040502050405020303" pitchFamily="18" charset="0"/>
            </a:endParaRPr>
          </a:p>
          <a:p>
            <a:r>
              <a:rPr lang="fr-FR" sz="2400" dirty="0">
                <a:solidFill>
                  <a:srgbClr val="FF0051"/>
                </a:solidFill>
                <a:latin typeface="Georgia" panose="02040502050405020303" pitchFamily="18" charset="0"/>
              </a:rPr>
              <a:t>Le dispositif d’alerte sanitaire repose sur un ensemble d’actions:</a:t>
            </a:r>
          </a:p>
          <a:p>
            <a:endParaRPr lang="fr-FR" sz="2400" dirty="0">
              <a:latin typeface="Georgia" panose="0204050205040502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Recueil de signaux de toute nature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Vérification de la fiabilité et de la précision des informations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Analyse des données sanitaires vérifiées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Mise en place des mesures de contrôle immédiates au niveau local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Mise en œuvres de moyens de diagnostic étiologique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Confirmation et investigation des épidémies identifiées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r-FR" sz="2400" dirty="0">
                <a:latin typeface="Georgia" panose="02040502050405020303" pitchFamily="18" charset="0"/>
              </a:rPr>
              <a:t>Transmission de l’alerte au niveau supérieur</a:t>
            </a:r>
          </a:p>
        </p:txBody>
      </p:sp>
    </p:spTree>
    <p:extLst>
      <p:ext uri="{BB962C8B-B14F-4D97-AF65-F5344CB8AC3E}">
        <p14:creationId xmlns:p14="http://schemas.microsoft.com/office/powerpoint/2010/main" val="3311851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2DBBE9B-5AC2-4198-891C-94621706047B}"/>
              </a:ext>
            </a:extLst>
          </p:cNvPr>
          <p:cNvSpPr txBox="1"/>
          <p:nvPr/>
        </p:nvSpPr>
        <p:spPr>
          <a:xfrm>
            <a:off x="795670" y="1861870"/>
            <a:ext cx="1060066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200" dirty="0">
                <a:latin typeface="Georgia" panose="02040502050405020303" pitchFamily="18" charset="0"/>
              </a:rPr>
              <a:t> À propos des principes cardinaux de la sécurité sanitaire, donnez-la ou les bonne(s) réponse(s) :</a:t>
            </a:r>
          </a:p>
          <a:p>
            <a:r>
              <a:rPr lang="fr-FR" sz="2200" dirty="0">
                <a:latin typeface="Georgia" panose="02040502050405020303" pitchFamily="18" charset="0"/>
              </a:rPr>
              <a:t>A) Le principe d’évaluation repose sur la collecte et le traitement d’information afin d’établir un rapport bénéfice risque</a:t>
            </a:r>
          </a:p>
          <a:p>
            <a:r>
              <a:rPr lang="fr-FR" sz="2200" dirty="0">
                <a:latin typeface="Georgia" panose="02040502050405020303" pitchFamily="18" charset="0"/>
              </a:rPr>
              <a:t>B) Le principe de précaution peut, en l’absence de certitudes, devenir un principe d’abstention</a:t>
            </a:r>
          </a:p>
          <a:p>
            <a:r>
              <a:rPr lang="fr-FR" sz="2200" dirty="0">
                <a:latin typeface="Georgia" panose="02040502050405020303" pitchFamily="18" charset="0"/>
              </a:rPr>
              <a:t>C) Le principe de transparence permet de prendre en compte des avis d’organismes externes pour prendre la meilleure décision possible</a:t>
            </a:r>
          </a:p>
          <a:p>
            <a:r>
              <a:rPr lang="fr-FR" sz="2200" dirty="0">
                <a:latin typeface="Georgia" panose="02040502050405020303" pitchFamily="18" charset="0"/>
              </a:rPr>
              <a:t>D) Le principe d’indépendance s’apparente au principe de précaution</a:t>
            </a:r>
          </a:p>
          <a:p>
            <a:r>
              <a:rPr lang="fr-FR" sz="2200" dirty="0">
                <a:latin typeface="Georgia" panose="02040502050405020303" pitchFamily="18" charset="0"/>
              </a:rPr>
              <a:t>E) Les propositions A, B, C, D sont fausses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203F310-5D59-455B-9D86-DF981A97A389}"/>
              </a:ext>
            </a:extLst>
          </p:cNvPr>
          <p:cNvSpPr txBox="1"/>
          <p:nvPr/>
        </p:nvSpPr>
        <p:spPr>
          <a:xfrm>
            <a:off x="1562986" y="520995"/>
            <a:ext cx="8973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u="sng" dirty="0">
                <a:solidFill>
                  <a:srgbClr val="FF0051"/>
                </a:solidFill>
                <a:latin typeface="Georgia" panose="02040502050405020303" pitchFamily="18" charset="0"/>
              </a:rPr>
              <a:t>QCM TIME</a:t>
            </a:r>
          </a:p>
        </p:txBody>
      </p:sp>
    </p:spTree>
    <p:extLst>
      <p:ext uri="{BB962C8B-B14F-4D97-AF65-F5344CB8AC3E}">
        <p14:creationId xmlns:p14="http://schemas.microsoft.com/office/powerpoint/2010/main" val="3816988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6CFFB14-115B-4195-814B-89A326FFDB0A}"/>
              </a:ext>
            </a:extLst>
          </p:cNvPr>
          <p:cNvSpPr txBox="1"/>
          <p:nvPr/>
        </p:nvSpPr>
        <p:spPr>
          <a:xfrm>
            <a:off x="723013" y="956929"/>
            <a:ext cx="95693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>
                <a:latin typeface="Georgia" panose="02040502050405020303" pitchFamily="18" charset="0"/>
              </a:rPr>
              <a:t>Réponse AC</a:t>
            </a:r>
          </a:p>
          <a:p>
            <a:r>
              <a:rPr lang="fr-FR" sz="2200" dirty="0">
                <a:latin typeface="Georgia" panose="02040502050405020303" pitchFamily="18" charset="0"/>
              </a:rPr>
              <a:t>B: ne peut pas être un principe d’abstention</a:t>
            </a:r>
          </a:p>
          <a:p>
            <a:r>
              <a:rPr lang="fr-FR" sz="2200" dirty="0">
                <a:latin typeface="Georgia" panose="02040502050405020303" pitchFamily="18" charset="0"/>
              </a:rPr>
              <a:t>D: s’apparente au principe d’impartialité</a:t>
            </a:r>
          </a:p>
        </p:txBody>
      </p:sp>
    </p:spTree>
    <p:extLst>
      <p:ext uri="{BB962C8B-B14F-4D97-AF65-F5344CB8AC3E}">
        <p14:creationId xmlns:p14="http://schemas.microsoft.com/office/powerpoint/2010/main" val="327975543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3526</TotalTime>
  <Words>1693</Words>
  <Application>Microsoft Office PowerPoint</Application>
  <PresentationFormat>Grand écran</PresentationFormat>
  <Paragraphs>200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2" baseType="lpstr">
      <vt:lpstr>Arial</vt:lpstr>
      <vt:lpstr>Calibri</vt:lpstr>
      <vt:lpstr>Calibri Light</vt:lpstr>
      <vt:lpstr>Calibri-Italic</vt:lpstr>
      <vt:lpstr>Georgia</vt:lpstr>
      <vt:lpstr>TrebuchetMS-Bold</vt:lpstr>
      <vt:lpstr>TwCenMT-Bold</vt:lpstr>
      <vt:lpstr>TwCenMT-Regular</vt:lpstr>
      <vt:lpstr>Wingdings</vt:lpstr>
      <vt:lpstr>Wingdings-Regular</vt:lpstr>
      <vt:lpstr>Thème Office</vt:lpstr>
      <vt:lpstr>La Sécurité Sanitaire</vt:lpstr>
      <vt:lpstr>Introduction</vt:lpstr>
      <vt:lpstr>Présentation PowerPoint</vt:lpstr>
      <vt:lpstr>Définitions</vt:lpstr>
      <vt:lpstr>Présentation PowerPoint</vt:lpstr>
      <vt:lpstr>Familles de risques</vt:lpstr>
      <vt:lpstr>Définitions</vt:lpstr>
      <vt:lpstr>Principes de la sécurité sanitaire</vt:lpstr>
      <vt:lpstr>Principe d’évaluation</vt:lpstr>
      <vt:lpstr>Principe de précaution</vt:lpstr>
      <vt:lpstr>  Principe d’impartialité</vt:lpstr>
      <vt:lpstr>  Principe de transparence</vt:lpstr>
      <vt:lpstr>Récap</vt:lpstr>
      <vt:lpstr>Lois de sécurité sanitaire</vt:lpstr>
      <vt:lpstr>Agences de sécurité sanitaire</vt:lpstr>
      <vt:lpstr>Présentation PowerPoint</vt:lpstr>
      <vt:lpstr>Présentation PowerPoint</vt:lpstr>
      <vt:lpstr>Vigilances sanitaires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Sécurité Sanitaire</dc:title>
  <dc:creator>Eva Berthier</dc:creator>
  <cp:lastModifiedBy>Eva Berthier</cp:lastModifiedBy>
  <cp:revision>28</cp:revision>
  <dcterms:created xsi:type="dcterms:W3CDTF">2021-08-13T11:09:47Z</dcterms:created>
  <dcterms:modified xsi:type="dcterms:W3CDTF">2021-08-25T18:05:21Z</dcterms:modified>
</cp:coreProperties>
</file>