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256" r:id="rId2"/>
    <p:sldId id="311" r:id="rId3"/>
    <p:sldId id="312" r:id="rId4"/>
    <p:sldId id="257" r:id="rId5"/>
    <p:sldId id="258" r:id="rId6"/>
    <p:sldId id="259" r:id="rId7"/>
    <p:sldId id="261" r:id="rId8"/>
    <p:sldId id="262" r:id="rId9"/>
    <p:sldId id="304" r:id="rId10"/>
    <p:sldId id="305" r:id="rId11"/>
    <p:sldId id="306" r:id="rId12"/>
    <p:sldId id="307" r:id="rId13"/>
    <p:sldId id="308" r:id="rId14"/>
    <p:sldId id="309" r:id="rId15"/>
    <p:sldId id="303" r:id="rId16"/>
    <p:sldId id="310" r:id="rId17"/>
    <p:sldId id="263" r:id="rId18"/>
    <p:sldId id="265" r:id="rId19"/>
    <p:sldId id="283" r:id="rId20"/>
    <p:sldId id="266" r:id="rId21"/>
    <p:sldId id="267" r:id="rId22"/>
    <p:sldId id="268" r:id="rId23"/>
    <p:sldId id="270" r:id="rId24"/>
    <p:sldId id="274" r:id="rId25"/>
    <p:sldId id="276" r:id="rId26"/>
    <p:sldId id="271" r:id="rId27"/>
    <p:sldId id="272" r:id="rId28"/>
    <p:sldId id="273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6" r:id="rId39"/>
    <p:sldId id="297" r:id="rId40"/>
    <p:sldId id="295" r:id="rId41"/>
    <p:sldId id="301" r:id="rId42"/>
    <p:sldId id="298" r:id="rId43"/>
    <p:sldId id="300" r:id="rId44"/>
    <p:sldId id="299" r:id="rId45"/>
    <p:sldId id="313" r:id="rId46"/>
    <p:sldId id="314" r:id="rId47"/>
    <p:sldId id="315" r:id="rId48"/>
    <p:sldId id="316" r:id="rId49"/>
    <p:sldId id="317" r:id="rId50"/>
    <p:sldId id="318" r:id="rId51"/>
    <p:sldId id="319" r:id="rId52"/>
    <p:sldId id="320" r:id="rId53"/>
    <p:sldId id="321" r:id="rId54"/>
    <p:sldId id="322" r:id="rId55"/>
    <p:sldId id="323" r:id="rId56"/>
    <p:sldId id="325" r:id="rId57"/>
    <p:sldId id="324" r:id="rId58"/>
    <p:sldId id="326" r:id="rId59"/>
    <p:sldId id="327" r:id="rId6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0099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38" autoAdjust="0"/>
    <p:restoredTop sz="94558" autoAdjust="0"/>
  </p:normalViewPr>
  <p:slideViewPr>
    <p:cSldViewPr>
      <p:cViewPr>
        <p:scale>
          <a:sx n="66" d="100"/>
          <a:sy n="66" d="100"/>
        </p:scale>
        <p:origin x="-1332" y="-3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6" d="100"/>
        <a:sy n="86" d="100"/>
      </p:scale>
      <p:origin x="0" y="339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F42C31A-F1BD-45C9-8C09-09030E918732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8C35E3-CC57-4237-8147-70BF86064742}" type="slidenum">
              <a:rPr lang="fr-FR"/>
              <a:pPr/>
              <a:t>7</a:t>
            </a:fld>
            <a:endParaRPr lang="fr-FR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1FBB35-7992-46D5-8783-F3DD12635E64}" type="slidenum">
              <a:rPr lang="fr-FR"/>
              <a:pPr/>
              <a:t>8</a:t>
            </a:fld>
            <a:endParaRPr lang="fr-FR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A0F08C-673B-4F59-8F14-0618CC5D7DD2}" type="slidenum">
              <a:rPr lang="fr-FR"/>
              <a:pPr/>
              <a:t>9</a:t>
            </a:fld>
            <a:endParaRPr lang="fr-FR"/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817B12-F88A-4E2A-BE98-891751BA859A}" type="slidenum">
              <a:rPr lang="fr-FR"/>
              <a:pPr/>
              <a:t>10</a:t>
            </a:fld>
            <a:endParaRPr lang="fr-FR"/>
          </a:p>
        </p:txBody>
      </p:sp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0EF715-CF2B-43FF-B3D3-E7B8F7C892C1}" type="slidenum">
              <a:rPr lang="fr-FR"/>
              <a:pPr/>
              <a:t>11</a:t>
            </a:fld>
            <a:endParaRPr lang="fr-FR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898273-865F-45CE-87CE-8447520BB34E}" type="slidenum">
              <a:rPr lang="fr-FR"/>
              <a:pPr/>
              <a:t>12</a:t>
            </a:fld>
            <a:endParaRPr lang="fr-F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988782-48DE-4122-A028-AD324022C137}" type="slidenum">
              <a:rPr lang="fr-FR"/>
              <a:pPr/>
              <a:t>24</a:t>
            </a:fld>
            <a:endParaRPr lang="fr-FR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/>
              <a:t>Perte d’hétérozygotie en 11p15 pour les embryonnaires.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3ED970-158E-488A-930E-A92DB108A46B}" type="slidenum">
              <a:rPr lang="fr-FR"/>
              <a:pPr/>
              <a:t>30</a:t>
            </a:fld>
            <a:endParaRPr lang="fr-FR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9F46AB-74CC-4760-92EA-2FE7D7E8EB80}" type="slidenum">
              <a:rPr lang="fr-FR"/>
              <a:pPr/>
              <a:t>31</a:t>
            </a:fld>
            <a:endParaRPr lang="fr-FR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802B27-E3F5-4A62-800A-6B7A9F056E0B}" type="slidenum">
              <a:rPr lang="fr-FR"/>
              <a:pPr/>
              <a:t>32</a:t>
            </a:fld>
            <a:endParaRPr lang="fr-FR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57361C-F614-4DA6-9F3F-DD29FE7F3439}" type="slidenum">
              <a:rPr lang="fr-FR"/>
              <a:pPr/>
              <a:t>33</a:t>
            </a:fld>
            <a:endParaRPr lang="fr-FR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A61D9-9A7E-4C0E-BE53-4891BF71590C}" type="slidenum">
              <a:rPr lang="fr-FR"/>
              <a:pPr/>
              <a:t>37</a:t>
            </a:fld>
            <a:endParaRPr lang="fr-FR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966F0-163A-43DF-B8AB-0B437DEDD3D6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03E1B5-1DF0-4058-A040-D73FC20D6E4B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63B015-0D37-413F-9025-AEB3EFB893F1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4FC4F3-F274-4DA8-9268-1446C28A9596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E1DBB7-867B-4D07-8B3F-C55F1D7AAA80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FC4643-8897-414C-83AF-E465CE474F9B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A6C8F-B962-46CC-95B4-B9F4A87D2683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2DB443-F878-4670-902E-51EF33880552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B63170-7F72-436A-A46B-5AE9BCB067D7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518BE-AAB4-4273-AB66-07D510AB9F2C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899387-E742-4E98-B046-6A7178D3E71A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452DD8D-DF04-42CB-8DFC-6683E61C00B9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3241DB5-07FE-43F7-9C97-E984B8DE2A05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2CE3D72-918F-4823-B451-C45982BE9358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81E070A-D7DA-43FC-AD47-A1E3A60C90D8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emf"/><Relationship Id="rId18" Type="http://schemas.openxmlformats.org/officeDocument/2006/relationships/image" Target="../media/image23.emf"/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12" Type="http://schemas.openxmlformats.org/officeDocument/2006/relationships/image" Target="../media/image17.emf"/><Relationship Id="rId17" Type="http://schemas.openxmlformats.org/officeDocument/2006/relationships/image" Target="../media/image22.emf"/><Relationship Id="rId2" Type="http://schemas.openxmlformats.org/officeDocument/2006/relationships/image" Target="../media/image7.emf"/><Relationship Id="rId16" Type="http://schemas.openxmlformats.org/officeDocument/2006/relationships/image" Target="../media/image21.png"/><Relationship Id="rId20" Type="http://schemas.openxmlformats.org/officeDocument/2006/relationships/image" Target="../media/image2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image" Target="../media/image16.emf"/><Relationship Id="rId5" Type="http://schemas.openxmlformats.org/officeDocument/2006/relationships/image" Target="../media/image10.emf"/><Relationship Id="rId15" Type="http://schemas.openxmlformats.org/officeDocument/2006/relationships/image" Target="../media/image20.emf"/><Relationship Id="rId10" Type="http://schemas.openxmlformats.org/officeDocument/2006/relationships/image" Target="../media/image15.emf"/><Relationship Id="rId19" Type="http://schemas.openxmlformats.org/officeDocument/2006/relationships/image" Target="../media/image24.emf"/><Relationship Id="rId4" Type="http://schemas.openxmlformats.org/officeDocument/2006/relationships/image" Target="../media/image9.emf"/><Relationship Id="rId9" Type="http://schemas.openxmlformats.org/officeDocument/2006/relationships/image" Target="../media/image14.emf"/><Relationship Id="rId14" Type="http://schemas.openxmlformats.org/officeDocument/2006/relationships/image" Target="../media/image19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7.png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549275"/>
            <a:ext cx="7772400" cy="1470025"/>
          </a:xfrm>
        </p:spPr>
        <p:txBody>
          <a:bodyPr/>
          <a:lstStyle/>
          <a:p>
            <a:r>
              <a:rPr lang="fr-FR" b="1"/>
              <a:t>CYTOGENETIQUE </a:t>
            </a:r>
            <a:br>
              <a:rPr lang="fr-FR" b="1"/>
            </a:br>
            <a:r>
              <a:rPr lang="fr-FR" b="1"/>
              <a:t>ONCOLOGIQUE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3068638"/>
            <a:ext cx="8569325" cy="1081087"/>
          </a:xfrm>
        </p:spPr>
        <p:txBody>
          <a:bodyPr/>
          <a:lstStyle/>
          <a:p>
            <a:r>
              <a:rPr lang="fr-FR" sz="2800"/>
              <a:t>Intérêt des méthodes cytogénétiques et moléculaires dans la prise en charge des tumeurs pédiatriques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779912" y="5589588"/>
            <a:ext cx="51125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 i="1" dirty="0" err="1"/>
              <a:t>Sirvent</a:t>
            </a:r>
            <a:r>
              <a:rPr lang="fr-FR" sz="2400" i="1" dirty="0"/>
              <a:t> N, Pédiatrie, CHU </a:t>
            </a:r>
            <a:r>
              <a:rPr lang="fr-FR" sz="2400" i="1" dirty="0" smtClean="0"/>
              <a:t>Montpellier</a:t>
            </a:r>
            <a:endParaRPr lang="fr-F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0" name="Picture 4" descr="chevrier 0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2988" y="765175"/>
            <a:ext cx="7127875" cy="5346700"/>
          </a:xfrm>
          <a:noFill/>
          <a:ln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8" name="Picture 4" descr="lecourt 0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16013" y="765175"/>
            <a:ext cx="6985000" cy="5240338"/>
          </a:xfrm>
          <a:noFill/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936625"/>
          </a:xfrm>
        </p:spPr>
        <p:txBody>
          <a:bodyPr/>
          <a:lstStyle/>
          <a:p>
            <a:r>
              <a:rPr lang="fr-FR" b="1"/>
              <a:t>CANCERS  PEDIATRIQUES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2133600"/>
            <a:ext cx="8713788" cy="4114800"/>
          </a:xfrm>
        </p:spPr>
        <p:txBody>
          <a:bodyPr/>
          <a:lstStyle/>
          <a:p>
            <a:r>
              <a:rPr lang="fr-FR" sz="2800"/>
              <a:t>Maladies rares: 1% de l’ensemble des cancers</a:t>
            </a:r>
          </a:p>
          <a:p>
            <a:r>
              <a:rPr lang="fr-FR" sz="2800"/>
              <a:t>France: 2000 nouveaux cas/an</a:t>
            </a:r>
          </a:p>
          <a:p>
            <a:r>
              <a:rPr lang="fr-FR" sz="2800"/>
              <a:t>Région Paca-Est: 55 nouveaux cas/an</a:t>
            </a:r>
          </a:p>
          <a:p>
            <a:pPr>
              <a:buFontTx/>
              <a:buNone/>
            </a:pPr>
            <a:endParaRPr lang="fr-FR" sz="2800"/>
          </a:p>
          <a:p>
            <a:r>
              <a:rPr lang="fr-FR" sz="2800"/>
              <a:t>Guérison: 70 à 80% des cas</a:t>
            </a:r>
          </a:p>
          <a:p>
            <a:r>
              <a:rPr lang="fr-FR" sz="2800"/>
              <a:t>2ème cause de mortalité après 1 an</a:t>
            </a:r>
          </a:p>
          <a:p>
            <a:r>
              <a:rPr lang="fr-FR" sz="2800"/>
              <a:t>En 2010, 1 adulte/1000 guéri d’un cancer pédiatrique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936625"/>
          </a:xfrm>
        </p:spPr>
        <p:txBody>
          <a:bodyPr/>
          <a:lstStyle/>
          <a:p>
            <a:r>
              <a:rPr lang="fr-FR" b="1"/>
              <a:t>CANCERS  PEDIATRIQUES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557338"/>
            <a:ext cx="8785225" cy="4895850"/>
          </a:xfrm>
        </p:spPr>
        <p:txBody>
          <a:bodyPr/>
          <a:lstStyle/>
          <a:p>
            <a:r>
              <a:rPr lang="fr-FR" sz="2800"/>
              <a:t>Cancers différents de l’adulte</a:t>
            </a:r>
          </a:p>
          <a:p>
            <a:pPr>
              <a:buFontTx/>
              <a:buNone/>
            </a:pPr>
            <a:r>
              <a:rPr lang="fr-FR" sz="2800"/>
              <a:t>	</a:t>
            </a:r>
          </a:p>
          <a:p>
            <a:pPr>
              <a:buFontTx/>
              <a:buNone/>
            </a:pPr>
            <a:r>
              <a:rPr lang="fr-FR" sz="2400"/>
              <a:t>		Histologie</a:t>
            </a:r>
          </a:p>
          <a:p>
            <a:pPr>
              <a:buFontTx/>
              <a:buNone/>
            </a:pPr>
            <a:r>
              <a:rPr lang="fr-FR" sz="2800"/>
              <a:t>	 	</a:t>
            </a:r>
            <a:r>
              <a:rPr lang="fr-FR" sz="2400"/>
              <a:t>Organes touchés</a:t>
            </a:r>
          </a:p>
          <a:p>
            <a:pPr lvl="1">
              <a:buFontTx/>
              <a:buNone/>
            </a:pPr>
            <a:r>
              <a:rPr lang="fr-FR" sz="2400"/>
              <a:t>		Stratégie thérapeutique basée sur la chimiothérapie</a:t>
            </a:r>
          </a:p>
          <a:p>
            <a:pPr lvl="1">
              <a:buFontTx/>
              <a:buNone/>
            </a:pPr>
            <a:r>
              <a:rPr lang="fr-FR" sz="2400"/>
              <a:t> 		Facteurs étiologiques 			</a:t>
            </a:r>
          </a:p>
          <a:p>
            <a:pPr lvl="1">
              <a:buFontTx/>
              <a:buNone/>
            </a:pPr>
            <a:r>
              <a:rPr lang="fr-FR" sz="2400"/>
              <a:t>	 		rôle des facteurs d’environnement négligeable</a:t>
            </a:r>
          </a:p>
          <a:p>
            <a:pPr lvl="1">
              <a:buFontTx/>
              <a:buNone/>
            </a:pPr>
            <a:r>
              <a:rPr lang="fr-FR" sz="2400"/>
              <a:t>			rares prédispositions génétiques : rétinoblastome</a:t>
            </a:r>
          </a:p>
          <a:p>
            <a:pPr lvl="1">
              <a:buFontTx/>
              <a:buNone/>
            </a:pPr>
            <a:r>
              <a:rPr lang="fr-FR" sz="2400"/>
              <a:t>						                Sd Li Fraumeini</a:t>
            </a:r>
          </a:p>
          <a:p>
            <a:pPr lvl="1">
              <a:buFontTx/>
              <a:buNone/>
            </a:pPr>
            <a:r>
              <a:rPr lang="fr-FR" sz="2400"/>
              <a:t>						         Beckwith-Wiedeman …</a:t>
            </a:r>
          </a:p>
          <a:p>
            <a:pPr lvl="1">
              <a:buFontTx/>
              <a:buNone/>
            </a:pPr>
            <a:endParaRPr lang="fr-FR" sz="2400"/>
          </a:p>
          <a:p>
            <a:pPr lvl="1"/>
            <a:endParaRPr lang="fr-FR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792162"/>
          </a:xfrm>
        </p:spPr>
        <p:txBody>
          <a:bodyPr/>
          <a:lstStyle/>
          <a:p>
            <a:r>
              <a:rPr lang="fr-FR" b="1"/>
              <a:t>CANCERS  PEDIATRIQUES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12875"/>
            <a:ext cx="8713787" cy="5040313"/>
          </a:xfrm>
        </p:spPr>
        <p:txBody>
          <a:bodyPr/>
          <a:lstStyle/>
          <a:p>
            <a:pPr algn="ctr">
              <a:buFontTx/>
              <a:buNone/>
            </a:pPr>
            <a:r>
              <a:rPr lang="fr-FR" b="1"/>
              <a:t>Répartition</a:t>
            </a:r>
          </a:p>
          <a:p>
            <a:pPr algn="ctr">
              <a:buFontTx/>
              <a:buNone/>
            </a:pPr>
            <a:endParaRPr lang="fr-FR" b="1"/>
          </a:p>
          <a:p>
            <a:pPr>
              <a:buFontTx/>
              <a:buNone/>
            </a:pPr>
            <a:r>
              <a:rPr lang="fr-FR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Leucémies et lymphomes 	40%</a:t>
            </a:r>
          </a:p>
          <a:p>
            <a:pPr>
              <a:buFontTx/>
              <a:buNone/>
            </a:pPr>
            <a:r>
              <a:rPr lang="fr-FR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Tumeurs cérébrales		25%</a:t>
            </a:r>
          </a:p>
          <a:p>
            <a:pPr>
              <a:buFontTx/>
              <a:buNone/>
            </a:pPr>
            <a:r>
              <a:rPr lang="fr-FR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Neuroblastomes			6%</a:t>
            </a:r>
          </a:p>
          <a:p>
            <a:pPr>
              <a:buFontTx/>
              <a:buNone/>
            </a:pPr>
            <a:r>
              <a:rPr lang="fr-FR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Rhabdomyosarcomes		6%</a:t>
            </a:r>
          </a:p>
          <a:p>
            <a:pPr>
              <a:buFontTx/>
              <a:buNone/>
            </a:pPr>
            <a:r>
              <a:rPr lang="fr-FR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Néphroblastomes			6%</a:t>
            </a:r>
          </a:p>
          <a:p>
            <a:pPr>
              <a:buFontTx/>
              <a:buNone/>
            </a:pPr>
            <a:r>
              <a:rPr lang="fr-FR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Tumeurs osseuses			5%</a:t>
            </a:r>
          </a:p>
          <a:p>
            <a:pPr>
              <a:buFontTx/>
              <a:buNone/>
            </a:pPr>
            <a:r>
              <a:rPr lang="fr-FR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Rétinoblastomes			2%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5288" y="1844675"/>
            <a:ext cx="3600450" cy="1655763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1268" name="AutoShape 4"/>
          <p:cNvSpPr>
            <a:spLocks noChangeAspect="1" noChangeArrowheads="1" noTextEdit="1"/>
          </p:cNvSpPr>
          <p:nvPr/>
        </p:nvSpPr>
        <p:spPr bwMode="auto">
          <a:xfrm>
            <a:off x="539750" y="620713"/>
            <a:ext cx="8069263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970088" y="623888"/>
            <a:ext cx="5465762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2268538" y="690563"/>
            <a:ext cx="15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endParaRPr lang="fr-FR" sz="2400"/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2062163" y="1117600"/>
            <a:ext cx="889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FFFF00"/>
                </a:solidFill>
              </a:rPr>
              <a:t> </a:t>
            </a:r>
            <a:endParaRPr lang="fr-FR" sz="2400"/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542925" y="2062163"/>
            <a:ext cx="3103563" cy="137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649288" y="2147888"/>
            <a:ext cx="30416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000000"/>
                </a:solidFill>
              </a:rPr>
              <a:t>Anomalies acquises </a:t>
            </a:r>
            <a:endParaRPr lang="fr-FR" sz="2400" b="1"/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35000" y="2133600"/>
            <a:ext cx="30416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FFFFFF"/>
                </a:solidFill>
              </a:rPr>
              <a:t>Anomalies </a:t>
            </a:r>
            <a:r>
              <a:rPr lang="fr-FR" sz="2800" b="1" u="sng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acquises</a:t>
            </a:r>
            <a:r>
              <a:rPr lang="fr-FR" sz="2800" b="1" u="sng">
                <a:solidFill>
                  <a:srgbClr val="FFFFFF"/>
                </a:solidFill>
              </a:rPr>
              <a:t> </a:t>
            </a:r>
            <a:endParaRPr lang="fr-FR" sz="2400" b="1" u="sng"/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1127125" y="2574925"/>
            <a:ext cx="20828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000000"/>
                </a:solidFill>
              </a:rPr>
              <a:t>(prélèvement </a:t>
            </a:r>
            <a:endParaRPr lang="fr-FR" sz="2400" b="1"/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1112838" y="2560638"/>
            <a:ext cx="20828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FFFFFF"/>
                </a:solidFill>
              </a:rPr>
              <a:t>(prélèvement </a:t>
            </a:r>
            <a:endParaRPr lang="fr-FR" sz="2400" b="1"/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1495425" y="3001963"/>
            <a:ext cx="134461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000000"/>
                </a:solidFill>
              </a:rPr>
              <a:t>tumoral)</a:t>
            </a:r>
            <a:endParaRPr lang="fr-FR" sz="2400" b="1"/>
          </a:p>
        </p:txBody>
      </p:sp>
      <p:sp>
        <p:nvSpPr>
          <p:cNvPr id="11280" name="Rectangle 16"/>
          <p:cNvSpPr>
            <a:spLocks noChangeArrowheads="1"/>
          </p:cNvSpPr>
          <p:nvPr/>
        </p:nvSpPr>
        <p:spPr bwMode="auto">
          <a:xfrm>
            <a:off x="1481138" y="2987675"/>
            <a:ext cx="1344612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FFFFFF"/>
                </a:solidFill>
              </a:rPr>
              <a:t>tumoral)</a:t>
            </a:r>
            <a:endParaRPr lang="fr-FR" sz="2400" b="1"/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5170488" y="1995488"/>
            <a:ext cx="3371850" cy="137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6011863" y="2081213"/>
            <a:ext cx="185578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000000"/>
                </a:solidFill>
              </a:rPr>
              <a:t>Facteurs de </a:t>
            </a:r>
            <a:endParaRPr lang="fr-FR" sz="2400" b="1"/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5997575" y="2066925"/>
            <a:ext cx="185578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FFFFFF"/>
                </a:solidFill>
              </a:rPr>
              <a:t>Facteurs de </a:t>
            </a:r>
            <a:endParaRPr lang="fr-FR" sz="2400" b="1"/>
          </a:p>
        </p:txBody>
      </p:sp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5862638" y="2508250"/>
            <a:ext cx="21542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000000"/>
                </a:solidFill>
              </a:rPr>
              <a:t>prédisposition</a:t>
            </a:r>
            <a:endParaRPr lang="fr-FR" sz="2400" b="1"/>
          </a:p>
        </p:txBody>
      </p:sp>
      <p:sp>
        <p:nvSpPr>
          <p:cNvPr id="11285" name="Rectangle 21"/>
          <p:cNvSpPr>
            <a:spLocks noChangeArrowheads="1"/>
          </p:cNvSpPr>
          <p:nvPr/>
        </p:nvSpPr>
        <p:spPr bwMode="auto">
          <a:xfrm>
            <a:off x="5848350" y="2493963"/>
            <a:ext cx="21542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FFFFFF"/>
                </a:solidFill>
              </a:rPr>
              <a:t>prédisposition</a:t>
            </a:r>
            <a:endParaRPr lang="fr-FR" sz="2400" b="1"/>
          </a:p>
        </p:txBody>
      </p:sp>
      <p:sp>
        <p:nvSpPr>
          <p:cNvPr id="11286" name="Rectangle 22"/>
          <p:cNvSpPr>
            <a:spLocks noChangeArrowheads="1"/>
          </p:cNvSpPr>
          <p:nvPr/>
        </p:nvSpPr>
        <p:spPr bwMode="auto">
          <a:xfrm>
            <a:off x="5276850" y="2935288"/>
            <a:ext cx="338931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000000"/>
                </a:solidFill>
              </a:rPr>
              <a:t>(prélèvement sanguin)</a:t>
            </a:r>
            <a:endParaRPr lang="fr-FR" sz="2400" b="1"/>
          </a:p>
        </p:txBody>
      </p:sp>
      <p:sp>
        <p:nvSpPr>
          <p:cNvPr id="11287" name="Rectangle 23"/>
          <p:cNvSpPr>
            <a:spLocks noChangeArrowheads="1"/>
          </p:cNvSpPr>
          <p:nvPr/>
        </p:nvSpPr>
        <p:spPr bwMode="auto">
          <a:xfrm>
            <a:off x="5262563" y="2921000"/>
            <a:ext cx="3389312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FFFFFF"/>
                </a:solidFill>
              </a:rPr>
              <a:t>(prélèvement sanguin)</a:t>
            </a:r>
            <a:endParaRPr lang="fr-FR" sz="2400" b="1"/>
          </a:p>
        </p:txBody>
      </p:sp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674688" y="4510088"/>
            <a:ext cx="237966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289" name="Rectangle 25"/>
          <p:cNvSpPr>
            <a:spLocks noChangeArrowheads="1"/>
          </p:cNvSpPr>
          <p:nvPr/>
        </p:nvSpPr>
        <p:spPr bwMode="auto">
          <a:xfrm>
            <a:off x="781050" y="4591050"/>
            <a:ext cx="219392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000000"/>
                </a:solidFill>
              </a:rPr>
              <a:t>Cytogénétique</a:t>
            </a:r>
            <a:endParaRPr lang="fr-FR" sz="2400"/>
          </a:p>
        </p:txBody>
      </p:sp>
      <p:sp>
        <p:nvSpPr>
          <p:cNvPr id="11290" name="Rectangle 26"/>
          <p:cNvSpPr>
            <a:spLocks noChangeArrowheads="1"/>
          </p:cNvSpPr>
          <p:nvPr/>
        </p:nvSpPr>
        <p:spPr bwMode="auto">
          <a:xfrm>
            <a:off x="766763" y="4576763"/>
            <a:ext cx="21939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FF9900"/>
                </a:solidFill>
              </a:rPr>
              <a:t>Cytogénétique</a:t>
            </a:r>
            <a:endParaRPr lang="fr-FR" sz="2400"/>
          </a:p>
        </p:txBody>
      </p:sp>
      <p:sp>
        <p:nvSpPr>
          <p:cNvPr id="11291" name="Rectangle 27"/>
          <p:cNvSpPr>
            <a:spLocks noChangeArrowheads="1"/>
          </p:cNvSpPr>
          <p:nvPr/>
        </p:nvSpPr>
        <p:spPr bwMode="auto">
          <a:xfrm>
            <a:off x="2351088" y="5348288"/>
            <a:ext cx="4243387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292" name="Rectangle 28"/>
          <p:cNvSpPr>
            <a:spLocks noChangeArrowheads="1"/>
          </p:cNvSpPr>
          <p:nvPr/>
        </p:nvSpPr>
        <p:spPr bwMode="auto">
          <a:xfrm>
            <a:off x="2457450" y="5429250"/>
            <a:ext cx="40576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000000"/>
                </a:solidFill>
              </a:rPr>
              <a:t>Cytogénétique moléculaire</a:t>
            </a:r>
            <a:endParaRPr lang="fr-FR" sz="2400"/>
          </a:p>
        </p:txBody>
      </p:sp>
      <p:sp>
        <p:nvSpPr>
          <p:cNvPr id="11293" name="Rectangle 29"/>
          <p:cNvSpPr>
            <a:spLocks noChangeArrowheads="1"/>
          </p:cNvSpPr>
          <p:nvPr/>
        </p:nvSpPr>
        <p:spPr bwMode="auto">
          <a:xfrm>
            <a:off x="2443163" y="5414963"/>
            <a:ext cx="40576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FF9900"/>
                </a:solidFill>
              </a:rPr>
              <a:t>Cytogénétique moléculaire</a:t>
            </a:r>
            <a:endParaRPr lang="fr-FR" sz="2400"/>
          </a:p>
        </p:txBody>
      </p:sp>
      <p:sp>
        <p:nvSpPr>
          <p:cNvPr id="11294" name="Rectangle 30"/>
          <p:cNvSpPr>
            <a:spLocks noChangeArrowheads="1"/>
          </p:cNvSpPr>
          <p:nvPr/>
        </p:nvSpPr>
        <p:spPr bwMode="auto">
          <a:xfrm>
            <a:off x="3951288" y="5856288"/>
            <a:ext cx="106838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000000"/>
                </a:solidFill>
              </a:rPr>
              <a:t>(FISH)</a:t>
            </a:r>
            <a:endParaRPr lang="fr-FR" sz="2400"/>
          </a:p>
        </p:txBody>
      </p:sp>
      <p:sp>
        <p:nvSpPr>
          <p:cNvPr id="11295" name="Rectangle 31"/>
          <p:cNvSpPr>
            <a:spLocks noChangeArrowheads="1"/>
          </p:cNvSpPr>
          <p:nvPr/>
        </p:nvSpPr>
        <p:spPr bwMode="auto">
          <a:xfrm>
            <a:off x="3937000" y="5842000"/>
            <a:ext cx="106838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FF9900"/>
                </a:solidFill>
              </a:rPr>
              <a:t>(FISH)</a:t>
            </a:r>
            <a:endParaRPr lang="fr-FR" sz="2400"/>
          </a:p>
        </p:txBody>
      </p:sp>
      <p:sp>
        <p:nvSpPr>
          <p:cNvPr id="11296" name="Rectangle 32"/>
          <p:cNvSpPr>
            <a:spLocks noChangeArrowheads="1"/>
          </p:cNvSpPr>
          <p:nvPr/>
        </p:nvSpPr>
        <p:spPr bwMode="auto">
          <a:xfrm>
            <a:off x="5322888" y="4281488"/>
            <a:ext cx="3271837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297" name="Rectangle 33"/>
          <p:cNvSpPr>
            <a:spLocks noChangeArrowheads="1"/>
          </p:cNvSpPr>
          <p:nvPr/>
        </p:nvSpPr>
        <p:spPr bwMode="auto">
          <a:xfrm>
            <a:off x="5429250" y="4362450"/>
            <a:ext cx="30861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000000"/>
                </a:solidFill>
              </a:rPr>
              <a:t>Biologie moléculaire</a:t>
            </a:r>
            <a:endParaRPr lang="fr-FR" sz="2400"/>
          </a:p>
        </p:txBody>
      </p:sp>
      <p:sp>
        <p:nvSpPr>
          <p:cNvPr id="11298" name="Rectangle 34"/>
          <p:cNvSpPr>
            <a:spLocks noChangeArrowheads="1"/>
          </p:cNvSpPr>
          <p:nvPr/>
        </p:nvSpPr>
        <p:spPr bwMode="auto">
          <a:xfrm>
            <a:off x="5414963" y="4348163"/>
            <a:ext cx="30861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FF9900"/>
                </a:solidFill>
              </a:rPr>
              <a:t>Biologie moléculaire</a:t>
            </a:r>
            <a:endParaRPr lang="fr-FR" sz="2400"/>
          </a:p>
        </p:txBody>
      </p:sp>
      <p:sp>
        <p:nvSpPr>
          <p:cNvPr id="11299" name="Rectangle 35"/>
          <p:cNvSpPr>
            <a:spLocks noChangeArrowheads="1"/>
          </p:cNvSpPr>
          <p:nvPr/>
        </p:nvSpPr>
        <p:spPr bwMode="auto">
          <a:xfrm>
            <a:off x="5429250" y="4789488"/>
            <a:ext cx="19589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000000"/>
                </a:solidFill>
              </a:rPr>
              <a:t>(ADN, ARN)</a:t>
            </a:r>
            <a:endParaRPr lang="fr-FR" sz="2400"/>
          </a:p>
        </p:txBody>
      </p:sp>
      <p:sp>
        <p:nvSpPr>
          <p:cNvPr id="11300" name="Rectangle 36"/>
          <p:cNvSpPr>
            <a:spLocks noChangeArrowheads="1"/>
          </p:cNvSpPr>
          <p:nvPr/>
        </p:nvSpPr>
        <p:spPr bwMode="auto">
          <a:xfrm>
            <a:off x="5414963" y="4775200"/>
            <a:ext cx="19589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800" b="1">
                <a:solidFill>
                  <a:srgbClr val="FF9900"/>
                </a:solidFill>
              </a:rPr>
              <a:t>(ADN, ARN)</a:t>
            </a:r>
            <a:endParaRPr lang="fr-FR" sz="2400"/>
          </a:p>
        </p:txBody>
      </p:sp>
      <p:grpSp>
        <p:nvGrpSpPr>
          <p:cNvPr id="11301" name="Group 37"/>
          <p:cNvGrpSpPr>
            <a:grpSpLocks/>
          </p:cNvGrpSpPr>
          <p:nvPr/>
        </p:nvGrpSpPr>
        <p:grpSpPr bwMode="auto">
          <a:xfrm>
            <a:off x="1885950" y="3595688"/>
            <a:ext cx="169863" cy="914400"/>
            <a:chOff x="1188" y="2247"/>
            <a:chExt cx="107" cy="576"/>
          </a:xfrm>
        </p:grpSpPr>
        <p:sp>
          <p:nvSpPr>
            <p:cNvPr id="11302" name="Rectangle 38"/>
            <p:cNvSpPr>
              <a:spLocks noChangeArrowheads="1"/>
            </p:cNvSpPr>
            <p:nvPr/>
          </p:nvSpPr>
          <p:spPr bwMode="auto">
            <a:xfrm>
              <a:off x="1229" y="2352"/>
              <a:ext cx="24" cy="471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03" name="Freeform 39"/>
            <p:cNvSpPr>
              <a:spLocks/>
            </p:cNvSpPr>
            <p:nvPr/>
          </p:nvSpPr>
          <p:spPr bwMode="auto">
            <a:xfrm>
              <a:off x="1188" y="2247"/>
              <a:ext cx="107" cy="107"/>
            </a:xfrm>
            <a:custGeom>
              <a:avLst/>
              <a:gdLst/>
              <a:ahLst/>
              <a:cxnLst>
                <a:cxn ang="0">
                  <a:pos x="107" y="107"/>
                </a:cxn>
                <a:cxn ang="0">
                  <a:pos x="53" y="0"/>
                </a:cxn>
                <a:cxn ang="0">
                  <a:pos x="0" y="107"/>
                </a:cxn>
                <a:cxn ang="0">
                  <a:pos x="107" y="107"/>
                </a:cxn>
              </a:cxnLst>
              <a:rect l="0" t="0" r="r" b="b"/>
              <a:pathLst>
                <a:path w="107" h="107">
                  <a:moveTo>
                    <a:pt x="107" y="107"/>
                  </a:moveTo>
                  <a:lnTo>
                    <a:pt x="53" y="0"/>
                  </a:lnTo>
                  <a:lnTo>
                    <a:pt x="0" y="107"/>
                  </a:lnTo>
                  <a:lnTo>
                    <a:pt x="107" y="107"/>
                  </a:lnTo>
                  <a:close/>
                </a:path>
              </a:pathLst>
            </a:custGeom>
            <a:solidFill>
              <a:srgbClr val="FF9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1304" name="Group 40"/>
          <p:cNvGrpSpPr>
            <a:grpSpLocks/>
          </p:cNvGrpSpPr>
          <p:nvPr/>
        </p:nvGrpSpPr>
        <p:grpSpPr bwMode="auto">
          <a:xfrm>
            <a:off x="2427288" y="3595688"/>
            <a:ext cx="1993900" cy="1766887"/>
            <a:chOff x="1529" y="2247"/>
            <a:chExt cx="1256" cy="1113"/>
          </a:xfrm>
        </p:grpSpPr>
        <p:sp>
          <p:nvSpPr>
            <p:cNvPr id="11305" name="Freeform 41"/>
            <p:cNvSpPr>
              <a:spLocks/>
            </p:cNvSpPr>
            <p:nvPr/>
          </p:nvSpPr>
          <p:spPr bwMode="auto">
            <a:xfrm>
              <a:off x="1599" y="2307"/>
              <a:ext cx="1186" cy="1053"/>
            </a:xfrm>
            <a:custGeom>
              <a:avLst/>
              <a:gdLst/>
              <a:ahLst/>
              <a:cxnLst>
                <a:cxn ang="0">
                  <a:pos x="1170" y="1053"/>
                </a:cxn>
                <a:cxn ang="0">
                  <a:pos x="1186" y="1035"/>
                </a:cxn>
                <a:cxn ang="0">
                  <a:pos x="16" y="0"/>
                </a:cxn>
                <a:cxn ang="0">
                  <a:pos x="0" y="18"/>
                </a:cxn>
                <a:cxn ang="0">
                  <a:pos x="1170" y="1053"/>
                </a:cxn>
              </a:cxnLst>
              <a:rect l="0" t="0" r="r" b="b"/>
              <a:pathLst>
                <a:path w="1186" h="1053">
                  <a:moveTo>
                    <a:pt x="1170" y="1053"/>
                  </a:moveTo>
                  <a:lnTo>
                    <a:pt x="1186" y="1035"/>
                  </a:lnTo>
                  <a:lnTo>
                    <a:pt x="16" y="0"/>
                  </a:lnTo>
                  <a:lnTo>
                    <a:pt x="0" y="18"/>
                  </a:lnTo>
                  <a:lnTo>
                    <a:pt x="1170" y="1053"/>
                  </a:lnTo>
                  <a:close/>
                </a:path>
              </a:pathLst>
            </a:custGeom>
            <a:solidFill>
              <a:srgbClr val="FF9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06" name="Freeform 42"/>
            <p:cNvSpPr>
              <a:spLocks/>
            </p:cNvSpPr>
            <p:nvPr/>
          </p:nvSpPr>
          <p:spPr bwMode="auto">
            <a:xfrm>
              <a:off x="1529" y="2247"/>
              <a:ext cx="116" cy="111"/>
            </a:xfrm>
            <a:custGeom>
              <a:avLst/>
              <a:gdLst/>
              <a:ahLst/>
              <a:cxnLst>
                <a:cxn ang="0">
                  <a:pos x="116" y="31"/>
                </a:cxn>
                <a:cxn ang="0">
                  <a:pos x="0" y="0"/>
                </a:cxn>
                <a:cxn ang="0">
                  <a:pos x="45" y="111"/>
                </a:cxn>
                <a:cxn ang="0">
                  <a:pos x="116" y="31"/>
                </a:cxn>
              </a:cxnLst>
              <a:rect l="0" t="0" r="r" b="b"/>
              <a:pathLst>
                <a:path w="116" h="111">
                  <a:moveTo>
                    <a:pt x="116" y="31"/>
                  </a:moveTo>
                  <a:lnTo>
                    <a:pt x="0" y="0"/>
                  </a:lnTo>
                  <a:lnTo>
                    <a:pt x="45" y="111"/>
                  </a:lnTo>
                  <a:lnTo>
                    <a:pt x="116" y="31"/>
                  </a:lnTo>
                  <a:close/>
                </a:path>
              </a:pathLst>
            </a:custGeom>
            <a:solidFill>
              <a:srgbClr val="FF9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1307" name="Group 43"/>
          <p:cNvGrpSpPr>
            <a:grpSpLocks/>
          </p:cNvGrpSpPr>
          <p:nvPr/>
        </p:nvGrpSpPr>
        <p:grpSpPr bwMode="auto">
          <a:xfrm>
            <a:off x="3113088" y="3257550"/>
            <a:ext cx="3282950" cy="1042988"/>
            <a:chOff x="1961" y="2034"/>
            <a:chExt cx="2068" cy="657"/>
          </a:xfrm>
        </p:grpSpPr>
        <p:sp>
          <p:nvSpPr>
            <p:cNvPr id="11308" name="Freeform 44"/>
            <p:cNvSpPr>
              <a:spLocks/>
            </p:cNvSpPr>
            <p:nvPr/>
          </p:nvSpPr>
          <p:spPr bwMode="auto">
            <a:xfrm>
              <a:off x="2058" y="2075"/>
              <a:ext cx="1971" cy="616"/>
            </a:xfrm>
            <a:custGeom>
              <a:avLst/>
              <a:gdLst/>
              <a:ahLst/>
              <a:cxnLst>
                <a:cxn ang="0">
                  <a:pos x="1964" y="616"/>
                </a:cxn>
                <a:cxn ang="0">
                  <a:pos x="1971" y="593"/>
                </a:cxn>
                <a:cxn ang="0">
                  <a:pos x="7" y="0"/>
                </a:cxn>
                <a:cxn ang="0">
                  <a:pos x="0" y="23"/>
                </a:cxn>
                <a:cxn ang="0">
                  <a:pos x="1964" y="616"/>
                </a:cxn>
              </a:cxnLst>
              <a:rect l="0" t="0" r="r" b="b"/>
              <a:pathLst>
                <a:path w="1971" h="616">
                  <a:moveTo>
                    <a:pt x="1964" y="616"/>
                  </a:moveTo>
                  <a:lnTo>
                    <a:pt x="1971" y="593"/>
                  </a:lnTo>
                  <a:lnTo>
                    <a:pt x="7" y="0"/>
                  </a:lnTo>
                  <a:lnTo>
                    <a:pt x="0" y="23"/>
                  </a:lnTo>
                  <a:lnTo>
                    <a:pt x="1964" y="616"/>
                  </a:lnTo>
                  <a:close/>
                </a:path>
              </a:pathLst>
            </a:custGeom>
            <a:solidFill>
              <a:srgbClr val="FF9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09" name="Freeform 45"/>
            <p:cNvSpPr>
              <a:spLocks/>
            </p:cNvSpPr>
            <p:nvPr/>
          </p:nvSpPr>
          <p:spPr bwMode="auto">
            <a:xfrm>
              <a:off x="1961" y="2034"/>
              <a:ext cx="118" cy="103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21"/>
                </a:cxn>
                <a:cxn ang="0">
                  <a:pos x="87" y="103"/>
                </a:cxn>
                <a:cxn ang="0">
                  <a:pos x="118" y="0"/>
                </a:cxn>
              </a:cxnLst>
              <a:rect l="0" t="0" r="r" b="b"/>
              <a:pathLst>
                <a:path w="118" h="103">
                  <a:moveTo>
                    <a:pt x="118" y="0"/>
                  </a:moveTo>
                  <a:lnTo>
                    <a:pt x="0" y="21"/>
                  </a:lnTo>
                  <a:lnTo>
                    <a:pt x="87" y="103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rgbClr val="FF9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1310" name="Group 46"/>
          <p:cNvGrpSpPr>
            <a:grpSpLocks/>
          </p:cNvGrpSpPr>
          <p:nvPr/>
        </p:nvGrpSpPr>
        <p:grpSpPr bwMode="auto">
          <a:xfrm>
            <a:off x="6838950" y="3519488"/>
            <a:ext cx="169863" cy="838200"/>
            <a:chOff x="4308" y="2199"/>
            <a:chExt cx="107" cy="528"/>
          </a:xfrm>
        </p:grpSpPr>
        <p:sp>
          <p:nvSpPr>
            <p:cNvPr id="11311" name="Rectangle 47"/>
            <p:cNvSpPr>
              <a:spLocks noChangeArrowheads="1"/>
            </p:cNvSpPr>
            <p:nvPr/>
          </p:nvSpPr>
          <p:spPr bwMode="auto">
            <a:xfrm>
              <a:off x="4349" y="2304"/>
              <a:ext cx="24" cy="423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12" name="Freeform 48"/>
            <p:cNvSpPr>
              <a:spLocks/>
            </p:cNvSpPr>
            <p:nvPr/>
          </p:nvSpPr>
          <p:spPr bwMode="auto">
            <a:xfrm>
              <a:off x="4308" y="2199"/>
              <a:ext cx="107" cy="107"/>
            </a:xfrm>
            <a:custGeom>
              <a:avLst/>
              <a:gdLst/>
              <a:ahLst/>
              <a:cxnLst>
                <a:cxn ang="0">
                  <a:pos x="107" y="107"/>
                </a:cxn>
                <a:cxn ang="0">
                  <a:pos x="53" y="0"/>
                </a:cxn>
                <a:cxn ang="0">
                  <a:pos x="0" y="107"/>
                </a:cxn>
                <a:cxn ang="0">
                  <a:pos x="107" y="107"/>
                </a:cxn>
              </a:cxnLst>
              <a:rect l="0" t="0" r="r" b="b"/>
              <a:pathLst>
                <a:path w="107" h="107">
                  <a:moveTo>
                    <a:pt x="107" y="107"/>
                  </a:moveTo>
                  <a:lnTo>
                    <a:pt x="53" y="0"/>
                  </a:lnTo>
                  <a:lnTo>
                    <a:pt x="0" y="107"/>
                  </a:lnTo>
                  <a:lnTo>
                    <a:pt x="107" y="107"/>
                  </a:lnTo>
                  <a:close/>
                </a:path>
              </a:pathLst>
            </a:custGeom>
            <a:solidFill>
              <a:srgbClr val="FF9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11313" name="Freeform 49"/>
          <p:cNvSpPr>
            <a:spLocks/>
          </p:cNvSpPr>
          <p:nvPr/>
        </p:nvSpPr>
        <p:spPr bwMode="auto">
          <a:xfrm>
            <a:off x="4394200" y="5307013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14" name="Freeform 50"/>
          <p:cNvSpPr>
            <a:spLocks/>
          </p:cNvSpPr>
          <p:nvPr/>
        </p:nvSpPr>
        <p:spPr bwMode="auto">
          <a:xfrm>
            <a:off x="4445000" y="5249863"/>
            <a:ext cx="52388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3" y="16"/>
              </a:cxn>
              <a:cxn ang="0">
                <a:pos x="15" y="0"/>
              </a:cxn>
              <a:cxn ang="0">
                <a:pos x="0" y="18"/>
              </a:cxn>
            </a:cxnLst>
            <a:rect l="0" t="0" r="r" b="b"/>
            <a:pathLst>
              <a:path w="33" h="34">
                <a:moveTo>
                  <a:pt x="0" y="18"/>
                </a:moveTo>
                <a:lnTo>
                  <a:pt x="18" y="34"/>
                </a:lnTo>
                <a:lnTo>
                  <a:pt x="33" y="16"/>
                </a:lnTo>
                <a:lnTo>
                  <a:pt x="15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15" name="Freeform 51"/>
          <p:cNvSpPr>
            <a:spLocks/>
          </p:cNvSpPr>
          <p:nvPr/>
        </p:nvSpPr>
        <p:spPr bwMode="auto">
          <a:xfrm>
            <a:off x="4494213" y="5191125"/>
            <a:ext cx="53975" cy="55563"/>
          </a:xfrm>
          <a:custGeom>
            <a:avLst/>
            <a:gdLst/>
            <a:ahLst/>
            <a:cxnLst>
              <a:cxn ang="0">
                <a:pos x="0" y="19"/>
              </a:cxn>
              <a:cxn ang="0">
                <a:pos x="18" y="35"/>
              </a:cxn>
              <a:cxn ang="0">
                <a:pos x="34" y="16"/>
              </a:cxn>
              <a:cxn ang="0">
                <a:pos x="16" y="0"/>
              </a:cxn>
              <a:cxn ang="0">
                <a:pos x="0" y="19"/>
              </a:cxn>
            </a:cxnLst>
            <a:rect l="0" t="0" r="r" b="b"/>
            <a:pathLst>
              <a:path w="34" h="35">
                <a:moveTo>
                  <a:pt x="0" y="19"/>
                </a:moveTo>
                <a:lnTo>
                  <a:pt x="18" y="35"/>
                </a:lnTo>
                <a:lnTo>
                  <a:pt x="34" y="16"/>
                </a:lnTo>
                <a:lnTo>
                  <a:pt x="16" y="0"/>
                </a:lnTo>
                <a:lnTo>
                  <a:pt x="0" y="19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16" name="Freeform 52"/>
          <p:cNvSpPr>
            <a:spLocks/>
          </p:cNvSpPr>
          <p:nvPr/>
        </p:nvSpPr>
        <p:spPr bwMode="auto">
          <a:xfrm>
            <a:off x="4545013" y="5133975"/>
            <a:ext cx="52387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3" y="16"/>
              </a:cxn>
              <a:cxn ang="0">
                <a:pos x="15" y="0"/>
              </a:cxn>
              <a:cxn ang="0">
                <a:pos x="0" y="18"/>
              </a:cxn>
            </a:cxnLst>
            <a:rect l="0" t="0" r="r" b="b"/>
            <a:pathLst>
              <a:path w="33" h="34">
                <a:moveTo>
                  <a:pt x="0" y="18"/>
                </a:moveTo>
                <a:lnTo>
                  <a:pt x="18" y="34"/>
                </a:lnTo>
                <a:lnTo>
                  <a:pt x="33" y="16"/>
                </a:lnTo>
                <a:lnTo>
                  <a:pt x="15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17" name="Freeform 53"/>
          <p:cNvSpPr>
            <a:spLocks/>
          </p:cNvSpPr>
          <p:nvPr/>
        </p:nvSpPr>
        <p:spPr bwMode="auto">
          <a:xfrm>
            <a:off x="4594225" y="5076825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18" name="Freeform 54"/>
          <p:cNvSpPr>
            <a:spLocks/>
          </p:cNvSpPr>
          <p:nvPr/>
        </p:nvSpPr>
        <p:spPr bwMode="auto">
          <a:xfrm>
            <a:off x="4645025" y="5019675"/>
            <a:ext cx="52388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3" y="16"/>
              </a:cxn>
              <a:cxn ang="0">
                <a:pos x="15" y="0"/>
              </a:cxn>
              <a:cxn ang="0">
                <a:pos x="0" y="18"/>
              </a:cxn>
            </a:cxnLst>
            <a:rect l="0" t="0" r="r" b="b"/>
            <a:pathLst>
              <a:path w="33" h="34">
                <a:moveTo>
                  <a:pt x="0" y="18"/>
                </a:moveTo>
                <a:lnTo>
                  <a:pt x="18" y="34"/>
                </a:lnTo>
                <a:lnTo>
                  <a:pt x="33" y="16"/>
                </a:lnTo>
                <a:lnTo>
                  <a:pt x="15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19" name="Freeform 55"/>
          <p:cNvSpPr>
            <a:spLocks/>
          </p:cNvSpPr>
          <p:nvPr/>
        </p:nvSpPr>
        <p:spPr bwMode="auto">
          <a:xfrm>
            <a:off x="4694238" y="4962525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20" name="Freeform 56"/>
          <p:cNvSpPr>
            <a:spLocks/>
          </p:cNvSpPr>
          <p:nvPr/>
        </p:nvSpPr>
        <p:spPr bwMode="auto">
          <a:xfrm>
            <a:off x="4745038" y="4903788"/>
            <a:ext cx="52387" cy="55562"/>
          </a:xfrm>
          <a:custGeom>
            <a:avLst/>
            <a:gdLst/>
            <a:ahLst/>
            <a:cxnLst>
              <a:cxn ang="0">
                <a:pos x="0" y="19"/>
              </a:cxn>
              <a:cxn ang="0">
                <a:pos x="18" y="35"/>
              </a:cxn>
              <a:cxn ang="0">
                <a:pos x="33" y="16"/>
              </a:cxn>
              <a:cxn ang="0">
                <a:pos x="15" y="0"/>
              </a:cxn>
              <a:cxn ang="0">
                <a:pos x="0" y="19"/>
              </a:cxn>
            </a:cxnLst>
            <a:rect l="0" t="0" r="r" b="b"/>
            <a:pathLst>
              <a:path w="33" h="35">
                <a:moveTo>
                  <a:pt x="0" y="19"/>
                </a:moveTo>
                <a:lnTo>
                  <a:pt x="18" y="35"/>
                </a:lnTo>
                <a:lnTo>
                  <a:pt x="33" y="16"/>
                </a:lnTo>
                <a:lnTo>
                  <a:pt x="15" y="0"/>
                </a:lnTo>
                <a:lnTo>
                  <a:pt x="0" y="19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21" name="Freeform 57"/>
          <p:cNvSpPr>
            <a:spLocks/>
          </p:cNvSpPr>
          <p:nvPr/>
        </p:nvSpPr>
        <p:spPr bwMode="auto">
          <a:xfrm>
            <a:off x="4794250" y="4846638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22" name="Freeform 58"/>
          <p:cNvSpPr>
            <a:spLocks/>
          </p:cNvSpPr>
          <p:nvPr/>
        </p:nvSpPr>
        <p:spPr bwMode="auto">
          <a:xfrm>
            <a:off x="4845050" y="4789488"/>
            <a:ext cx="52388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3" y="16"/>
              </a:cxn>
              <a:cxn ang="0">
                <a:pos x="15" y="0"/>
              </a:cxn>
              <a:cxn ang="0">
                <a:pos x="0" y="18"/>
              </a:cxn>
            </a:cxnLst>
            <a:rect l="0" t="0" r="r" b="b"/>
            <a:pathLst>
              <a:path w="33" h="34">
                <a:moveTo>
                  <a:pt x="0" y="18"/>
                </a:moveTo>
                <a:lnTo>
                  <a:pt x="18" y="34"/>
                </a:lnTo>
                <a:lnTo>
                  <a:pt x="33" y="16"/>
                </a:lnTo>
                <a:lnTo>
                  <a:pt x="15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23" name="Freeform 59"/>
          <p:cNvSpPr>
            <a:spLocks/>
          </p:cNvSpPr>
          <p:nvPr/>
        </p:nvSpPr>
        <p:spPr bwMode="auto">
          <a:xfrm>
            <a:off x="4894263" y="4732338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24" name="Freeform 60"/>
          <p:cNvSpPr>
            <a:spLocks/>
          </p:cNvSpPr>
          <p:nvPr/>
        </p:nvSpPr>
        <p:spPr bwMode="auto">
          <a:xfrm>
            <a:off x="4945063" y="4675188"/>
            <a:ext cx="52387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3" y="16"/>
              </a:cxn>
              <a:cxn ang="0">
                <a:pos x="15" y="0"/>
              </a:cxn>
              <a:cxn ang="0">
                <a:pos x="0" y="18"/>
              </a:cxn>
            </a:cxnLst>
            <a:rect l="0" t="0" r="r" b="b"/>
            <a:pathLst>
              <a:path w="33" h="34">
                <a:moveTo>
                  <a:pt x="0" y="18"/>
                </a:moveTo>
                <a:lnTo>
                  <a:pt x="18" y="34"/>
                </a:lnTo>
                <a:lnTo>
                  <a:pt x="33" y="16"/>
                </a:lnTo>
                <a:lnTo>
                  <a:pt x="15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25" name="Freeform 61"/>
          <p:cNvSpPr>
            <a:spLocks/>
          </p:cNvSpPr>
          <p:nvPr/>
        </p:nvSpPr>
        <p:spPr bwMode="auto">
          <a:xfrm>
            <a:off x="4994275" y="4616450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26" name="Freeform 62"/>
          <p:cNvSpPr>
            <a:spLocks/>
          </p:cNvSpPr>
          <p:nvPr/>
        </p:nvSpPr>
        <p:spPr bwMode="auto">
          <a:xfrm>
            <a:off x="5045075" y="4559300"/>
            <a:ext cx="52388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3" y="16"/>
              </a:cxn>
              <a:cxn ang="0">
                <a:pos x="15" y="0"/>
              </a:cxn>
              <a:cxn ang="0">
                <a:pos x="0" y="18"/>
              </a:cxn>
            </a:cxnLst>
            <a:rect l="0" t="0" r="r" b="b"/>
            <a:pathLst>
              <a:path w="33" h="34">
                <a:moveTo>
                  <a:pt x="0" y="18"/>
                </a:moveTo>
                <a:lnTo>
                  <a:pt x="18" y="34"/>
                </a:lnTo>
                <a:lnTo>
                  <a:pt x="33" y="16"/>
                </a:lnTo>
                <a:lnTo>
                  <a:pt x="15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27" name="Freeform 63"/>
          <p:cNvSpPr>
            <a:spLocks/>
          </p:cNvSpPr>
          <p:nvPr/>
        </p:nvSpPr>
        <p:spPr bwMode="auto">
          <a:xfrm>
            <a:off x="5094288" y="4502150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28" name="Freeform 64"/>
          <p:cNvSpPr>
            <a:spLocks/>
          </p:cNvSpPr>
          <p:nvPr/>
        </p:nvSpPr>
        <p:spPr bwMode="auto">
          <a:xfrm>
            <a:off x="5145088" y="4445000"/>
            <a:ext cx="52387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3" y="16"/>
              </a:cxn>
              <a:cxn ang="0">
                <a:pos x="15" y="0"/>
              </a:cxn>
              <a:cxn ang="0">
                <a:pos x="0" y="18"/>
              </a:cxn>
            </a:cxnLst>
            <a:rect l="0" t="0" r="r" b="b"/>
            <a:pathLst>
              <a:path w="33" h="34">
                <a:moveTo>
                  <a:pt x="0" y="18"/>
                </a:moveTo>
                <a:lnTo>
                  <a:pt x="18" y="34"/>
                </a:lnTo>
                <a:lnTo>
                  <a:pt x="33" y="16"/>
                </a:lnTo>
                <a:lnTo>
                  <a:pt x="15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29" name="Freeform 65"/>
          <p:cNvSpPr>
            <a:spLocks/>
          </p:cNvSpPr>
          <p:nvPr/>
        </p:nvSpPr>
        <p:spPr bwMode="auto">
          <a:xfrm>
            <a:off x="5194300" y="4387850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30" name="Freeform 66"/>
          <p:cNvSpPr>
            <a:spLocks/>
          </p:cNvSpPr>
          <p:nvPr/>
        </p:nvSpPr>
        <p:spPr bwMode="auto">
          <a:xfrm>
            <a:off x="5245100" y="4329113"/>
            <a:ext cx="52388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3" y="16"/>
              </a:cxn>
              <a:cxn ang="0">
                <a:pos x="15" y="0"/>
              </a:cxn>
              <a:cxn ang="0">
                <a:pos x="0" y="18"/>
              </a:cxn>
            </a:cxnLst>
            <a:rect l="0" t="0" r="r" b="b"/>
            <a:pathLst>
              <a:path w="33" h="34">
                <a:moveTo>
                  <a:pt x="0" y="18"/>
                </a:moveTo>
                <a:lnTo>
                  <a:pt x="18" y="34"/>
                </a:lnTo>
                <a:lnTo>
                  <a:pt x="33" y="16"/>
                </a:lnTo>
                <a:lnTo>
                  <a:pt x="15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31" name="Freeform 67"/>
          <p:cNvSpPr>
            <a:spLocks/>
          </p:cNvSpPr>
          <p:nvPr/>
        </p:nvSpPr>
        <p:spPr bwMode="auto">
          <a:xfrm>
            <a:off x="5294313" y="4271963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32" name="Freeform 68"/>
          <p:cNvSpPr>
            <a:spLocks/>
          </p:cNvSpPr>
          <p:nvPr/>
        </p:nvSpPr>
        <p:spPr bwMode="auto">
          <a:xfrm>
            <a:off x="5345113" y="4214813"/>
            <a:ext cx="52387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3" y="16"/>
              </a:cxn>
              <a:cxn ang="0">
                <a:pos x="15" y="0"/>
              </a:cxn>
              <a:cxn ang="0">
                <a:pos x="0" y="18"/>
              </a:cxn>
            </a:cxnLst>
            <a:rect l="0" t="0" r="r" b="b"/>
            <a:pathLst>
              <a:path w="33" h="34">
                <a:moveTo>
                  <a:pt x="0" y="18"/>
                </a:moveTo>
                <a:lnTo>
                  <a:pt x="18" y="34"/>
                </a:lnTo>
                <a:lnTo>
                  <a:pt x="33" y="16"/>
                </a:lnTo>
                <a:lnTo>
                  <a:pt x="15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33" name="Freeform 69"/>
          <p:cNvSpPr>
            <a:spLocks/>
          </p:cNvSpPr>
          <p:nvPr/>
        </p:nvSpPr>
        <p:spPr bwMode="auto">
          <a:xfrm>
            <a:off x="5394325" y="4157663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34" name="Freeform 70"/>
          <p:cNvSpPr>
            <a:spLocks/>
          </p:cNvSpPr>
          <p:nvPr/>
        </p:nvSpPr>
        <p:spPr bwMode="auto">
          <a:xfrm>
            <a:off x="5445125" y="4100513"/>
            <a:ext cx="52388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3" y="16"/>
              </a:cxn>
              <a:cxn ang="0">
                <a:pos x="15" y="0"/>
              </a:cxn>
              <a:cxn ang="0">
                <a:pos x="0" y="18"/>
              </a:cxn>
            </a:cxnLst>
            <a:rect l="0" t="0" r="r" b="b"/>
            <a:pathLst>
              <a:path w="33" h="34">
                <a:moveTo>
                  <a:pt x="0" y="18"/>
                </a:moveTo>
                <a:lnTo>
                  <a:pt x="18" y="34"/>
                </a:lnTo>
                <a:lnTo>
                  <a:pt x="33" y="16"/>
                </a:lnTo>
                <a:lnTo>
                  <a:pt x="15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35" name="Freeform 71"/>
          <p:cNvSpPr>
            <a:spLocks/>
          </p:cNvSpPr>
          <p:nvPr/>
        </p:nvSpPr>
        <p:spPr bwMode="auto">
          <a:xfrm>
            <a:off x="5494338" y="4041775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36" name="Freeform 72"/>
          <p:cNvSpPr>
            <a:spLocks/>
          </p:cNvSpPr>
          <p:nvPr/>
        </p:nvSpPr>
        <p:spPr bwMode="auto">
          <a:xfrm>
            <a:off x="5545138" y="3984625"/>
            <a:ext cx="52387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3" y="16"/>
              </a:cxn>
              <a:cxn ang="0">
                <a:pos x="15" y="0"/>
              </a:cxn>
              <a:cxn ang="0">
                <a:pos x="0" y="18"/>
              </a:cxn>
            </a:cxnLst>
            <a:rect l="0" t="0" r="r" b="b"/>
            <a:pathLst>
              <a:path w="33" h="34">
                <a:moveTo>
                  <a:pt x="0" y="18"/>
                </a:moveTo>
                <a:lnTo>
                  <a:pt x="18" y="34"/>
                </a:lnTo>
                <a:lnTo>
                  <a:pt x="33" y="16"/>
                </a:lnTo>
                <a:lnTo>
                  <a:pt x="15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37" name="Freeform 73"/>
          <p:cNvSpPr>
            <a:spLocks/>
          </p:cNvSpPr>
          <p:nvPr/>
        </p:nvSpPr>
        <p:spPr bwMode="auto">
          <a:xfrm>
            <a:off x="5594350" y="3927475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38" name="Freeform 74"/>
          <p:cNvSpPr>
            <a:spLocks/>
          </p:cNvSpPr>
          <p:nvPr/>
        </p:nvSpPr>
        <p:spPr bwMode="auto">
          <a:xfrm>
            <a:off x="5645150" y="3870325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39" name="Freeform 75"/>
          <p:cNvSpPr>
            <a:spLocks/>
          </p:cNvSpPr>
          <p:nvPr/>
        </p:nvSpPr>
        <p:spPr bwMode="auto">
          <a:xfrm>
            <a:off x="5694363" y="3811588"/>
            <a:ext cx="53975" cy="55562"/>
          </a:xfrm>
          <a:custGeom>
            <a:avLst/>
            <a:gdLst/>
            <a:ahLst/>
            <a:cxnLst>
              <a:cxn ang="0">
                <a:pos x="0" y="19"/>
              </a:cxn>
              <a:cxn ang="0">
                <a:pos x="18" y="35"/>
              </a:cxn>
              <a:cxn ang="0">
                <a:pos x="34" y="16"/>
              </a:cxn>
              <a:cxn ang="0">
                <a:pos x="16" y="0"/>
              </a:cxn>
              <a:cxn ang="0">
                <a:pos x="0" y="19"/>
              </a:cxn>
            </a:cxnLst>
            <a:rect l="0" t="0" r="r" b="b"/>
            <a:pathLst>
              <a:path w="34" h="35">
                <a:moveTo>
                  <a:pt x="0" y="19"/>
                </a:moveTo>
                <a:lnTo>
                  <a:pt x="18" y="35"/>
                </a:lnTo>
                <a:lnTo>
                  <a:pt x="34" y="16"/>
                </a:lnTo>
                <a:lnTo>
                  <a:pt x="16" y="0"/>
                </a:lnTo>
                <a:lnTo>
                  <a:pt x="0" y="19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40" name="Freeform 76"/>
          <p:cNvSpPr>
            <a:spLocks/>
          </p:cNvSpPr>
          <p:nvPr/>
        </p:nvSpPr>
        <p:spPr bwMode="auto">
          <a:xfrm>
            <a:off x="5745163" y="3754438"/>
            <a:ext cx="53975" cy="53975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8" y="34"/>
              </a:cxn>
              <a:cxn ang="0">
                <a:pos x="34" y="16"/>
              </a:cxn>
              <a:cxn ang="0">
                <a:pos x="16" y="0"/>
              </a:cxn>
              <a:cxn ang="0">
                <a:pos x="0" y="18"/>
              </a:cxn>
            </a:cxnLst>
            <a:rect l="0" t="0" r="r" b="b"/>
            <a:pathLst>
              <a:path w="34" h="34">
                <a:moveTo>
                  <a:pt x="0" y="18"/>
                </a:moveTo>
                <a:lnTo>
                  <a:pt x="18" y="34"/>
                </a:lnTo>
                <a:lnTo>
                  <a:pt x="34" y="16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41" name="Freeform 77"/>
          <p:cNvSpPr>
            <a:spLocks/>
          </p:cNvSpPr>
          <p:nvPr/>
        </p:nvSpPr>
        <p:spPr bwMode="auto">
          <a:xfrm>
            <a:off x="5794375" y="3708400"/>
            <a:ext cx="44450" cy="42863"/>
          </a:xfrm>
          <a:custGeom>
            <a:avLst/>
            <a:gdLst/>
            <a:ahLst/>
            <a:cxnLst>
              <a:cxn ang="0">
                <a:pos x="0" y="11"/>
              </a:cxn>
              <a:cxn ang="0">
                <a:pos x="18" y="27"/>
              </a:cxn>
              <a:cxn ang="0">
                <a:pos x="28" y="16"/>
              </a:cxn>
              <a:cxn ang="0">
                <a:pos x="10" y="0"/>
              </a:cxn>
              <a:cxn ang="0">
                <a:pos x="0" y="11"/>
              </a:cxn>
            </a:cxnLst>
            <a:rect l="0" t="0" r="r" b="b"/>
            <a:pathLst>
              <a:path w="28" h="27">
                <a:moveTo>
                  <a:pt x="0" y="11"/>
                </a:moveTo>
                <a:lnTo>
                  <a:pt x="18" y="27"/>
                </a:lnTo>
                <a:lnTo>
                  <a:pt x="28" y="16"/>
                </a:lnTo>
                <a:lnTo>
                  <a:pt x="10" y="0"/>
                </a:lnTo>
                <a:lnTo>
                  <a:pt x="0" y="11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42" name="Freeform 78"/>
          <p:cNvSpPr>
            <a:spLocks/>
          </p:cNvSpPr>
          <p:nvPr/>
        </p:nvSpPr>
        <p:spPr bwMode="auto">
          <a:xfrm>
            <a:off x="5757863" y="3595688"/>
            <a:ext cx="174625" cy="184150"/>
          </a:xfrm>
          <a:custGeom>
            <a:avLst/>
            <a:gdLst/>
            <a:ahLst/>
            <a:cxnLst>
              <a:cxn ang="0">
                <a:pos x="81" y="116"/>
              </a:cxn>
              <a:cxn ang="0">
                <a:pos x="110" y="0"/>
              </a:cxn>
              <a:cxn ang="0">
                <a:pos x="0" y="46"/>
              </a:cxn>
              <a:cxn ang="0">
                <a:pos x="81" y="116"/>
              </a:cxn>
            </a:cxnLst>
            <a:rect l="0" t="0" r="r" b="b"/>
            <a:pathLst>
              <a:path w="110" h="116">
                <a:moveTo>
                  <a:pt x="81" y="116"/>
                </a:moveTo>
                <a:lnTo>
                  <a:pt x="110" y="0"/>
                </a:lnTo>
                <a:lnTo>
                  <a:pt x="0" y="46"/>
                </a:lnTo>
                <a:lnTo>
                  <a:pt x="81" y="116"/>
                </a:lnTo>
                <a:close/>
              </a:path>
            </a:pathLst>
          </a:custGeom>
          <a:solidFill>
            <a:srgbClr val="FFFFFF"/>
          </a:solidFill>
          <a:ln w="3175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1343" name="Line 79"/>
          <p:cNvSpPr>
            <a:spLocks noChangeShapeType="1"/>
          </p:cNvSpPr>
          <p:nvPr/>
        </p:nvSpPr>
        <p:spPr bwMode="auto">
          <a:xfrm flipV="1">
            <a:off x="2051050" y="3500438"/>
            <a:ext cx="3457575" cy="1008062"/>
          </a:xfrm>
          <a:prstGeom prst="line">
            <a:avLst/>
          </a:prstGeom>
          <a:noFill/>
          <a:ln w="28575">
            <a:solidFill>
              <a:srgbClr val="FFFFFF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11344" name="Rectangle 80"/>
          <p:cNvSpPr>
            <a:spLocks noChangeArrowheads="1"/>
          </p:cNvSpPr>
          <p:nvPr/>
        </p:nvSpPr>
        <p:spPr bwMode="auto">
          <a:xfrm>
            <a:off x="684213" y="188913"/>
            <a:ext cx="77724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FR" sz="4400" b="1">
                <a:solidFill>
                  <a:srgbClr val="FFFF00"/>
                </a:solidFill>
              </a:rPr>
              <a:t>CANCERS  PEDIATRIQUES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179388" y="1484313"/>
            <a:ext cx="144462" cy="4537075"/>
            <a:chOff x="517" y="1226"/>
            <a:chExt cx="108" cy="2209"/>
          </a:xfrm>
        </p:grpSpPr>
        <p:sp>
          <p:nvSpPr>
            <p:cNvPr id="14339" name="Rectangle 3"/>
            <p:cNvSpPr>
              <a:spLocks noChangeArrowheads="1"/>
            </p:cNvSpPr>
            <p:nvPr/>
          </p:nvSpPr>
          <p:spPr bwMode="auto">
            <a:xfrm>
              <a:off x="559" y="1226"/>
              <a:ext cx="24" cy="2103"/>
            </a:xfrm>
            <a:prstGeom prst="rect">
              <a:avLst/>
            </a:prstGeom>
            <a:solidFill>
              <a:srgbClr val="FFFF00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340" name="Freeform 4"/>
            <p:cNvSpPr>
              <a:spLocks/>
            </p:cNvSpPr>
            <p:nvPr/>
          </p:nvSpPr>
          <p:spPr bwMode="auto">
            <a:xfrm>
              <a:off x="517" y="3327"/>
              <a:ext cx="108" cy="1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107"/>
                </a:cxn>
                <a:cxn ang="0">
                  <a:pos x="107" y="0"/>
                </a:cxn>
                <a:cxn ang="0">
                  <a:pos x="0" y="0"/>
                </a:cxn>
              </a:cxnLst>
              <a:rect l="0" t="0" r="r" b="b"/>
              <a:pathLst>
                <a:path w="108" h="108">
                  <a:moveTo>
                    <a:pt x="0" y="0"/>
                  </a:moveTo>
                  <a:lnTo>
                    <a:pt x="54" y="107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solidFill>
              <a:srgbClr val="FFFF00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68263" y="836613"/>
            <a:ext cx="1658937" cy="642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477838" y="903288"/>
            <a:ext cx="8572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b="1">
                <a:solidFill>
                  <a:srgbClr val="000000"/>
                </a:solidFill>
              </a:rPr>
              <a:t>Examen 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468313" y="893763"/>
            <a:ext cx="8572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b="1">
                <a:solidFill>
                  <a:srgbClr val="FFFF00"/>
                </a:solidFill>
              </a:rPr>
              <a:t>Examen </a:t>
            </a: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169863" y="1177925"/>
            <a:ext cx="1473200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b="1">
                <a:solidFill>
                  <a:srgbClr val="000000"/>
                </a:solidFill>
              </a:rPr>
              <a:t>macroscopique</a:t>
            </a:r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160338" y="1168400"/>
            <a:ext cx="1473200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b="1">
                <a:solidFill>
                  <a:srgbClr val="FFFF00"/>
                </a:solidFill>
              </a:rPr>
              <a:t>macroscopique</a:t>
            </a: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471488" y="3822700"/>
            <a:ext cx="2051050" cy="8270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4347" name="Rectangle 11"/>
          <p:cNvSpPr>
            <a:spLocks noChangeArrowheads="1"/>
          </p:cNvSpPr>
          <p:nvPr/>
        </p:nvSpPr>
        <p:spPr bwMode="auto">
          <a:xfrm>
            <a:off x="571500" y="3822700"/>
            <a:ext cx="1865313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1600" b="1">
                <a:solidFill>
                  <a:srgbClr val="000000"/>
                </a:solidFill>
              </a:rPr>
              <a:t>Examen histologique </a:t>
            </a:r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563563" y="3822700"/>
            <a:ext cx="1865312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1600" b="1">
                <a:solidFill>
                  <a:srgbClr val="FFFF00"/>
                </a:solidFill>
              </a:rPr>
              <a:t>Examen histologique </a:t>
            </a:r>
          </a:p>
        </p:txBody>
      </p:sp>
      <p:sp>
        <p:nvSpPr>
          <p:cNvPr id="14349" name="Rectangle 13"/>
          <p:cNvSpPr>
            <a:spLocks noChangeArrowheads="1"/>
          </p:cNvSpPr>
          <p:nvPr/>
        </p:nvSpPr>
        <p:spPr bwMode="auto">
          <a:xfrm>
            <a:off x="869950" y="4132263"/>
            <a:ext cx="1266825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1600" b="1">
                <a:solidFill>
                  <a:srgbClr val="000000"/>
                </a:solidFill>
              </a:rPr>
              <a:t>microscopique</a:t>
            </a:r>
          </a:p>
        </p:txBody>
      </p:sp>
      <p:sp>
        <p:nvSpPr>
          <p:cNvPr id="14350" name="Rectangle 14"/>
          <p:cNvSpPr>
            <a:spLocks noChangeArrowheads="1"/>
          </p:cNvSpPr>
          <p:nvPr/>
        </p:nvSpPr>
        <p:spPr bwMode="auto">
          <a:xfrm>
            <a:off x="862013" y="4124325"/>
            <a:ext cx="1266825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1600" b="1">
                <a:solidFill>
                  <a:srgbClr val="FFFF00"/>
                </a:solidFill>
              </a:rPr>
              <a:t>microscopique</a:t>
            </a:r>
          </a:p>
        </p:txBody>
      </p:sp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574675" y="4376738"/>
            <a:ext cx="115888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1600" b="1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566738" y="4368800"/>
            <a:ext cx="115887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1600" b="1">
                <a:solidFill>
                  <a:srgbClr val="FFFF00"/>
                </a:solidFill>
              </a:rPr>
              <a:t>+</a:t>
            </a: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690563" y="4376738"/>
            <a:ext cx="1743075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1600" b="1">
                <a:solidFill>
                  <a:srgbClr val="000000"/>
                </a:solidFill>
              </a:rPr>
              <a:t>Immunohistochimie</a:t>
            </a:r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682625" y="4368800"/>
            <a:ext cx="1743075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1600" b="1">
                <a:solidFill>
                  <a:schemeClr val="hlink"/>
                </a:solidFill>
              </a:rPr>
              <a:t>Immunohistochimie</a:t>
            </a:r>
          </a:p>
        </p:txBody>
      </p:sp>
      <p:grpSp>
        <p:nvGrpSpPr>
          <p:cNvPr id="14355" name="Group 19"/>
          <p:cNvGrpSpPr>
            <a:grpSpLocks/>
          </p:cNvGrpSpPr>
          <p:nvPr/>
        </p:nvGrpSpPr>
        <p:grpSpPr bwMode="auto">
          <a:xfrm>
            <a:off x="220663" y="5273675"/>
            <a:ext cx="2551112" cy="1108075"/>
            <a:chOff x="118" y="3082"/>
            <a:chExt cx="1607" cy="698"/>
          </a:xfrm>
        </p:grpSpPr>
        <p:sp>
          <p:nvSpPr>
            <p:cNvPr id="14356" name="Rectangle 20"/>
            <p:cNvSpPr>
              <a:spLocks noChangeArrowheads="1"/>
            </p:cNvSpPr>
            <p:nvPr/>
          </p:nvSpPr>
          <p:spPr bwMode="auto">
            <a:xfrm>
              <a:off x="282" y="3090"/>
              <a:ext cx="1287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rgbClr val="000000"/>
                  </a:solidFill>
                </a:rPr>
                <a:t>DIAGNOSTIC </a:t>
              </a:r>
            </a:p>
          </p:txBody>
        </p:sp>
        <p:sp>
          <p:nvSpPr>
            <p:cNvPr id="14357" name="Rectangle 21"/>
            <p:cNvSpPr>
              <a:spLocks noChangeArrowheads="1"/>
            </p:cNvSpPr>
            <p:nvPr/>
          </p:nvSpPr>
          <p:spPr bwMode="auto">
            <a:xfrm>
              <a:off x="274" y="3082"/>
              <a:ext cx="1287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rgbClr val="FFFF00"/>
                  </a:solidFill>
                </a:rPr>
                <a:t>DIAGNOSTIC </a:t>
              </a:r>
            </a:p>
          </p:txBody>
        </p:sp>
        <p:sp>
          <p:nvSpPr>
            <p:cNvPr id="14358" name="Rectangle 22"/>
            <p:cNvSpPr>
              <a:spLocks noChangeArrowheads="1"/>
            </p:cNvSpPr>
            <p:nvPr/>
          </p:nvSpPr>
          <p:spPr bwMode="auto">
            <a:xfrm>
              <a:off x="357" y="3320"/>
              <a:ext cx="1136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rgbClr val="000000"/>
                  </a:solidFill>
                </a:rPr>
                <a:t>ANATOMO- </a:t>
              </a:r>
            </a:p>
          </p:txBody>
        </p:sp>
        <p:sp>
          <p:nvSpPr>
            <p:cNvPr id="14359" name="Rectangle 23"/>
            <p:cNvSpPr>
              <a:spLocks noChangeArrowheads="1"/>
            </p:cNvSpPr>
            <p:nvPr/>
          </p:nvSpPr>
          <p:spPr bwMode="auto">
            <a:xfrm>
              <a:off x="349" y="3312"/>
              <a:ext cx="1136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rgbClr val="FFFF00"/>
                  </a:solidFill>
                </a:rPr>
                <a:t>ANATOMO- </a:t>
              </a:r>
            </a:p>
          </p:txBody>
        </p:sp>
        <p:sp>
          <p:nvSpPr>
            <p:cNvPr id="14360" name="Rectangle 24"/>
            <p:cNvSpPr>
              <a:spLocks noChangeArrowheads="1"/>
            </p:cNvSpPr>
            <p:nvPr/>
          </p:nvSpPr>
          <p:spPr bwMode="auto">
            <a:xfrm>
              <a:off x="126" y="3550"/>
              <a:ext cx="1599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rgbClr val="000000"/>
                  </a:solidFill>
                </a:rPr>
                <a:t>PATHOLOGIQUE</a:t>
              </a:r>
            </a:p>
          </p:txBody>
        </p:sp>
        <p:sp>
          <p:nvSpPr>
            <p:cNvPr id="14361" name="Rectangle 25"/>
            <p:cNvSpPr>
              <a:spLocks noChangeArrowheads="1"/>
            </p:cNvSpPr>
            <p:nvPr/>
          </p:nvSpPr>
          <p:spPr bwMode="auto">
            <a:xfrm>
              <a:off x="118" y="3542"/>
              <a:ext cx="1599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rgbClr val="FFFF00"/>
                  </a:solidFill>
                </a:rPr>
                <a:t>PATHOLOGIQUE</a:t>
              </a:r>
            </a:p>
          </p:txBody>
        </p:sp>
      </p:grpSp>
      <p:grpSp>
        <p:nvGrpSpPr>
          <p:cNvPr id="14362" name="Group 26"/>
          <p:cNvGrpSpPr>
            <a:grpSpLocks/>
          </p:cNvGrpSpPr>
          <p:nvPr/>
        </p:nvGrpSpPr>
        <p:grpSpPr bwMode="auto">
          <a:xfrm>
            <a:off x="3752850" y="2060575"/>
            <a:ext cx="1827213" cy="458788"/>
            <a:chOff x="2588" y="1658"/>
            <a:chExt cx="1151" cy="289"/>
          </a:xfrm>
        </p:grpSpPr>
        <p:sp>
          <p:nvSpPr>
            <p:cNvPr id="14363" name="Rectangle 27"/>
            <p:cNvSpPr>
              <a:spLocks noChangeArrowheads="1"/>
            </p:cNvSpPr>
            <p:nvPr/>
          </p:nvSpPr>
          <p:spPr bwMode="auto">
            <a:xfrm>
              <a:off x="2588" y="1659"/>
              <a:ext cx="1151" cy="239"/>
            </a:xfrm>
            <a:prstGeom prst="rect">
              <a:avLst/>
            </a:prstGeom>
            <a:solidFill>
              <a:srgbClr val="969696"/>
            </a:solidFill>
            <a:ln w="1270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364" name="Rectangle 28"/>
            <p:cNvSpPr>
              <a:spLocks noChangeArrowheads="1"/>
            </p:cNvSpPr>
            <p:nvPr/>
          </p:nvSpPr>
          <p:spPr bwMode="auto">
            <a:xfrm>
              <a:off x="2635" y="1658"/>
              <a:ext cx="1054" cy="2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365" name="Rectangle 29"/>
            <p:cNvSpPr>
              <a:spLocks noChangeArrowheads="1"/>
            </p:cNvSpPr>
            <p:nvPr/>
          </p:nvSpPr>
          <p:spPr bwMode="auto">
            <a:xfrm>
              <a:off x="2701" y="1708"/>
              <a:ext cx="937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>
                  <a:solidFill>
                    <a:srgbClr val="000000"/>
                  </a:solidFill>
                </a:rPr>
                <a:t>Congélation</a:t>
              </a:r>
            </a:p>
          </p:txBody>
        </p:sp>
        <p:sp>
          <p:nvSpPr>
            <p:cNvPr id="14366" name="Rectangle 30"/>
            <p:cNvSpPr>
              <a:spLocks noChangeArrowheads="1"/>
            </p:cNvSpPr>
            <p:nvPr/>
          </p:nvSpPr>
          <p:spPr bwMode="auto">
            <a:xfrm>
              <a:off x="2693" y="1700"/>
              <a:ext cx="937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>
                  <a:solidFill>
                    <a:srgbClr val="FFFF00"/>
                  </a:solidFill>
                </a:rPr>
                <a:t>Congélation</a:t>
              </a:r>
            </a:p>
          </p:txBody>
        </p:sp>
      </p:grpSp>
      <p:sp>
        <p:nvSpPr>
          <p:cNvPr id="14367" name="Rectangle 31"/>
          <p:cNvSpPr>
            <a:spLocks noChangeArrowheads="1"/>
          </p:cNvSpPr>
          <p:nvPr/>
        </p:nvSpPr>
        <p:spPr bwMode="auto">
          <a:xfrm>
            <a:off x="3995738" y="3429000"/>
            <a:ext cx="1404937" cy="10080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4368" name="Rectangle 32"/>
          <p:cNvSpPr>
            <a:spLocks noChangeArrowheads="1"/>
          </p:cNvSpPr>
          <p:nvPr/>
        </p:nvSpPr>
        <p:spPr bwMode="auto">
          <a:xfrm>
            <a:off x="4097338" y="3497263"/>
            <a:ext cx="12192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000" b="1">
                <a:solidFill>
                  <a:srgbClr val="000000"/>
                </a:solidFill>
              </a:rPr>
              <a:t>Extraction </a:t>
            </a:r>
          </a:p>
        </p:txBody>
      </p:sp>
      <p:sp>
        <p:nvSpPr>
          <p:cNvPr id="14369" name="Rectangle 33"/>
          <p:cNvSpPr>
            <a:spLocks noChangeArrowheads="1"/>
          </p:cNvSpPr>
          <p:nvPr/>
        </p:nvSpPr>
        <p:spPr bwMode="auto">
          <a:xfrm>
            <a:off x="4087813" y="3487738"/>
            <a:ext cx="12192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000" b="1">
                <a:solidFill>
                  <a:srgbClr val="FFFF00"/>
                </a:solidFill>
              </a:rPr>
              <a:t>Extraction </a:t>
            </a:r>
          </a:p>
        </p:txBody>
      </p:sp>
      <p:sp>
        <p:nvSpPr>
          <p:cNvPr id="14370" name="Rectangle 34"/>
          <p:cNvSpPr>
            <a:spLocks noChangeArrowheads="1"/>
          </p:cNvSpPr>
          <p:nvPr/>
        </p:nvSpPr>
        <p:spPr bwMode="auto">
          <a:xfrm>
            <a:off x="4430713" y="3802063"/>
            <a:ext cx="55245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000" b="1">
                <a:solidFill>
                  <a:srgbClr val="000000"/>
                </a:solidFill>
              </a:rPr>
              <a:t>ADN</a:t>
            </a:r>
          </a:p>
        </p:txBody>
      </p:sp>
      <p:sp>
        <p:nvSpPr>
          <p:cNvPr id="14371" name="Rectangle 35"/>
          <p:cNvSpPr>
            <a:spLocks noChangeArrowheads="1"/>
          </p:cNvSpPr>
          <p:nvPr/>
        </p:nvSpPr>
        <p:spPr bwMode="auto">
          <a:xfrm>
            <a:off x="4421188" y="3792538"/>
            <a:ext cx="55245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000" b="1">
                <a:solidFill>
                  <a:srgbClr val="FFFF00"/>
                </a:solidFill>
              </a:rPr>
              <a:t>ADN</a:t>
            </a:r>
          </a:p>
        </p:txBody>
      </p:sp>
      <p:sp>
        <p:nvSpPr>
          <p:cNvPr id="14372" name="Rectangle 36"/>
          <p:cNvSpPr>
            <a:spLocks noChangeArrowheads="1"/>
          </p:cNvSpPr>
          <p:nvPr/>
        </p:nvSpPr>
        <p:spPr bwMode="auto">
          <a:xfrm>
            <a:off x="4430713" y="4106863"/>
            <a:ext cx="55245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000" b="1">
                <a:solidFill>
                  <a:srgbClr val="000000"/>
                </a:solidFill>
              </a:rPr>
              <a:t>ARN</a:t>
            </a:r>
          </a:p>
        </p:txBody>
      </p:sp>
      <p:sp>
        <p:nvSpPr>
          <p:cNvPr id="14373" name="Rectangle 37"/>
          <p:cNvSpPr>
            <a:spLocks noChangeArrowheads="1"/>
          </p:cNvSpPr>
          <p:nvPr/>
        </p:nvSpPr>
        <p:spPr bwMode="auto">
          <a:xfrm>
            <a:off x="4421188" y="4097338"/>
            <a:ext cx="55245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000" b="1">
                <a:solidFill>
                  <a:srgbClr val="FFFF00"/>
                </a:solidFill>
              </a:rPr>
              <a:t>ARN</a:t>
            </a:r>
          </a:p>
        </p:txBody>
      </p:sp>
      <p:grpSp>
        <p:nvGrpSpPr>
          <p:cNvPr id="14374" name="Group 38"/>
          <p:cNvGrpSpPr>
            <a:grpSpLocks/>
          </p:cNvGrpSpPr>
          <p:nvPr/>
        </p:nvGrpSpPr>
        <p:grpSpPr bwMode="auto">
          <a:xfrm>
            <a:off x="4572000" y="2492375"/>
            <a:ext cx="171450" cy="992188"/>
            <a:chOff x="3024" y="2042"/>
            <a:chExt cx="108" cy="625"/>
          </a:xfrm>
        </p:grpSpPr>
        <p:sp>
          <p:nvSpPr>
            <p:cNvPr id="14375" name="Rectangle 39"/>
            <p:cNvSpPr>
              <a:spLocks noChangeArrowheads="1"/>
            </p:cNvSpPr>
            <p:nvPr/>
          </p:nvSpPr>
          <p:spPr bwMode="auto">
            <a:xfrm>
              <a:off x="3066" y="2042"/>
              <a:ext cx="24" cy="519"/>
            </a:xfrm>
            <a:prstGeom prst="rect">
              <a:avLst/>
            </a:prstGeom>
            <a:solidFill>
              <a:srgbClr val="FFFF00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376" name="Freeform 40"/>
            <p:cNvSpPr>
              <a:spLocks/>
            </p:cNvSpPr>
            <p:nvPr/>
          </p:nvSpPr>
          <p:spPr bwMode="auto">
            <a:xfrm>
              <a:off x="3024" y="2559"/>
              <a:ext cx="108" cy="1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107"/>
                </a:cxn>
                <a:cxn ang="0">
                  <a:pos x="107" y="0"/>
                </a:cxn>
                <a:cxn ang="0">
                  <a:pos x="0" y="0"/>
                </a:cxn>
              </a:cxnLst>
              <a:rect l="0" t="0" r="r" b="b"/>
              <a:pathLst>
                <a:path w="108" h="108">
                  <a:moveTo>
                    <a:pt x="0" y="0"/>
                  </a:moveTo>
                  <a:lnTo>
                    <a:pt x="54" y="107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solidFill>
              <a:srgbClr val="FFFF00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14377" name="Rectangle 41"/>
          <p:cNvSpPr>
            <a:spLocks noChangeArrowheads="1"/>
          </p:cNvSpPr>
          <p:nvPr/>
        </p:nvSpPr>
        <p:spPr bwMode="auto">
          <a:xfrm>
            <a:off x="3411538" y="5013325"/>
            <a:ext cx="2600325" cy="823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3948113" y="5086350"/>
            <a:ext cx="1458912" cy="365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ANALYSE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3516313" y="5451475"/>
            <a:ext cx="2414587" cy="365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400" b="1">
                <a:solidFill>
                  <a:srgbClr val="000000"/>
                </a:solidFill>
              </a:rPr>
              <a:t> MOLECULAIRE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3503613" y="5438775"/>
            <a:ext cx="2414587" cy="365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400" b="1">
                <a:solidFill>
                  <a:srgbClr val="FFFF00"/>
                </a:solidFill>
              </a:rPr>
              <a:t> MOLECULAIRE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6997700" y="4205288"/>
            <a:ext cx="1328738" cy="3984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7099300" y="3500438"/>
            <a:ext cx="11430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000" b="1">
                <a:solidFill>
                  <a:srgbClr val="000000"/>
                </a:solidFill>
              </a:rPr>
              <a:t>Caryotype</a:t>
            </a:r>
          </a:p>
        </p:txBody>
      </p:sp>
      <p:sp>
        <p:nvSpPr>
          <p:cNvPr id="14383" name="Rectangle 47"/>
          <p:cNvSpPr>
            <a:spLocks noChangeArrowheads="1"/>
          </p:cNvSpPr>
          <p:nvPr/>
        </p:nvSpPr>
        <p:spPr bwMode="auto">
          <a:xfrm>
            <a:off x="7089775" y="3500438"/>
            <a:ext cx="11430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000" b="1">
                <a:solidFill>
                  <a:srgbClr val="FFFF00"/>
                </a:solidFill>
              </a:rPr>
              <a:t>Caryotype</a:t>
            </a:r>
          </a:p>
        </p:txBody>
      </p:sp>
      <p:grpSp>
        <p:nvGrpSpPr>
          <p:cNvPr id="14384" name="Group 48"/>
          <p:cNvGrpSpPr>
            <a:grpSpLocks/>
          </p:cNvGrpSpPr>
          <p:nvPr/>
        </p:nvGrpSpPr>
        <p:grpSpPr bwMode="auto">
          <a:xfrm>
            <a:off x="2203450" y="44450"/>
            <a:ext cx="5027613" cy="989013"/>
            <a:chOff x="1388" y="28"/>
            <a:chExt cx="3167" cy="623"/>
          </a:xfrm>
        </p:grpSpPr>
        <p:sp>
          <p:nvSpPr>
            <p:cNvPr id="14385" name="Oval 49"/>
            <p:cNvSpPr>
              <a:spLocks noChangeArrowheads="1"/>
            </p:cNvSpPr>
            <p:nvPr/>
          </p:nvSpPr>
          <p:spPr bwMode="auto">
            <a:xfrm>
              <a:off x="1388" y="28"/>
              <a:ext cx="3167" cy="623"/>
            </a:xfrm>
            <a:prstGeom prst="ellipse">
              <a:avLst/>
            </a:prstGeom>
            <a:solidFill>
              <a:srgbClr val="FF9900"/>
            </a:solidFill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386" name="Rectangle 50"/>
            <p:cNvSpPr>
              <a:spLocks noChangeArrowheads="1"/>
            </p:cNvSpPr>
            <p:nvPr/>
          </p:nvSpPr>
          <p:spPr bwMode="auto">
            <a:xfrm>
              <a:off x="1495" y="164"/>
              <a:ext cx="2953" cy="26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800" b="1">
                  <a:solidFill>
                    <a:srgbClr val="000000"/>
                  </a:solidFill>
                </a:rPr>
                <a:t>PRELEVEMENT TUMORAL</a:t>
              </a:r>
            </a:p>
          </p:txBody>
        </p:sp>
      </p:grp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6600825" y="2025650"/>
            <a:ext cx="2360613" cy="455613"/>
          </a:xfrm>
          <a:prstGeom prst="rect">
            <a:avLst/>
          </a:prstGeom>
          <a:solidFill>
            <a:srgbClr val="969696"/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4388" name="Rectangle 52"/>
          <p:cNvSpPr>
            <a:spLocks noChangeArrowheads="1"/>
          </p:cNvSpPr>
          <p:nvPr/>
        </p:nvSpPr>
        <p:spPr bwMode="auto">
          <a:xfrm>
            <a:off x="6659563" y="1989138"/>
            <a:ext cx="230505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6764338" y="2068513"/>
            <a:ext cx="2119312" cy="365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400">
                <a:solidFill>
                  <a:srgbClr val="000000"/>
                </a:solidFill>
              </a:rPr>
              <a:t>Culture cellulaire</a:t>
            </a:r>
          </a:p>
        </p:txBody>
      </p:sp>
      <p:sp>
        <p:nvSpPr>
          <p:cNvPr id="14390" name="Rectangle 54"/>
          <p:cNvSpPr>
            <a:spLocks noChangeArrowheads="1"/>
          </p:cNvSpPr>
          <p:nvPr/>
        </p:nvSpPr>
        <p:spPr bwMode="auto">
          <a:xfrm>
            <a:off x="6751638" y="2055813"/>
            <a:ext cx="2119312" cy="365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2400">
                <a:solidFill>
                  <a:srgbClr val="FFFF00"/>
                </a:solidFill>
              </a:rPr>
              <a:t>Culture cellulaire</a:t>
            </a:r>
          </a:p>
        </p:txBody>
      </p:sp>
      <p:grpSp>
        <p:nvGrpSpPr>
          <p:cNvPr id="14391" name="Group 55"/>
          <p:cNvGrpSpPr>
            <a:grpSpLocks/>
          </p:cNvGrpSpPr>
          <p:nvPr/>
        </p:nvGrpSpPr>
        <p:grpSpPr bwMode="auto">
          <a:xfrm>
            <a:off x="7526338" y="2492375"/>
            <a:ext cx="171450" cy="992188"/>
            <a:chOff x="4741" y="2042"/>
            <a:chExt cx="108" cy="625"/>
          </a:xfrm>
        </p:grpSpPr>
        <p:sp>
          <p:nvSpPr>
            <p:cNvPr id="14392" name="Rectangle 56"/>
            <p:cNvSpPr>
              <a:spLocks noChangeArrowheads="1"/>
            </p:cNvSpPr>
            <p:nvPr/>
          </p:nvSpPr>
          <p:spPr bwMode="auto">
            <a:xfrm>
              <a:off x="4783" y="2042"/>
              <a:ext cx="24" cy="519"/>
            </a:xfrm>
            <a:prstGeom prst="rect">
              <a:avLst/>
            </a:prstGeom>
            <a:solidFill>
              <a:srgbClr val="FFFF00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393" name="Freeform 57"/>
            <p:cNvSpPr>
              <a:spLocks/>
            </p:cNvSpPr>
            <p:nvPr/>
          </p:nvSpPr>
          <p:spPr bwMode="auto">
            <a:xfrm>
              <a:off x="4741" y="2559"/>
              <a:ext cx="108" cy="1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107"/>
                </a:cxn>
                <a:cxn ang="0">
                  <a:pos x="107" y="0"/>
                </a:cxn>
                <a:cxn ang="0">
                  <a:pos x="0" y="0"/>
                </a:cxn>
              </a:cxnLst>
              <a:rect l="0" t="0" r="r" b="b"/>
              <a:pathLst>
                <a:path w="108" h="108">
                  <a:moveTo>
                    <a:pt x="0" y="0"/>
                  </a:moveTo>
                  <a:lnTo>
                    <a:pt x="54" y="107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solidFill>
              <a:srgbClr val="FFFF00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4394" name="Group 58"/>
          <p:cNvGrpSpPr>
            <a:grpSpLocks/>
          </p:cNvGrpSpPr>
          <p:nvPr/>
        </p:nvGrpSpPr>
        <p:grpSpPr bwMode="auto">
          <a:xfrm>
            <a:off x="179388" y="1773238"/>
            <a:ext cx="2533650" cy="1377950"/>
            <a:chOff x="367" y="1467"/>
            <a:chExt cx="1596" cy="868"/>
          </a:xfrm>
        </p:grpSpPr>
        <p:sp>
          <p:nvSpPr>
            <p:cNvPr id="14395" name="Rectangle 59"/>
            <p:cNvSpPr>
              <a:spLocks noChangeArrowheads="1"/>
            </p:cNvSpPr>
            <p:nvPr/>
          </p:nvSpPr>
          <p:spPr bwMode="auto">
            <a:xfrm>
              <a:off x="367" y="1467"/>
              <a:ext cx="1596" cy="868"/>
            </a:xfrm>
            <a:prstGeom prst="rect">
              <a:avLst/>
            </a:prstGeom>
            <a:solidFill>
              <a:srgbClr val="969696"/>
            </a:solidFill>
            <a:ln w="1270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396" name="Rectangle 60"/>
            <p:cNvSpPr>
              <a:spLocks noChangeArrowheads="1"/>
            </p:cNvSpPr>
            <p:nvPr/>
          </p:nvSpPr>
          <p:spPr bwMode="auto">
            <a:xfrm>
              <a:off x="652" y="1480"/>
              <a:ext cx="1038" cy="74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397" name="Rectangle 61"/>
            <p:cNvSpPr>
              <a:spLocks noChangeArrowheads="1"/>
            </p:cNvSpPr>
            <p:nvPr/>
          </p:nvSpPr>
          <p:spPr bwMode="auto">
            <a:xfrm>
              <a:off x="742" y="1530"/>
              <a:ext cx="873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>
                  <a:solidFill>
                    <a:srgbClr val="000000"/>
                  </a:solidFill>
                </a:rPr>
                <a:t>Fixation et </a:t>
              </a:r>
            </a:p>
          </p:txBody>
        </p:sp>
        <p:sp>
          <p:nvSpPr>
            <p:cNvPr id="14398" name="Rectangle 62"/>
            <p:cNvSpPr>
              <a:spLocks noChangeArrowheads="1"/>
            </p:cNvSpPr>
            <p:nvPr/>
          </p:nvSpPr>
          <p:spPr bwMode="auto">
            <a:xfrm>
              <a:off x="734" y="1522"/>
              <a:ext cx="873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>
                  <a:solidFill>
                    <a:srgbClr val="FFFF00"/>
                  </a:solidFill>
                </a:rPr>
                <a:t>Fixation et </a:t>
              </a:r>
            </a:p>
          </p:txBody>
        </p:sp>
        <p:sp>
          <p:nvSpPr>
            <p:cNvPr id="14399" name="Rectangle 63"/>
            <p:cNvSpPr>
              <a:spLocks noChangeArrowheads="1"/>
            </p:cNvSpPr>
            <p:nvPr/>
          </p:nvSpPr>
          <p:spPr bwMode="auto">
            <a:xfrm>
              <a:off x="803" y="1760"/>
              <a:ext cx="751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>
                  <a:solidFill>
                    <a:srgbClr val="000000"/>
                  </a:solidFill>
                </a:rPr>
                <a:t>inclusion </a:t>
              </a:r>
            </a:p>
          </p:txBody>
        </p:sp>
        <p:sp>
          <p:nvSpPr>
            <p:cNvPr id="14400" name="Rectangle 64"/>
            <p:cNvSpPr>
              <a:spLocks noChangeArrowheads="1"/>
            </p:cNvSpPr>
            <p:nvPr/>
          </p:nvSpPr>
          <p:spPr bwMode="auto">
            <a:xfrm>
              <a:off x="795" y="1752"/>
              <a:ext cx="751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>
                  <a:solidFill>
                    <a:srgbClr val="FFFF00"/>
                  </a:solidFill>
                </a:rPr>
                <a:t>inclusion </a:t>
              </a:r>
            </a:p>
          </p:txBody>
        </p:sp>
        <p:sp>
          <p:nvSpPr>
            <p:cNvPr id="14401" name="Rectangle 65"/>
            <p:cNvSpPr>
              <a:spLocks noChangeArrowheads="1"/>
            </p:cNvSpPr>
            <p:nvPr/>
          </p:nvSpPr>
          <p:spPr bwMode="auto">
            <a:xfrm>
              <a:off x="718" y="1990"/>
              <a:ext cx="921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>
                  <a:solidFill>
                    <a:srgbClr val="000000"/>
                  </a:solidFill>
                </a:rPr>
                <a:t>en paraffine</a:t>
              </a:r>
            </a:p>
          </p:txBody>
        </p:sp>
        <p:sp>
          <p:nvSpPr>
            <p:cNvPr id="14402" name="Rectangle 66"/>
            <p:cNvSpPr>
              <a:spLocks noChangeArrowheads="1"/>
            </p:cNvSpPr>
            <p:nvPr/>
          </p:nvSpPr>
          <p:spPr bwMode="auto">
            <a:xfrm>
              <a:off x="710" y="1982"/>
              <a:ext cx="921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>
                  <a:solidFill>
                    <a:srgbClr val="FFFF00"/>
                  </a:solidFill>
                </a:rPr>
                <a:t>en paraffine</a:t>
              </a:r>
            </a:p>
          </p:txBody>
        </p:sp>
      </p:grpSp>
      <p:sp>
        <p:nvSpPr>
          <p:cNvPr id="14403" name="Rectangle 67"/>
          <p:cNvSpPr>
            <a:spLocks noChangeArrowheads="1"/>
          </p:cNvSpPr>
          <p:nvPr/>
        </p:nvSpPr>
        <p:spPr bwMode="auto">
          <a:xfrm>
            <a:off x="7035800" y="1141413"/>
            <a:ext cx="1395413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4404" name="Rectangle 68"/>
          <p:cNvSpPr>
            <a:spLocks noChangeArrowheads="1"/>
          </p:cNvSpPr>
          <p:nvPr/>
        </p:nvSpPr>
        <p:spPr bwMode="auto">
          <a:xfrm>
            <a:off x="7127875" y="1196975"/>
            <a:ext cx="1525588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Milieu de transport </a:t>
            </a:r>
          </a:p>
        </p:txBody>
      </p:sp>
      <p:sp>
        <p:nvSpPr>
          <p:cNvPr id="14405" name="Rectangle 69"/>
          <p:cNvSpPr>
            <a:spLocks noChangeArrowheads="1"/>
          </p:cNvSpPr>
          <p:nvPr/>
        </p:nvSpPr>
        <p:spPr bwMode="auto">
          <a:xfrm>
            <a:off x="7127875" y="1379538"/>
            <a:ext cx="465138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stérile</a:t>
            </a:r>
          </a:p>
        </p:txBody>
      </p:sp>
      <p:sp>
        <p:nvSpPr>
          <p:cNvPr id="14406" name="Rectangle 70"/>
          <p:cNvSpPr>
            <a:spLocks noChangeArrowheads="1"/>
          </p:cNvSpPr>
          <p:nvPr/>
        </p:nvSpPr>
        <p:spPr bwMode="auto">
          <a:xfrm>
            <a:off x="1651000" y="1870075"/>
            <a:ext cx="1290638" cy="368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grpSp>
        <p:nvGrpSpPr>
          <p:cNvPr id="14407" name="Group 71"/>
          <p:cNvGrpSpPr>
            <a:grpSpLocks/>
          </p:cNvGrpSpPr>
          <p:nvPr/>
        </p:nvGrpSpPr>
        <p:grpSpPr bwMode="auto">
          <a:xfrm>
            <a:off x="1439863" y="620713"/>
            <a:ext cx="615950" cy="298450"/>
            <a:chOff x="907" y="655"/>
            <a:chExt cx="388" cy="188"/>
          </a:xfrm>
        </p:grpSpPr>
        <p:sp>
          <p:nvSpPr>
            <p:cNvPr id="14408" name="Line 72"/>
            <p:cNvSpPr>
              <a:spLocks noChangeShapeType="1"/>
            </p:cNvSpPr>
            <p:nvPr/>
          </p:nvSpPr>
          <p:spPr bwMode="auto">
            <a:xfrm flipH="1">
              <a:off x="957" y="655"/>
              <a:ext cx="338" cy="157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09" name="Freeform 73"/>
            <p:cNvSpPr>
              <a:spLocks/>
            </p:cNvSpPr>
            <p:nvPr/>
          </p:nvSpPr>
          <p:spPr bwMode="auto">
            <a:xfrm>
              <a:off x="907" y="785"/>
              <a:ext cx="70" cy="58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0" y="57"/>
                </a:cxn>
                <a:cxn ang="0">
                  <a:pos x="69" y="56"/>
                </a:cxn>
                <a:cxn ang="0">
                  <a:pos x="41" y="0"/>
                </a:cxn>
              </a:cxnLst>
              <a:rect l="0" t="0" r="r" b="b"/>
              <a:pathLst>
                <a:path w="70" h="58">
                  <a:moveTo>
                    <a:pt x="41" y="0"/>
                  </a:moveTo>
                  <a:lnTo>
                    <a:pt x="0" y="57"/>
                  </a:lnTo>
                  <a:lnTo>
                    <a:pt x="69" y="56"/>
                  </a:lnTo>
                  <a:lnTo>
                    <a:pt x="41" y="0"/>
                  </a:lnTo>
                </a:path>
              </a:pathLst>
            </a:custGeom>
            <a:solidFill>
              <a:srgbClr val="FFFFFF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4410" name="Group 74"/>
          <p:cNvGrpSpPr>
            <a:grpSpLocks/>
          </p:cNvGrpSpPr>
          <p:nvPr/>
        </p:nvGrpSpPr>
        <p:grpSpPr bwMode="auto">
          <a:xfrm>
            <a:off x="2008188" y="865188"/>
            <a:ext cx="692150" cy="908050"/>
            <a:chOff x="1147" y="799"/>
            <a:chExt cx="436" cy="572"/>
          </a:xfrm>
        </p:grpSpPr>
        <p:sp>
          <p:nvSpPr>
            <p:cNvPr id="14411" name="Line 75"/>
            <p:cNvSpPr>
              <a:spLocks noChangeShapeType="1"/>
            </p:cNvSpPr>
            <p:nvPr/>
          </p:nvSpPr>
          <p:spPr bwMode="auto">
            <a:xfrm flipH="1">
              <a:off x="1179" y="799"/>
              <a:ext cx="404" cy="519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12" name="Freeform 76"/>
            <p:cNvSpPr>
              <a:spLocks/>
            </p:cNvSpPr>
            <p:nvPr/>
          </p:nvSpPr>
          <p:spPr bwMode="auto">
            <a:xfrm>
              <a:off x="1147" y="1301"/>
              <a:ext cx="63" cy="70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0" y="69"/>
                </a:cxn>
                <a:cxn ang="0">
                  <a:pos x="62" y="38"/>
                </a:cxn>
                <a:cxn ang="0">
                  <a:pos x="11" y="0"/>
                </a:cxn>
              </a:cxnLst>
              <a:rect l="0" t="0" r="r" b="b"/>
              <a:pathLst>
                <a:path w="63" h="70">
                  <a:moveTo>
                    <a:pt x="11" y="0"/>
                  </a:moveTo>
                  <a:lnTo>
                    <a:pt x="0" y="69"/>
                  </a:lnTo>
                  <a:lnTo>
                    <a:pt x="62" y="38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4413" name="Group 77"/>
          <p:cNvGrpSpPr>
            <a:grpSpLocks/>
          </p:cNvGrpSpPr>
          <p:nvPr/>
        </p:nvGrpSpPr>
        <p:grpSpPr bwMode="auto">
          <a:xfrm>
            <a:off x="1376363" y="3141663"/>
            <a:ext cx="171450" cy="534987"/>
            <a:chOff x="853" y="2330"/>
            <a:chExt cx="108" cy="337"/>
          </a:xfrm>
        </p:grpSpPr>
        <p:sp>
          <p:nvSpPr>
            <p:cNvPr id="14414" name="Rectangle 78"/>
            <p:cNvSpPr>
              <a:spLocks noChangeArrowheads="1"/>
            </p:cNvSpPr>
            <p:nvPr/>
          </p:nvSpPr>
          <p:spPr bwMode="auto">
            <a:xfrm>
              <a:off x="895" y="2330"/>
              <a:ext cx="24" cy="231"/>
            </a:xfrm>
            <a:prstGeom prst="rect">
              <a:avLst/>
            </a:prstGeom>
            <a:solidFill>
              <a:srgbClr val="FFFF00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15" name="Freeform 79"/>
            <p:cNvSpPr>
              <a:spLocks/>
            </p:cNvSpPr>
            <p:nvPr/>
          </p:nvSpPr>
          <p:spPr bwMode="auto">
            <a:xfrm>
              <a:off x="853" y="2559"/>
              <a:ext cx="108" cy="1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107"/>
                </a:cxn>
                <a:cxn ang="0">
                  <a:pos x="107" y="0"/>
                </a:cxn>
                <a:cxn ang="0">
                  <a:pos x="0" y="0"/>
                </a:cxn>
              </a:cxnLst>
              <a:rect l="0" t="0" r="r" b="b"/>
              <a:pathLst>
                <a:path w="108" h="108">
                  <a:moveTo>
                    <a:pt x="0" y="0"/>
                  </a:moveTo>
                  <a:lnTo>
                    <a:pt x="54" y="107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solidFill>
              <a:srgbClr val="FFFF00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4416" name="Group 80"/>
          <p:cNvGrpSpPr>
            <a:grpSpLocks/>
          </p:cNvGrpSpPr>
          <p:nvPr/>
        </p:nvGrpSpPr>
        <p:grpSpPr bwMode="auto">
          <a:xfrm>
            <a:off x="7526338" y="3860800"/>
            <a:ext cx="171450" cy="839788"/>
            <a:chOff x="4741" y="2954"/>
            <a:chExt cx="108" cy="529"/>
          </a:xfrm>
        </p:grpSpPr>
        <p:sp>
          <p:nvSpPr>
            <p:cNvPr id="14417" name="Rectangle 81"/>
            <p:cNvSpPr>
              <a:spLocks noChangeArrowheads="1"/>
            </p:cNvSpPr>
            <p:nvPr/>
          </p:nvSpPr>
          <p:spPr bwMode="auto">
            <a:xfrm>
              <a:off x="4783" y="2954"/>
              <a:ext cx="24" cy="423"/>
            </a:xfrm>
            <a:prstGeom prst="rect">
              <a:avLst/>
            </a:prstGeom>
            <a:solidFill>
              <a:srgbClr val="FFFF00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18" name="Freeform 82"/>
            <p:cNvSpPr>
              <a:spLocks/>
            </p:cNvSpPr>
            <p:nvPr/>
          </p:nvSpPr>
          <p:spPr bwMode="auto">
            <a:xfrm>
              <a:off x="4741" y="3375"/>
              <a:ext cx="108" cy="1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107"/>
                </a:cxn>
                <a:cxn ang="0">
                  <a:pos x="107" y="0"/>
                </a:cxn>
                <a:cxn ang="0">
                  <a:pos x="0" y="0"/>
                </a:cxn>
              </a:cxnLst>
              <a:rect l="0" t="0" r="r" b="b"/>
              <a:pathLst>
                <a:path w="108" h="108">
                  <a:moveTo>
                    <a:pt x="0" y="0"/>
                  </a:moveTo>
                  <a:lnTo>
                    <a:pt x="54" y="107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solidFill>
              <a:srgbClr val="FFFF00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4419" name="Group 83"/>
          <p:cNvGrpSpPr>
            <a:grpSpLocks/>
          </p:cNvGrpSpPr>
          <p:nvPr/>
        </p:nvGrpSpPr>
        <p:grpSpPr bwMode="auto">
          <a:xfrm>
            <a:off x="4572000" y="4437063"/>
            <a:ext cx="171450" cy="382587"/>
            <a:chOff x="3024" y="3386"/>
            <a:chExt cx="108" cy="241"/>
          </a:xfrm>
        </p:grpSpPr>
        <p:sp>
          <p:nvSpPr>
            <p:cNvPr id="14420" name="Rectangle 84"/>
            <p:cNvSpPr>
              <a:spLocks noChangeArrowheads="1"/>
            </p:cNvSpPr>
            <p:nvPr/>
          </p:nvSpPr>
          <p:spPr bwMode="auto">
            <a:xfrm>
              <a:off x="3066" y="3386"/>
              <a:ext cx="24" cy="135"/>
            </a:xfrm>
            <a:prstGeom prst="rect">
              <a:avLst/>
            </a:prstGeom>
            <a:solidFill>
              <a:srgbClr val="FFFF00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21" name="Freeform 85"/>
            <p:cNvSpPr>
              <a:spLocks/>
            </p:cNvSpPr>
            <p:nvPr/>
          </p:nvSpPr>
          <p:spPr bwMode="auto">
            <a:xfrm>
              <a:off x="3024" y="3519"/>
              <a:ext cx="108" cy="1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107"/>
                </a:cxn>
                <a:cxn ang="0">
                  <a:pos x="107" y="0"/>
                </a:cxn>
                <a:cxn ang="0">
                  <a:pos x="0" y="0"/>
                </a:cxn>
              </a:cxnLst>
              <a:rect l="0" t="0" r="r" b="b"/>
              <a:pathLst>
                <a:path w="108" h="108">
                  <a:moveTo>
                    <a:pt x="0" y="0"/>
                  </a:moveTo>
                  <a:lnTo>
                    <a:pt x="54" y="107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solidFill>
              <a:srgbClr val="FFFF00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4422" name="Group 86"/>
          <p:cNvGrpSpPr>
            <a:grpSpLocks/>
          </p:cNvGrpSpPr>
          <p:nvPr/>
        </p:nvGrpSpPr>
        <p:grpSpPr bwMode="auto">
          <a:xfrm>
            <a:off x="4572000" y="1052513"/>
            <a:ext cx="101600" cy="908050"/>
            <a:chOff x="3024" y="943"/>
            <a:chExt cx="64" cy="572"/>
          </a:xfrm>
        </p:grpSpPr>
        <p:sp>
          <p:nvSpPr>
            <p:cNvPr id="14423" name="Line 87"/>
            <p:cNvSpPr>
              <a:spLocks noChangeShapeType="1"/>
            </p:cNvSpPr>
            <p:nvPr/>
          </p:nvSpPr>
          <p:spPr bwMode="auto">
            <a:xfrm>
              <a:off x="3056" y="943"/>
              <a:ext cx="1" cy="507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24" name="Freeform 88"/>
            <p:cNvSpPr>
              <a:spLocks/>
            </p:cNvSpPr>
            <p:nvPr/>
          </p:nvSpPr>
          <p:spPr bwMode="auto">
            <a:xfrm>
              <a:off x="3024" y="1452"/>
              <a:ext cx="64" cy="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2" y="62"/>
                </a:cxn>
                <a:cxn ang="0">
                  <a:pos x="63" y="0"/>
                </a:cxn>
                <a:cxn ang="0">
                  <a:pos x="0" y="0"/>
                </a:cxn>
              </a:cxnLst>
              <a:rect l="0" t="0" r="r" b="b"/>
              <a:pathLst>
                <a:path w="64" h="63">
                  <a:moveTo>
                    <a:pt x="0" y="0"/>
                  </a:moveTo>
                  <a:lnTo>
                    <a:pt x="32" y="62"/>
                  </a:lnTo>
                  <a:lnTo>
                    <a:pt x="63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4425" name="Group 89"/>
          <p:cNvGrpSpPr>
            <a:grpSpLocks/>
          </p:cNvGrpSpPr>
          <p:nvPr/>
        </p:nvGrpSpPr>
        <p:grpSpPr bwMode="auto">
          <a:xfrm>
            <a:off x="6324600" y="908050"/>
            <a:ext cx="679450" cy="984250"/>
            <a:chOff x="3984" y="847"/>
            <a:chExt cx="428" cy="620"/>
          </a:xfrm>
        </p:grpSpPr>
        <p:sp>
          <p:nvSpPr>
            <p:cNvPr id="14426" name="Line 90"/>
            <p:cNvSpPr>
              <a:spLocks noChangeShapeType="1"/>
            </p:cNvSpPr>
            <p:nvPr/>
          </p:nvSpPr>
          <p:spPr bwMode="auto">
            <a:xfrm>
              <a:off x="3984" y="847"/>
              <a:ext cx="390" cy="566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27" name="Freeform 91"/>
            <p:cNvSpPr>
              <a:spLocks/>
            </p:cNvSpPr>
            <p:nvPr/>
          </p:nvSpPr>
          <p:spPr bwMode="auto">
            <a:xfrm>
              <a:off x="4350" y="1397"/>
              <a:ext cx="62" cy="70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61" y="69"/>
                </a:cxn>
                <a:cxn ang="0">
                  <a:pos x="51" y="0"/>
                </a:cxn>
                <a:cxn ang="0">
                  <a:pos x="0" y="36"/>
                </a:cxn>
              </a:cxnLst>
              <a:rect l="0" t="0" r="r" b="b"/>
              <a:pathLst>
                <a:path w="62" h="70">
                  <a:moveTo>
                    <a:pt x="0" y="36"/>
                  </a:moveTo>
                  <a:lnTo>
                    <a:pt x="61" y="69"/>
                  </a:lnTo>
                  <a:lnTo>
                    <a:pt x="51" y="0"/>
                  </a:lnTo>
                  <a:lnTo>
                    <a:pt x="0" y="36"/>
                  </a:lnTo>
                </a:path>
              </a:pathLst>
            </a:custGeom>
            <a:solidFill>
              <a:srgbClr val="FFFFFF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4428" name="Group 92"/>
          <p:cNvGrpSpPr>
            <a:grpSpLocks/>
          </p:cNvGrpSpPr>
          <p:nvPr/>
        </p:nvGrpSpPr>
        <p:grpSpPr bwMode="auto">
          <a:xfrm>
            <a:off x="1354138" y="4851400"/>
            <a:ext cx="171450" cy="306388"/>
            <a:chOff x="853" y="3242"/>
            <a:chExt cx="108" cy="193"/>
          </a:xfrm>
        </p:grpSpPr>
        <p:sp>
          <p:nvSpPr>
            <p:cNvPr id="14429" name="Rectangle 93"/>
            <p:cNvSpPr>
              <a:spLocks noChangeArrowheads="1"/>
            </p:cNvSpPr>
            <p:nvPr/>
          </p:nvSpPr>
          <p:spPr bwMode="auto">
            <a:xfrm>
              <a:off x="895" y="3242"/>
              <a:ext cx="24" cy="87"/>
            </a:xfrm>
            <a:prstGeom prst="rect">
              <a:avLst/>
            </a:prstGeom>
            <a:solidFill>
              <a:srgbClr val="FFFF00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30" name="Freeform 94"/>
            <p:cNvSpPr>
              <a:spLocks/>
            </p:cNvSpPr>
            <p:nvPr/>
          </p:nvSpPr>
          <p:spPr bwMode="auto">
            <a:xfrm>
              <a:off x="853" y="3327"/>
              <a:ext cx="108" cy="1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107"/>
                </a:cxn>
                <a:cxn ang="0">
                  <a:pos x="107" y="0"/>
                </a:cxn>
                <a:cxn ang="0">
                  <a:pos x="0" y="0"/>
                </a:cxn>
              </a:cxnLst>
              <a:rect l="0" t="0" r="r" b="b"/>
              <a:pathLst>
                <a:path w="108" h="108">
                  <a:moveTo>
                    <a:pt x="0" y="0"/>
                  </a:moveTo>
                  <a:lnTo>
                    <a:pt x="54" y="107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solidFill>
              <a:srgbClr val="FFFF00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14431" name="Rectangle 95"/>
          <p:cNvSpPr>
            <a:spLocks noChangeArrowheads="1"/>
          </p:cNvSpPr>
          <p:nvPr/>
        </p:nvSpPr>
        <p:spPr bwMode="auto">
          <a:xfrm>
            <a:off x="6654800" y="836613"/>
            <a:ext cx="1965325" cy="276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4432" name="Rectangle 96"/>
          <p:cNvSpPr>
            <a:spLocks noChangeArrowheads="1"/>
          </p:cNvSpPr>
          <p:nvPr/>
        </p:nvSpPr>
        <p:spPr bwMode="auto">
          <a:xfrm>
            <a:off x="6746875" y="889000"/>
            <a:ext cx="207327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FR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Frais, non fixé, non congelé</a:t>
            </a:r>
          </a:p>
        </p:txBody>
      </p:sp>
      <p:grpSp>
        <p:nvGrpSpPr>
          <p:cNvPr id="14433" name="Group 97"/>
          <p:cNvGrpSpPr>
            <a:grpSpLocks/>
          </p:cNvGrpSpPr>
          <p:nvPr/>
        </p:nvGrpSpPr>
        <p:grpSpPr bwMode="auto">
          <a:xfrm>
            <a:off x="6267450" y="4724400"/>
            <a:ext cx="2913063" cy="1225550"/>
            <a:chOff x="3948" y="2976"/>
            <a:chExt cx="1835" cy="772"/>
          </a:xfrm>
        </p:grpSpPr>
        <p:sp>
          <p:nvSpPr>
            <p:cNvPr id="14434" name="Rectangle 98"/>
            <p:cNvSpPr>
              <a:spLocks noChangeArrowheads="1"/>
            </p:cNvSpPr>
            <p:nvPr/>
          </p:nvSpPr>
          <p:spPr bwMode="auto">
            <a:xfrm>
              <a:off x="3979" y="3098"/>
              <a:ext cx="534" cy="2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35" name="Rectangle 99"/>
            <p:cNvSpPr>
              <a:spLocks noChangeArrowheads="1"/>
            </p:cNvSpPr>
            <p:nvPr/>
          </p:nvSpPr>
          <p:spPr bwMode="auto">
            <a:xfrm>
              <a:off x="3948" y="2976"/>
              <a:ext cx="1835" cy="51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36" name="Rectangle 100"/>
            <p:cNvSpPr>
              <a:spLocks noChangeArrowheads="1"/>
            </p:cNvSpPr>
            <p:nvPr/>
          </p:nvSpPr>
          <p:spPr bwMode="auto">
            <a:xfrm>
              <a:off x="4410" y="3022"/>
              <a:ext cx="919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ANALYSE</a:t>
              </a:r>
            </a:p>
          </p:txBody>
        </p:sp>
        <p:sp>
          <p:nvSpPr>
            <p:cNvPr id="14437" name="Rectangle 101"/>
            <p:cNvSpPr>
              <a:spLocks noChangeArrowheads="1"/>
            </p:cNvSpPr>
            <p:nvPr/>
          </p:nvSpPr>
          <p:spPr bwMode="auto">
            <a:xfrm>
              <a:off x="4014" y="3252"/>
              <a:ext cx="1718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rgbClr val="000000"/>
                  </a:solidFill>
                </a:rPr>
                <a:t>CYTOGENETIQUE</a:t>
              </a:r>
            </a:p>
          </p:txBody>
        </p:sp>
        <p:sp>
          <p:nvSpPr>
            <p:cNvPr id="14438" name="Rectangle 102"/>
            <p:cNvSpPr>
              <a:spLocks noChangeArrowheads="1"/>
            </p:cNvSpPr>
            <p:nvPr/>
          </p:nvSpPr>
          <p:spPr bwMode="auto">
            <a:xfrm>
              <a:off x="4006" y="3244"/>
              <a:ext cx="1718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rgbClr val="FFFF00"/>
                  </a:solidFill>
                </a:rPr>
                <a:t>CYTOGENETIQUE</a:t>
              </a:r>
            </a:p>
          </p:txBody>
        </p:sp>
        <p:sp>
          <p:nvSpPr>
            <p:cNvPr id="14439" name="Rectangle 103"/>
            <p:cNvSpPr>
              <a:spLocks noChangeArrowheads="1"/>
            </p:cNvSpPr>
            <p:nvPr/>
          </p:nvSpPr>
          <p:spPr bwMode="auto">
            <a:xfrm>
              <a:off x="4455" y="3518"/>
              <a:ext cx="693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et  FISH</a:t>
              </a:r>
            </a:p>
          </p:txBody>
        </p:sp>
      </p:grpSp>
      <p:grpSp>
        <p:nvGrpSpPr>
          <p:cNvPr id="14440" name="Group 104"/>
          <p:cNvGrpSpPr>
            <a:grpSpLocks/>
          </p:cNvGrpSpPr>
          <p:nvPr/>
        </p:nvGrpSpPr>
        <p:grpSpPr bwMode="auto">
          <a:xfrm>
            <a:off x="1835150" y="2997200"/>
            <a:ext cx="1827213" cy="458788"/>
            <a:chOff x="1156" y="1888"/>
            <a:chExt cx="1151" cy="289"/>
          </a:xfrm>
        </p:grpSpPr>
        <p:sp>
          <p:nvSpPr>
            <p:cNvPr id="14441" name="Rectangle 105"/>
            <p:cNvSpPr>
              <a:spLocks noChangeArrowheads="1"/>
            </p:cNvSpPr>
            <p:nvPr/>
          </p:nvSpPr>
          <p:spPr bwMode="auto">
            <a:xfrm>
              <a:off x="1156" y="1889"/>
              <a:ext cx="1151" cy="239"/>
            </a:xfrm>
            <a:prstGeom prst="rect">
              <a:avLst/>
            </a:prstGeom>
            <a:solidFill>
              <a:srgbClr val="969696"/>
            </a:solidFill>
            <a:ln w="1270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42" name="Rectangle 106"/>
            <p:cNvSpPr>
              <a:spLocks noChangeArrowheads="1"/>
            </p:cNvSpPr>
            <p:nvPr/>
          </p:nvSpPr>
          <p:spPr bwMode="auto">
            <a:xfrm>
              <a:off x="1203" y="1888"/>
              <a:ext cx="1054" cy="2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43" name="Rectangle 107"/>
            <p:cNvSpPr>
              <a:spLocks noChangeArrowheads="1"/>
            </p:cNvSpPr>
            <p:nvPr/>
          </p:nvSpPr>
          <p:spPr bwMode="auto">
            <a:xfrm>
              <a:off x="1269" y="1888"/>
              <a:ext cx="972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Appositions</a:t>
              </a:r>
            </a:p>
          </p:txBody>
        </p:sp>
        <p:sp>
          <p:nvSpPr>
            <p:cNvPr id="14444" name="Rectangle 108"/>
            <p:cNvSpPr>
              <a:spLocks noChangeArrowheads="1"/>
            </p:cNvSpPr>
            <p:nvPr/>
          </p:nvSpPr>
          <p:spPr bwMode="auto">
            <a:xfrm>
              <a:off x="1261" y="1930"/>
              <a:ext cx="1" cy="2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endParaRPr lang="fr-FR" sz="2400">
                <a:solidFill>
                  <a:srgbClr val="FFFF00"/>
                </a:solidFill>
              </a:endParaRPr>
            </a:p>
          </p:txBody>
        </p:sp>
      </p:grpSp>
      <p:sp>
        <p:nvSpPr>
          <p:cNvPr id="14445" name="Text Box 109"/>
          <p:cNvSpPr txBox="1">
            <a:spLocks noChangeArrowheads="1"/>
          </p:cNvSpPr>
          <p:nvPr/>
        </p:nvSpPr>
        <p:spPr bwMode="auto">
          <a:xfrm>
            <a:off x="34925" y="6356350"/>
            <a:ext cx="53276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400" b="1" i="1">
                <a:solidFill>
                  <a:srgbClr val="00FF00"/>
                </a:solidFill>
              </a:rPr>
              <a:t>(+FISH et ANALYSE MOLECULAIRE)</a:t>
            </a: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4221163" y="3400425"/>
            <a:ext cx="2338387" cy="2132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4373563" y="3552825"/>
            <a:ext cx="2338387" cy="2132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4525963" y="3705225"/>
            <a:ext cx="2338387" cy="2132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0" y="188913"/>
            <a:ext cx="8856663" cy="515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hangingPunct="0"/>
            <a:r>
              <a:rPr lang="fr-FR" sz="2800" b="1"/>
              <a:t>Difficultés de l’analyse cytogénétique des tumeurs solides</a:t>
            </a:r>
            <a:r>
              <a:rPr lang="fr-FR" sz="2800" b="1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73734" name="Rectangle 6"/>
          <p:cNvSpPr>
            <a:spLocks noChangeArrowheads="1"/>
          </p:cNvSpPr>
          <p:nvPr/>
        </p:nvSpPr>
        <p:spPr bwMode="auto">
          <a:xfrm>
            <a:off x="0" y="1268413"/>
            <a:ext cx="8964613" cy="4835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marL="457200" indent="-457200" algn="ctr" eaLnBrk="0" hangingPunct="0"/>
            <a:r>
              <a:rPr lang="fr-FR" sz="2400" b="1">
                <a:solidFill>
                  <a:srgbClr val="00279F"/>
                </a:solidFill>
              </a:rPr>
              <a:t>Contraintes techniques/difficultés « d’intendance »</a:t>
            </a:r>
          </a:p>
          <a:p>
            <a:pPr marL="457200" indent="-457200" eaLnBrk="0" hangingPunct="0"/>
            <a:endParaRPr lang="fr-FR" sz="2400" b="1"/>
          </a:p>
          <a:p>
            <a:pPr marL="457200" indent="-457200" eaLnBrk="0" hangingPunct="0">
              <a:buFontTx/>
              <a:buChar char="•"/>
            </a:pPr>
            <a:r>
              <a:rPr lang="fr-FR" sz="2400"/>
              <a:t>Prélèvement frais, non fixé, non congelé, </a:t>
            </a:r>
          </a:p>
          <a:p>
            <a:pPr marL="457200" indent="-457200" eaLnBrk="0" hangingPunct="0"/>
            <a:r>
              <a:rPr lang="fr-FR" sz="2400"/>
              <a:t>	recueilli en conditions aseptiques aussitôt après exérèse chirurgicale dans un milieu de transport stérile (ex: RPMI)</a:t>
            </a:r>
          </a:p>
          <a:p>
            <a:pPr marL="457200" indent="-457200" eaLnBrk="0" hangingPunct="0"/>
            <a:r>
              <a:rPr lang="fr-FR" sz="2400"/>
              <a:t>	 </a:t>
            </a:r>
            <a:r>
              <a:rPr lang="fr-FR" sz="2400" i="1"/>
              <a:t>(disposer de milieu de transport avant l’intervention)</a:t>
            </a:r>
          </a:p>
          <a:p>
            <a:pPr marL="457200" indent="-457200" eaLnBrk="0" hangingPunct="0"/>
            <a:endParaRPr lang="fr-FR" sz="2400"/>
          </a:p>
          <a:p>
            <a:pPr marL="457200" indent="-457200" eaLnBrk="0" hangingPunct="0">
              <a:buFontTx/>
              <a:buChar char="•"/>
            </a:pPr>
            <a:r>
              <a:rPr lang="fr-FR" sz="2400"/>
              <a:t>Taille suffisante  </a:t>
            </a:r>
          </a:p>
          <a:p>
            <a:pPr marL="457200" indent="-457200" eaLnBrk="0" hangingPunct="0"/>
            <a:r>
              <a:rPr lang="fr-FR" sz="2400" i="1"/>
              <a:t>	(taille minimum optimale : « petit pois »)</a:t>
            </a:r>
          </a:p>
          <a:p>
            <a:pPr marL="457200" indent="-457200" eaLnBrk="0" hangingPunct="0"/>
            <a:r>
              <a:rPr lang="fr-FR" sz="2400"/>
              <a:t>	</a:t>
            </a:r>
          </a:p>
          <a:p>
            <a:pPr marL="457200" indent="-457200" eaLnBrk="0" hangingPunct="0">
              <a:buFontTx/>
              <a:buChar char="•"/>
            </a:pPr>
            <a:r>
              <a:rPr lang="fr-FR" sz="2400"/>
              <a:t>Acheminé rapidement (maximum 3 jours de transport) en milieu stérile à température ambiante</a:t>
            </a:r>
          </a:p>
          <a:p>
            <a:pPr marL="457200" indent="-457200" eaLnBrk="0" hangingPunct="0"/>
            <a:r>
              <a:rPr lang="fr-FR" sz="2400" i="1"/>
              <a:t>	(organisation et coût du transport)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4221163" y="3400425"/>
            <a:ext cx="2338387" cy="2132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4373563" y="3552825"/>
            <a:ext cx="2338387" cy="2132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4525963" y="3705225"/>
            <a:ext cx="2338387" cy="2132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107950" y="115888"/>
            <a:ext cx="8856663" cy="515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hangingPunct="0"/>
            <a:r>
              <a:rPr lang="fr-FR" sz="2800" b="1"/>
              <a:t>Difficultés de l’analyse cytogénétique des tumeurs solides</a:t>
            </a:r>
            <a:r>
              <a:rPr lang="fr-FR" sz="2800" b="1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0" y="1787525"/>
            <a:ext cx="8964613" cy="3375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hangingPunct="0"/>
            <a:r>
              <a:rPr lang="fr-FR" sz="2400" b="1">
                <a:solidFill>
                  <a:srgbClr val="00279F"/>
                </a:solidFill>
              </a:rPr>
              <a:t> Difficultés de culture in vitro</a:t>
            </a:r>
          </a:p>
          <a:p>
            <a:pPr eaLnBrk="0" hangingPunct="0"/>
            <a:endParaRPr lang="fr-FR" sz="2400" b="1">
              <a:solidFill>
                <a:srgbClr val="00279F"/>
              </a:solidFill>
            </a:endParaRPr>
          </a:p>
          <a:p>
            <a:pPr eaLnBrk="0" hangingPunct="0">
              <a:buFontTx/>
              <a:buChar char="•"/>
            </a:pPr>
            <a:r>
              <a:rPr lang="fr-FR" sz="2400" b="1"/>
              <a:t> </a:t>
            </a:r>
            <a:r>
              <a:rPr lang="fr-FR" sz="2400"/>
              <a:t>Cellules nécrosées : absence  d’adhésion cellulaire, de mitoses.</a:t>
            </a:r>
          </a:p>
          <a:p>
            <a:pPr eaLnBrk="0" hangingPunct="0"/>
            <a:endParaRPr lang="fr-FR" sz="2400"/>
          </a:p>
          <a:p>
            <a:pPr eaLnBrk="0" hangingPunct="0">
              <a:buFontTx/>
              <a:buChar char="•"/>
            </a:pPr>
            <a:r>
              <a:rPr lang="fr-FR" sz="2400"/>
              <a:t> Faible prolifération </a:t>
            </a:r>
          </a:p>
          <a:p>
            <a:pPr eaLnBrk="0" hangingPunct="0"/>
            <a:endParaRPr lang="fr-FR" sz="2400"/>
          </a:p>
          <a:p>
            <a:pPr eaLnBrk="0" hangingPunct="0">
              <a:buFontTx/>
              <a:buChar char="•"/>
            </a:pPr>
            <a:r>
              <a:rPr lang="fr-FR" sz="2400"/>
              <a:t> Envahissement de la culture par des cellules stromales non tumorales (fibroblastes) : obtention d’un caryotype normal non informatif</a:t>
            </a:r>
          </a:p>
          <a:p>
            <a:pPr eaLnBrk="0" hangingPunct="0"/>
            <a:r>
              <a:rPr lang="fr-FR" sz="2400"/>
              <a:t>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4221163" y="3400425"/>
            <a:ext cx="2338387" cy="2132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7827" name="Rectangle 3"/>
          <p:cNvSpPr>
            <a:spLocks noChangeArrowheads="1"/>
          </p:cNvSpPr>
          <p:nvPr/>
        </p:nvSpPr>
        <p:spPr bwMode="auto">
          <a:xfrm>
            <a:off x="4373563" y="3552825"/>
            <a:ext cx="2338387" cy="2132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4525963" y="3705225"/>
            <a:ext cx="2338387" cy="2132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107950" y="115888"/>
            <a:ext cx="8856663" cy="515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hangingPunct="0"/>
            <a:r>
              <a:rPr lang="fr-FR" sz="2800" b="1"/>
              <a:t>Difficultés de l’analyse cytogénétique des tumeurs solides</a:t>
            </a:r>
            <a:r>
              <a:rPr lang="fr-FR" sz="2800" b="1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77830" name="Rectangle 6"/>
          <p:cNvSpPr>
            <a:spLocks noChangeArrowheads="1"/>
          </p:cNvSpPr>
          <p:nvPr/>
        </p:nvSpPr>
        <p:spPr bwMode="auto">
          <a:xfrm>
            <a:off x="323850" y="1052513"/>
            <a:ext cx="8424863" cy="1184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hangingPunct="0"/>
            <a:r>
              <a:rPr lang="fr-FR" sz="2400" b="1">
                <a:solidFill>
                  <a:srgbClr val="00279F"/>
                </a:solidFill>
              </a:rPr>
              <a:t>Tumeurs solides : difficultés d’interprétation</a:t>
            </a:r>
          </a:p>
          <a:p>
            <a:pPr eaLnBrk="0" hangingPunct="0"/>
            <a:endParaRPr lang="fr-FR" sz="2400" b="1">
              <a:solidFill>
                <a:srgbClr val="00279F"/>
              </a:solidFill>
            </a:endParaRPr>
          </a:p>
          <a:p>
            <a:pPr eaLnBrk="0" hangingPunct="0"/>
            <a:r>
              <a:rPr lang="fr-FR" sz="2400" b="1">
                <a:solidFill>
                  <a:srgbClr val="00279F"/>
                </a:solidFill>
              </a:rPr>
              <a:t>	</a:t>
            </a:r>
            <a:r>
              <a:rPr lang="fr-FR" sz="2400" b="1">
                <a:solidFill>
                  <a:srgbClr val="D60093"/>
                </a:solidFill>
              </a:rPr>
              <a:t>a) mauvaise morphologie chromosomique</a:t>
            </a:r>
          </a:p>
        </p:txBody>
      </p:sp>
      <p:pic>
        <p:nvPicPr>
          <p:cNvPr id="77831" name="Picture 7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2420938"/>
            <a:ext cx="4429125" cy="34559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77832" name="Rectangle 8"/>
          <p:cNvSpPr>
            <a:spLocks noChangeArrowheads="1"/>
          </p:cNvSpPr>
          <p:nvPr/>
        </p:nvSpPr>
        <p:spPr bwMode="auto">
          <a:xfrm>
            <a:off x="1211263" y="6067425"/>
            <a:ext cx="714057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400" b="1">
                <a:solidFill>
                  <a:srgbClr val="D60093"/>
                </a:solidFill>
              </a:rPr>
              <a:t>b) polyclonalité, instabilité, caryotypes « composites 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hangingPunct="0"/>
            <a:r>
              <a:rPr lang="fr-FR" sz="2800" b="1"/>
              <a:t>Difficultés de l’analyse cytogénétique des tumeurs solides</a:t>
            </a:r>
            <a:r>
              <a:rPr lang="fr-FR" sz="2800" b="1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323850" y="549275"/>
            <a:ext cx="8424863" cy="1184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hangingPunct="0"/>
            <a:r>
              <a:rPr lang="fr-FR" sz="2400" b="1">
                <a:solidFill>
                  <a:srgbClr val="00279F"/>
                </a:solidFill>
              </a:rPr>
              <a:t>Tumeurs solides : difficultés d’interprétation</a:t>
            </a:r>
          </a:p>
          <a:p>
            <a:pPr eaLnBrk="0" hangingPunct="0"/>
            <a:endParaRPr lang="fr-FR" sz="2400" b="1">
              <a:solidFill>
                <a:srgbClr val="00279F"/>
              </a:solidFill>
            </a:endParaRPr>
          </a:p>
          <a:p>
            <a:pPr eaLnBrk="0" hangingPunct="0"/>
            <a:r>
              <a:rPr lang="fr-FR" sz="2400" b="1">
                <a:solidFill>
                  <a:srgbClr val="00279F"/>
                </a:solidFill>
              </a:rPr>
              <a:t>	</a:t>
            </a:r>
            <a:r>
              <a:rPr lang="fr-FR" sz="2400" b="1">
                <a:solidFill>
                  <a:srgbClr val="D60093"/>
                </a:solidFill>
              </a:rPr>
              <a:t>c) caryotypes complexes</a:t>
            </a:r>
          </a:p>
        </p:txBody>
      </p:sp>
      <p:grpSp>
        <p:nvGrpSpPr>
          <p:cNvPr id="79879" name="Group 7"/>
          <p:cNvGrpSpPr>
            <a:grpSpLocks/>
          </p:cNvGrpSpPr>
          <p:nvPr/>
        </p:nvGrpSpPr>
        <p:grpSpPr bwMode="auto">
          <a:xfrm>
            <a:off x="1835150" y="1773238"/>
            <a:ext cx="5240338" cy="4064000"/>
            <a:chOff x="1156" y="1117"/>
            <a:chExt cx="3301" cy="2560"/>
          </a:xfrm>
        </p:grpSpPr>
        <p:grpSp>
          <p:nvGrpSpPr>
            <p:cNvPr id="79880" name="Group 8"/>
            <p:cNvGrpSpPr>
              <a:grpSpLocks/>
            </p:cNvGrpSpPr>
            <p:nvPr/>
          </p:nvGrpSpPr>
          <p:grpSpPr bwMode="auto">
            <a:xfrm>
              <a:off x="1156" y="1117"/>
              <a:ext cx="3301" cy="2560"/>
              <a:chOff x="1156" y="1117"/>
              <a:chExt cx="3301" cy="2560"/>
            </a:xfrm>
          </p:grpSpPr>
          <p:grpSp>
            <p:nvGrpSpPr>
              <p:cNvPr id="79881" name="Group 9"/>
              <p:cNvGrpSpPr>
                <a:grpSpLocks/>
              </p:cNvGrpSpPr>
              <p:nvPr/>
            </p:nvGrpSpPr>
            <p:grpSpPr bwMode="auto">
              <a:xfrm>
                <a:off x="1156" y="1117"/>
                <a:ext cx="3301" cy="2560"/>
                <a:chOff x="1156" y="1117"/>
                <a:chExt cx="3301" cy="2560"/>
              </a:xfrm>
            </p:grpSpPr>
            <p:sp>
              <p:nvSpPr>
                <p:cNvPr id="79882" name="Rectangle 10"/>
                <p:cNvSpPr>
                  <a:spLocks noChangeArrowheads="1"/>
                </p:cNvSpPr>
                <p:nvPr/>
              </p:nvSpPr>
              <p:spPr bwMode="auto">
                <a:xfrm>
                  <a:off x="2659" y="2142"/>
                  <a:ext cx="1473" cy="1343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9883" name="Rectangle 11"/>
                <p:cNvSpPr>
                  <a:spLocks noChangeArrowheads="1"/>
                </p:cNvSpPr>
                <p:nvPr/>
              </p:nvSpPr>
              <p:spPr bwMode="auto">
                <a:xfrm>
                  <a:off x="2755" y="2238"/>
                  <a:ext cx="1473" cy="1343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9884" name="Rectangle 12"/>
                <p:cNvSpPr>
                  <a:spLocks noChangeArrowheads="1"/>
                </p:cNvSpPr>
                <p:nvPr/>
              </p:nvSpPr>
              <p:spPr bwMode="auto">
                <a:xfrm>
                  <a:off x="2851" y="2334"/>
                  <a:ext cx="1473" cy="1343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pic>
              <p:nvPicPr>
                <p:cNvPr id="79885" name="Picture 13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1156" y="1117"/>
                  <a:ext cx="3301" cy="249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sp>
              <p:nvSpPr>
                <p:cNvPr id="79886" name="Rectangle 14"/>
                <p:cNvSpPr>
                  <a:spLocks noChangeArrowheads="1"/>
                </p:cNvSpPr>
                <p:nvPr/>
              </p:nvSpPr>
              <p:spPr bwMode="auto">
                <a:xfrm>
                  <a:off x="2608" y="1298"/>
                  <a:ext cx="907" cy="408"/>
                </a:xfrm>
                <a:prstGeom prst="rect">
                  <a:avLst/>
                </a:prstGeom>
                <a:noFill/>
                <a:ln w="38100">
                  <a:solidFill>
                    <a:schemeClr val="hlink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sp>
            <p:nvSpPr>
              <p:cNvPr id="79887" name="Rectangle 15"/>
              <p:cNvSpPr>
                <a:spLocks noChangeArrowheads="1"/>
              </p:cNvSpPr>
              <p:nvPr/>
            </p:nvSpPr>
            <p:spPr bwMode="auto">
              <a:xfrm>
                <a:off x="1369" y="1948"/>
                <a:ext cx="317" cy="363"/>
              </a:xfrm>
              <a:prstGeom prst="rect">
                <a:avLst/>
              </a:prstGeom>
              <a:noFill/>
              <a:ln w="28575">
                <a:solidFill>
                  <a:schemeClr val="hlink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79888" name="Rectangle 16"/>
            <p:cNvSpPr>
              <a:spLocks noChangeArrowheads="1"/>
            </p:cNvSpPr>
            <p:nvPr/>
          </p:nvSpPr>
          <p:spPr bwMode="auto">
            <a:xfrm>
              <a:off x="2880" y="2024"/>
              <a:ext cx="181" cy="272"/>
            </a:xfrm>
            <a:prstGeom prst="rect">
              <a:avLst/>
            </a:prstGeom>
            <a:noFill/>
            <a:ln w="2857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79889" name="Text Box 17"/>
          <p:cNvSpPr txBox="1">
            <a:spLocks noChangeArrowheads="1"/>
          </p:cNvSpPr>
          <p:nvPr/>
        </p:nvSpPr>
        <p:spPr bwMode="auto">
          <a:xfrm>
            <a:off x="1403350" y="6092825"/>
            <a:ext cx="5976938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000"/>
              <a:t>Présence de K marqueurs d’origine non identifiable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76200" y="2514600"/>
            <a:ext cx="7772400" cy="2971800"/>
          </a:xfrm>
          <a:prstGeom prst="rect">
            <a:avLst/>
          </a:pr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2000"/>
          </a:p>
          <a:p>
            <a:pPr algn="ctr" eaLnBrk="0" hangingPunct="0"/>
            <a:endParaRPr lang="fr-FR" sz="2400"/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1295400" y="4267200"/>
            <a:ext cx="4953000" cy="2286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2438400" y="4267200"/>
            <a:ext cx="152400" cy="2286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25" name="Line 5"/>
          <p:cNvSpPr>
            <a:spLocks noChangeShapeType="1"/>
          </p:cNvSpPr>
          <p:nvPr/>
        </p:nvSpPr>
        <p:spPr bwMode="auto">
          <a:xfrm>
            <a:off x="3048000" y="4267200"/>
            <a:ext cx="0" cy="2286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26" name="Line 6"/>
          <p:cNvSpPr>
            <a:spLocks noChangeShapeType="1"/>
          </p:cNvSpPr>
          <p:nvPr/>
        </p:nvSpPr>
        <p:spPr bwMode="auto">
          <a:xfrm>
            <a:off x="3124200" y="4267200"/>
            <a:ext cx="0" cy="2286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27" name="Line 7"/>
          <p:cNvSpPr>
            <a:spLocks noChangeShapeType="1"/>
          </p:cNvSpPr>
          <p:nvPr/>
        </p:nvSpPr>
        <p:spPr bwMode="auto">
          <a:xfrm>
            <a:off x="3200400" y="4267200"/>
            <a:ext cx="0" cy="2286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28" name="Line 8"/>
          <p:cNvSpPr>
            <a:spLocks noChangeShapeType="1"/>
          </p:cNvSpPr>
          <p:nvPr/>
        </p:nvSpPr>
        <p:spPr bwMode="auto">
          <a:xfrm>
            <a:off x="3276600" y="4267200"/>
            <a:ext cx="0" cy="2286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29" name="Line 9"/>
          <p:cNvSpPr>
            <a:spLocks noChangeShapeType="1"/>
          </p:cNvSpPr>
          <p:nvPr/>
        </p:nvSpPr>
        <p:spPr bwMode="auto">
          <a:xfrm>
            <a:off x="3352800" y="4267200"/>
            <a:ext cx="0" cy="2286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30" name="Line 10"/>
          <p:cNvSpPr>
            <a:spLocks noChangeShapeType="1"/>
          </p:cNvSpPr>
          <p:nvPr/>
        </p:nvSpPr>
        <p:spPr bwMode="auto">
          <a:xfrm>
            <a:off x="3429000" y="4267200"/>
            <a:ext cx="0" cy="2286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31" name="Line 11"/>
          <p:cNvSpPr>
            <a:spLocks noChangeShapeType="1"/>
          </p:cNvSpPr>
          <p:nvPr/>
        </p:nvSpPr>
        <p:spPr bwMode="auto">
          <a:xfrm>
            <a:off x="3429000" y="4038600"/>
            <a:ext cx="0" cy="22860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32" name="AutoShape 12"/>
          <p:cNvSpPr>
            <a:spLocks noChangeArrowheads="1"/>
          </p:cNvSpPr>
          <p:nvPr/>
        </p:nvSpPr>
        <p:spPr bwMode="auto">
          <a:xfrm flipH="1" flipV="1">
            <a:off x="3308350" y="3962400"/>
            <a:ext cx="228600" cy="76200"/>
          </a:xfrm>
          <a:custGeom>
            <a:avLst/>
            <a:gdLst>
              <a:gd name="G0" fmla="+- 5400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400"/>
              <a:gd name="G18" fmla="*/ 5400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400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400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700 w 21600"/>
              <a:gd name="T15" fmla="*/ 10800 h 21600"/>
              <a:gd name="T16" fmla="*/ 10800 w 21600"/>
              <a:gd name="T17" fmla="*/ 5400 h 21600"/>
              <a:gd name="T18" fmla="*/ 18900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33" name="Line 13"/>
          <p:cNvSpPr>
            <a:spLocks noChangeShapeType="1"/>
          </p:cNvSpPr>
          <p:nvPr/>
        </p:nvSpPr>
        <p:spPr bwMode="auto">
          <a:xfrm>
            <a:off x="3200400" y="4038600"/>
            <a:ext cx="0" cy="22860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34" name="AutoShape 14"/>
          <p:cNvSpPr>
            <a:spLocks noChangeArrowheads="1"/>
          </p:cNvSpPr>
          <p:nvPr/>
        </p:nvSpPr>
        <p:spPr bwMode="auto">
          <a:xfrm flipH="1" flipV="1">
            <a:off x="3079750" y="3962400"/>
            <a:ext cx="228600" cy="76200"/>
          </a:xfrm>
          <a:custGeom>
            <a:avLst/>
            <a:gdLst>
              <a:gd name="G0" fmla="+- 5400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400"/>
              <a:gd name="G18" fmla="*/ 5400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400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400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700 w 21600"/>
              <a:gd name="T15" fmla="*/ 10800 h 21600"/>
              <a:gd name="T16" fmla="*/ 10800 w 21600"/>
              <a:gd name="T17" fmla="*/ 5400 h 21600"/>
              <a:gd name="T18" fmla="*/ 18900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35" name="Line 15"/>
          <p:cNvSpPr>
            <a:spLocks noChangeShapeType="1"/>
          </p:cNvSpPr>
          <p:nvPr/>
        </p:nvSpPr>
        <p:spPr bwMode="auto">
          <a:xfrm>
            <a:off x="2971800" y="4038600"/>
            <a:ext cx="0" cy="22860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36" name="AutoShape 16"/>
          <p:cNvSpPr>
            <a:spLocks noChangeArrowheads="1"/>
          </p:cNvSpPr>
          <p:nvPr/>
        </p:nvSpPr>
        <p:spPr bwMode="auto">
          <a:xfrm flipH="1" flipV="1">
            <a:off x="2851150" y="3962400"/>
            <a:ext cx="228600" cy="76200"/>
          </a:xfrm>
          <a:custGeom>
            <a:avLst/>
            <a:gdLst>
              <a:gd name="G0" fmla="+- 5400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400"/>
              <a:gd name="G18" fmla="*/ 5400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400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400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700 w 21600"/>
              <a:gd name="T15" fmla="*/ 10800 h 21600"/>
              <a:gd name="T16" fmla="*/ 10800 w 21600"/>
              <a:gd name="T17" fmla="*/ 5400 h 21600"/>
              <a:gd name="T18" fmla="*/ 18900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37" name="Line 17"/>
          <p:cNvSpPr>
            <a:spLocks noChangeShapeType="1"/>
          </p:cNvSpPr>
          <p:nvPr/>
        </p:nvSpPr>
        <p:spPr bwMode="auto">
          <a:xfrm>
            <a:off x="2971800" y="4267200"/>
            <a:ext cx="0" cy="2286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38" name="Oval 18"/>
          <p:cNvSpPr>
            <a:spLocks noChangeArrowheads="1"/>
          </p:cNvSpPr>
          <p:nvPr/>
        </p:nvSpPr>
        <p:spPr bwMode="auto">
          <a:xfrm>
            <a:off x="2895600" y="3810000"/>
            <a:ext cx="152400" cy="152400"/>
          </a:xfrm>
          <a:prstGeom prst="ellipse">
            <a:avLst/>
          </a:prstGeom>
          <a:solidFill>
            <a:srgbClr val="FF33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39" name="Oval 19"/>
          <p:cNvSpPr>
            <a:spLocks noChangeArrowheads="1"/>
          </p:cNvSpPr>
          <p:nvPr/>
        </p:nvSpPr>
        <p:spPr bwMode="auto">
          <a:xfrm>
            <a:off x="3124200" y="3810000"/>
            <a:ext cx="152400" cy="152400"/>
          </a:xfrm>
          <a:prstGeom prst="ellipse">
            <a:avLst/>
          </a:prstGeom>
          <a:solidFill>
            <a:srgbClr val="FF33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40" name="Oval 20"/>
          <p:cNvSpPr>
            <a:spLocks noChangeArrowheads="1"/>
          </p:cNvSpPr>
          <p:nvPr/>
        </p:nvSpPr>
        <p:spPr bwMode="auto">
          <a:xfrm>
            <a:off x="3352800" y="3810000"/>
            <a:ext cx="152400" cy="152400"/>
          </a:xfrm>
          <a:prstGeom prst="ellipse">
            <a:avLst/>
          </a:prstGeom>
          <a:solidFill>
            <a:srgbClr val="FF33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41" name="Line 21"/>
          <p:cNvSpPr>
            <a:spLocks noChangeShapeType="1"/>
          </p:cNvSpPr>
          <p:nvPr/>
        </p:nvSpPr>
        <p:spPr bwMode="auto">
          <a:xfrm>
            <a:off x="2971800" y="3581400"/>
            <a:ext cx="0" cy="2286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42" name="AutoShape 22"/>
          <p:cNvSpPr>
            <a:spLocks noChangeArrowheads="1"/>
          </p:cNvSpPr>
          <p:nvPr/>
        </p:nvSpPr>
        <p:spPr bwMode="auto">
          <a:xfrm>
            <a:off x="2819400" y="3429000"/>
            <a:ext cx="304800" cy="228600"/>
          </a:xfrm>
          <a:prstGeom prst="star5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43" name="Line 23"/>
          <p:cNvSpPr>
            <a:spLocks noChangeShapeType="1"/>
          </p:cNvSpPr>
          <p:nvPr/>
        </p:nvSpPr>
        <p:spPr bwMode="auto">
          <a:xfrm>
            <a:off x="3200400" y="3581400"/>
            <a:ext cx="0" cy="2286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44" name="AutoShape 24"/>
          <p:cNvSpPr>
            <a:spLocks noChangeArrowheads="1"/>
          </p:cNvSpPr>
          <p:nvPr/>
        </p:nvSpPr>
        <p:spPr bwMode="auto">
          <a:xfrm>
            <a:off x="3048000" y="3429000"/>
            <a:ext cx="304800" cy="228600"/>
          </a:xfrm>
          <a:prstGeom prst="star5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45" name="Line 25"/>
          <p:cNvSpPr>
            <a:spLocks noChangeShapeType="1"/>
          </p:cNvSpPr>
          <p:nvPr/>
        </p:nvSpPr>
        <p:spPr bwMode="auto">
          <a:xfrm>
            <a:off x="3429000" y="3581400"/>
            <a:ext cx="0" cy="2286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46" name="AutoShape 26"/>
          <p:cNvSpPr>
            <a:spLocks noChangeArrowheads="1"/>
          </p:cNvSpPr>
          <p:nvPr/>
        </p:nvSpPr>
        <p:spPr bwMode="auto">
          <a:xfrm>
            <a:off x="3276600" y="3429000"/>
            <a:ext cx="304800" cy="228600"/>
          </a:xfrm>
          <a:prstGeom prst="star5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47" name="Rectangle 27"/>
          <p:cNvSpPr>
            <a:spLocks noChangeArrowheads="1"/>
          </p:cNvSpPr>
          <p:nvPr/>
        </p:nvSpPr>
        <p:spPr bwMode="auto">
          <a:xfrm>
            <a:off x="6278563" y="4175125"/>
            <a:ext cx="14938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chromosome</a:t>
            </a:r>
            <a:endParaRPr lang="fr-FR" sz="2400"/>
          </a:p>
        </p:txBody>
      </p:sp>
      <p:sp>
        <p:nvSpPr>
          <p:cNvPr id="81948" name="Text Box 28"/>
          <p:cNvSpPr txBox="1">
            <a:spLocks noChangeArrowheads="1"/>
          </p:cNvSpPr>
          <p:nvPr/>
        </p:nvSpPr>
        <p:spPr bwMode="auto">
          <a:xfrm>
            <a:off x="2733675" y="4740275"/>
            <a:ext cx="18970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400" b="1">
                <a:solidFill>
                  <a:srgbClr val="00FF99"/>
                </a:solidFill>
              </a:rPr>
              <a:t>Séquence nucléique </a:t>
            </a:r>
          </a:p>
          <a:p>
            <a:pPr eaLnBrk="0" hangingPunct="0"/>
            <a:r>
              <a:rPr lang="en-US" sz="1400" b="1">
                <a:solidFill>
                  <a:srgbClr val="00FF99"/>
                </a:solidFill>
              </a:rPr>
              <a:t>homologue de la sonde</a:t>
            </a:r>
            <a:endParaRPr lang="fr-FR" sz="2400"/>
          </a:p>
        </p:txBody>
      </p:sp>
      <p:sp>
        <p:nvSpPr>
          <p:cNvPr id="81949" name="Line 29"/>
          <p:cNvSpPr>
            <a:spLocks noChangeShapeType="1"/>
          </p:cNvSpPr>
          <p:nvPr/>
        </p:nvSpPr>
        <p:spPr bwMode="auto">
          <a:xfrm>
            <a:off x="3200400" y="4572000"/>
            <a:ext cx="0" cy="228600"/>
          </a:xfrm>
          <a:prstGeom prst="line">
            <a:avLst/>
          </a:prstGeom>
          <a:noFill/>
          <a:ln w="9525">
            <a:solidFill>
              <a:srgbClr val="00FF99"/>
            </a:solidFill>
            <a:round/>
            <a:headEnd type="arrow" w="med" len="med"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50" name="Line 30"/>
          <p:cNvSpPr>
            <a:spLocks noChangeShapeType="1"/>
          </p:cNvSpPr>
          <p:nvPr/>
        </p:nvSpPr>
        <p:spPr bwMode="auto">
          <a:xfrm>
            <a:off x="3048000" y="4191000"/>
            <a:ext cx="0" cy="7620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51" name="Line 31"/>
          <p:cNvSpPr>
            <a:spLocks noChangeShapeType="1"/>
          </p:cNvSpPr>
          <p:nvPr/>
        </p:nvSpPr>
        <p:spPr bwMode="auto">
          <a:xfrm>
            <a:off x="3124200" y="4191000"/>
            <a:ext cx="0" cy="7620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52" name="Line 32"/>
          <p:cNvSpPr>
            <a:spLocks noChangeShapeType="1"/>
          </p:cNvSpPr>
          <p:nvPr/>
        </p:nvSpPr>
        <p:spPr bwMode="auto">
          <a:xfrm>
            <a:off x="3276600" y="4191000"/>
            <a:ext cx="0" cy="7620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53" name="Line 33"/>
          <p:cNvSpPr>
            <a:spLocks noChangeShapeType="1"/>
          </p:cNvSpPr>
          <p:nvPr/>
        </p:nvSpPr>
        <p:spPr bwMode="auto">
          <a:xfrm>
            <a:off x="3352800" y="4191000"/>
            <a:ext cx="0" cy="7620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54" name="Text Box 34"/>
          <p:cNvSpPr txBox="1">
            <a:spLocks noChangeArrowheads="1"/>
          </p:cNvSpPr>
          <p:nvPr/>
        </p:nvSpPr>
        <p:spPr bwMode="auto">
          <a:xfrm>
            <a:off x="3449638" y="3962400"/>
            <a:ext cx="27987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Sonde avec un nucléotide biotinylé</a:t>
            </a:r>
            <a:endParaRPr lang="fr-FR" sz="2400"/>
          </a:p>
        </p:txBody>
      </p:sp>
      <p:sp>
        <p:nvSpPr>
          <p:cNvPr id="81955" name="Text Box 35"/>
          <p:cNvSpPr txBox="1">
            <a:spLocks noChangeArrowheads="1"/>
          </p:cNvSpPr>
          <p:nvPr/>
        </p:nvSpPr>
        <p:spPr bwMode="auto">
          <a:xfrm>
            <a:off x="2006600" y="3733800"/>
            <a:ext cx="736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400" b="1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avidine</a:t>
            </a:r>
            <a:endParaRPr lang="fr-FR" sz="2400"/>
          </a:p>
        </p:txBody>
      </p:sp>
      <p:sp>
        <p:nvSpPr>
          <p:cNvPr id="81956" name="Text Box 36"/>
          <p:cNvSpPr txBox="1">
            <a:spLocks noChangeArrowheads="1"/>
          </p:cNvSpPr>
          <p:nvPr/>
        </p:nvSpPr>
        <p:spPr bwMode="auto">
          <a:xfrm>
            <a:off x="1708150" y="3352800"/>
            <a:ext cx="11382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fluorescéine </a:t>
            </a:r>
            <a:endParaRPr lang="fr-FR" sz="2400"/>
          </a:p>
        </p:txBody>
      </p:sp>
      <p:grpSp>
        <p:nvGrpSpPr>
          <p:cNvPr id="81957" name="Group 37"/>
          <p:cNvGrpSpPr>
            <a:grpSpLocks/>
          </p:cNvGrpSpPr>
          <p:nvPr/>
        </p:nvGrpSpPr>
        <p:grpSpPr bwMode="auto">
          <a:xfrm>
            <a:off x="7239000" y="1295400"/>
            <a:ext cx="1905000" cy="2286000"/>
            <a:chOff x="4032" y="960"/>
            <a:chExt cx="1200" cy="1440"/>
          </a:xfrm>
        </p:grpSpPr>
        <p:sp>
          <p:nvSpPr>
            <p:cNvPr id="81958" name="Rectangle 38"/>
            <p:cNvSpPr>
              <a:spLocks noChangeArrowheads="1"/>
            </p:cNvSpPr>
            <p:nvPr/>
          </p:nvSpPr>
          <p:spPr bwMode="auto">
            <a:xfrm>
              <a:off x="4032" y="960"/>
              <a:ext cx="1200" cy="1440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81959" name="Rectangle 39"/>
            <p:cNvSpPr>
              <a:spLocks noChangeArrowheads="1"/>
            </p:cNvSpPr>
            <p:nvPr/>
          </p:nvSpPr>
          <p:spPr bwMode="auto">
            <a:xfrm>
              <a:off x="4512" y="1152"/>
              <a:ext cx="144" cy="110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81960" name="Rectangle 40"/>
            <p:cNvSpPr>
              <a:spLocks noChangeArrowheads="1"/>
            </p:cNvSpPr>
            <p:nvPr/>
          </p:nvSpPr>
          <p:spPr bwMode="auto">
            <a:xfrm>
              <a:off x="4512" y="1440"/>
              <a:ext cx="144" cy="48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81961" name="AutoShape 41"/>
            <p:cNvSpPr>
              <a:spLocks noChangeArrowheads="1"/>
            </p:cNvSpPr>
            <p:nvPr/>
          </p:nvSpPr>
          <p:spPr bwMode="auto">
            <a:xfrm>
              <a:off x="4464" y="1632"/>
              <a:ext cx="144" cy="96"/>
            </a:xfrm>
            <a:prstGeom prst="star5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81962" name="AutoShape 42"/>
            <p:cNvSpPr>
              <a:spLocks noChangeArrowheads="1"/>
            </p:cNvSpPr>
            <p:nvPr/>
          </p:nvSpPr>
          <p:spPr bwMode="auto">
            <a:xfrm>
              <a:off x="4560" y="1632"/>
              <a:ext cx="144" cy="96"/>
            </a:xfrm>
            <a:prstGeom prst="star5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81963" name="Line 43"/>
          <p:cNvSpPr>
            <a:spLocks noChangeShapeType="1"/>
          </p:cNvSpPr>
          <p:nvPr/>
        </p:nvSpPr>
        <p:spPr bwMode="auto">
          <a:xfrm flipV="1">
            <a:off x="3657600" y="3657600"/>
            <a:ext cx="30480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64" name="AutoShape 44"/>
          <p:cNvSpPr>
            <a:spLocks noChangeArrowheads="1"/>
          </p:cNvSpPr>
          <p:nvPr/>
        </p:nvSpPr>
        <p:spPr bwMode="auto">
          <a:xfrm rot="3756989">
            <a:off x="3505200" y="3733800"/>
            <a:ext cx="152400" cy="228600"/>
          </a:xfrm>
          <a:custGeom>
            <a:avLst/>
            <a:gdLst>
              <a:gd name="G0" fmla="+- 5400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400"/>
              <a:gd name="G18" fmla="*/ 5400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400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400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700 w 21600"/>
              <a:gd name="T15" fmla="*/ 10800 h 21600"/>
              <a:gd name="T16" fmla="*/ 10800 w 21600"/>
              <a:gd name="T17" fmla="*/ 5400 h 21600"/>
              <a:gd name="T18" fmla="*/ 18900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65" name="Text Box 45"/>
          <p:cNvSpPr txBox="1">
            <a:spLocks noChangeArrowheads="1"/>
          </p:cNvSpPr>
          <p:nvPr/>
        </p:nvSpPr>
        <p:spPr bwMode="auto">
          <a:xfrm>
            <a:off x="3810000" y="3657600"/>
            <a:ext cx="23606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400">
                <a:solidFill>
                  <a:schemeClr val="bg1"/>
                </a:solidFill>
              </a:rPr>
              <a:t>Anticorps anti-avidine-</a:t>
            </a:r>
            <a:r>
              <a:rPr lang="en-US" sz="1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biotine</a:t>
            </a:r>
            <a:endParaRPr lang="fr-FR" sz="2400"/>
          </a:p>
        </p:txBody>
      </p:sp>
      <p:sp>
        <p:nvSpPr>
          <p:cNvPr id="81966" name="AutoShape 46"/>
          <p:cNvSpPr>
            <a:spLocks noChangeArrowheads="1"/>
          </p:cNvSpPr>
          <p:nvPr/>
        </p:nvSpPr>
        <p:spPr bwMode="auto">
          <a:xfrm rot="-6922665">
            <a:off x="3942557" y="3547269"/>
            <a:ext cx="192087" cy="168275"/>
          </a:xfrm>
          <a:custGeom>
            <a:avLst/>
            <a:gdLst>
              <a:gd name="G0" fmla="+- 5400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400"/>
              <a:gd name="G18" fmla="*/ 5400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400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400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700 w 21600"/>
              <a:gd name="T15" fmla="*/ 10800 h 21600"/>
              <a:gd name="T16" fmla="*/ 10800 w 21600"/>
              <a:gd name="T17" fmla="*/ 5400 h 21600"/>
              <a:gd name="T18" fmla="*/ 18900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67" name="Oval 47"/>
          <p:cNvSpPr>
            <a:spLocks noChangeArrowheads="1"/>
          </p:cNvSpPr>
          <p:nvPr/>
        </p:nvSpPr>
        <p:spPr bwMode="auto">
          <a:xfrm>
            <a:off x="4038600" y="3429000"/>
            <a:ext cx="152400" cy="152400"/>
          </a:xfrm>
          <a:prstGeom prst="ellipse">
            <a:avLst/>
          </a:prstGeom>
          <a:solidFill>
            <a:srgbClr val="FF33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68" name="Line 48"/>
          <p:cNvSpPr>
            <a:spLocks noChangeShapeType="1"/>
          </p:cNvSpPr>
          <p:nvPr/>
        </p:nvSpPr>
        <p:spPr bwMode="auto">
          <a:xfrm>
            <a:off x="4114800" y="3200400"/>
            <a:ext cx="0" cy="2286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69" name="AutoShape 49"/>
          <p:cNvSpPr>
            <a:spLocks noChangeArrowheads="1"/>
          </p:cNvSpPr>
          <p:nvPr/>
        </p:nvSpPr>
        <p:spPr bwMode="auto">
          <a:xfrm>
            <a:off x="3962400" y="3048000"/>
            <a:ext cx="304800" cy="228600"/>
          </a:xfrm>
          <a:prstGeom prst="star5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970" name="Rectangle 50"/>
          <p:cNvSpPr>
            <a:spLocks noChangeArrowheads="1"/>
          </p:cNvSpPr>
          <p:nvPr/>
        </p:nvSpPr>
        <p:spPr bwMode="auto">
          <a:xfrm>
            <a:off x="152400" y="2571750"/>
            <a:ext cx="4594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Système classique : biotine/avidine FITC</a:t>
            </a:r>
            <a:endParaRPr lang="fr-FR" sz="2400"/>
          </a:p>
        </p:txBody>
      </p:sp>
      <p:sp>
        <p:nvSpPr>
          <p:cNvPr id="81971" name="Text Box 51"/>
          <p:cNvSpPr txBox="1">
            <a:spLocks noChangeArrowheads="1"/>
          </p:cNvSpPr>
          <p:nvPr/>
        </p:nvSpPr>
        <p:spPr bwMode="auto">
          <a:xfrm>
            <a:off x="3779838" y="115888"/>
            <a:ext cx="1285875" cy="701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4000"/>
              <a:t>FISH</a:t>
            </a:r>
          </a:p>
        </p:txBody>
      </p:sp>
      <p:sp>
        <p:nvSpPr>
          <p:cNvPr id="81972" name="Line 52"/>
          <p:cNvSpPr>
            <a:spLocks noChangeShapeType="1"/>
          </p:cNvSpPr>
          <p:nvPr/>
        </p:nvSpPr>
        <p:spPr bwMode="auto">
          <a:xfrm>
            <a:off x="0" y="765175"/>
            <a:ext cx="914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111250"/>
            <a:ext cx="73152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395288" y="115888"/>
            <a:ext cx="8228012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400" b="1"/>
              <a:t>Caryotypes complexes et anomalies « cryptiques » :</a:t>
            </a:r>
          </a:p>
          <a:p>
            <a:pPr eaLnBrk="0" hangingPunct="0"/>
            <a:r>
              <a:rPr lang="fr-FR" sz="2400" b="1"/>
              <a:t>Intérêt +++ de la multi-FISH (« 24 couleurs »: M-FISH, SKY)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1865313" y="44450"/>
            <a:ext cx="5565775" cy="698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000" b="1" u="sng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Hybridation génomique comparative (CGH)</a:t>
            </a:r>
          </a:p>
          <a:p>
            <a:pPr eaLnBrk="0" hangingPunct="0"/>
            <a:r>
              <a:rPr lang="fr-FR" sz="20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FISH « indirecte » : l ’ADN tumoral sert de sonde</a:t>
            </a:r>
            <a:endParaRPr lang="fr-FR" sz="2400" b="1">
              <a:solidFill>
                <a:srgbClr val="00279F"/>
              </a:solidFill>
            </a:endParaRPr>
          </a:p>
        </p:txBody>
      </p:sp>
      <p:grpSp>
        <p:nvGrpSpPr>
          <p:cNvPr id="72707" name="Group 3"/>
          <p:cNvGrpSpPr>
            <a:grpSpLocks/>
          </p:cNvGrpSpPr>
          <p:nvPr/>
        </p:nvGrpSpPr>
        <p:grpSpPr bwMode="auto">
          <a:xfrm>
            <a:off x="990600" y="692150"/>
            <a:ext cx="7953375" cy="5670550"/>
            <a:chOff x="624" y="480"/>
            <a:chExt cx="5010" cy="3572"/>
          </a:xfrm>
        </p:grpSpPr>
        <p:grpSp>
          <p:nvGrpSpPr>
            <p:cNvPr id="72708" name="Group 4"/>
            <p:cNvGrpSpPr>
              <a:grpSpLocks/>
            </p:cNvGrpSpPr>
            <p:nvPr/>
          </p:nvGrpSpPr>
          <p:grpSpPr bwMode="auto">
            <a:xfrm>
              <a:off x="624" y="480"/>
              <a:ext cx="5010" cy="3572"/>
              <a:chOff x="624" y="480"/>
              <a:chExt cx="5010" cy="3572"/>
            </a:xfrm>
          </p:grpSpPr>
          <p:sp>
            <p:nvSpPr>
              <p:cNvPr id="72709" name="Text Box 5"/>
              <p:cNvSpPr txBox="1">
                <a:spLocks noChangeArrowheads="1"/>
              </p:cNvSpPr>
              <p:nvPr/>
            </p:nvSpPr>
            <p:spPr bwMode="auto">
              <a:xfrm>
                <a:off x="970" y="528"/>
                <a:ext cx="480" cy="21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600"/>
                  <a:t>tumeur</a:t>
                </a:r>
                <a:endParaRPr lang="en-US" sz="2400"/>
              </a:p>
            </p:txBody>
          </p:sp>
          <p:sp>
            <p:nvSpPr>
              <p:cNvPr id="72710" name="Text Box 6"/>
              <p:cNvSpPr txBox="1">
                <a:spLocks noChangeArrowheads="1"/>
              </p:cNvSpPr>
              <p:nvPr/>
            </p:nvSpPr>
            <p:spPr bwMode="auto">
              <a:xfrm>
                <a:off x="2284" y="576"/>
                <a:ext cx="1094" cy="21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1600" b="1"/>
                  <a:t>extraction d’ADN</a:t>
                </a:r>
                <a:endParaRPr lang="en-US" b="1"/>
              </a:p>
            </p:txBody>
          </p:sp>
          <p:grpSp>
            <p:nvGrpSpPr>
              <p:cNvPr id="72711" name="Group 7"/>
              <p:cNvGrpSpPr>
                <a:grpSpLocks/>
              </p:cNvGrpSpPr>
              <p:nvPr/>
            </p:nvGrpSpPr>
            <p:grpSpPr bwMode="auto">
              <a:xfrm>
                <a:off x="1589" y="480"/>
                <a:ext cx="424" cy="259"/>
                <a:chOff x="686" y="453"/>
                <a:chExt cx="706" cy="672"/>
              </a:xfrm>
            </p:grpSpPr>
            <p:sp>
              <p:nvSpPr>
                <p:cNvPr id="72712" name="Oval 8" descr="Sillage"/>
                <p:cNvSpPr>
                  <a:spLocks noChangeArrowheads="1"/>
                </p:cNvSpPr>
                <p:nvPr/>
              </p:nvSpPr>
              <p:spPr bwMode="auto">
                <a:xfrm>
                  <a:off x="686" y="495"/>
                  <a:ext cx="260" cy="252"/>
                </a:xfrm>
                <a:prstGeom prst="ellipse">
                  <a:avLst/>
                </a:prstGeom>
                <a:pattFill prst="divot">
                  <a:fgClr>
                    <a:schemeClr val="accent1"/>
                  </a:fgClr>
                  <a:bgClr>
                    <a:schemeClr val="bg1"/>
                  </a:bgClr>
                </a:patt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13" name="Oval 9" descr="Sillage"/>
                <p:cNvSpPr>
                  <a:spLocks noChangeArrowheads="1"/>
                </p:cNvSpPr>
                <p:nvPr/>
              </p:nvSpPr>
              <p:spPr bwMode="auto">
                <a:xfrm>
                  <a:off x="835" y="663"/>
                  <a:ext cx="260" cy="252"/>
                </a:xfrm>
                <a:prstGeom prst="ellipse">
                  <a:avLst/>
                </a:prstGeom>
                <a:pattFill prst="divot">
                  <a:fgClr>
                    <a:schemeClr val="accent1"/>
                  </a:fgClr>
                  <a:bgClr>
                    <a:schemeClr val="bg1"/>
                  </a:bgClr>
                </a:patt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14" name="Oval 10" descr="Sillage"/>
                <p:cNvSpPr>
                  <a:spLocks noChangeArrowheads="1"/>
                </p:cNvSpPr>
                <p:nvPr/>
              </p:nvSpPr>
              <p:spPr bwMode="auto">
                <a:xfrm>
                  <a:off x="909" y="453"/>
                  <a:ext cx="260" cy="252"/>
                </a:xfrm>
                <a:prstGeom prst="ellipse">
                  <a:avLst/>
                </a:prstGeom>
                <a:pattFill prst="divot">
                  <a:fgClr>
                    <a:schemeClr val="accent1"/>
                  </a:fgClr>
                  <a:bgClr>
                    <a:schemeClr val="bg1"/>
                  </a:bgClr>
                </a:patt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15" name="Oval 11" descr="Sillage"/>
                <p:cNvSpPr>
                  <a:spLocks noChangeArrowheads="1"/>
                </p:cNvSpPr>
                <p:nvPr/>
              </p:nvSpPr>
              <p:spPr bwMode="auto">
                <a:xfrm>
                  <a:off x="1058" y="621"/>
                  <a:ext cx="260" cy="252"/>
                </a:xfrm>
                <a:prstGeom prst="ellipse">
                  <a:avLst/>
                </a:prstGeom>
                <a:pattFill prst="divot">
                  <a:fgClr>
                    <a:schemeClr val="accent1"/>
                  </a:fgClr>
                  <a:bgClr>
                    <a:schemeClr val="bg1"/>
                  </a:bgClr>
                </a:patt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16" name="Oval 12" descr="Sillage"/>
                <p:cNvSpPr>
                  <a:spLocks noChangeArrowheads="1"/>
                </p:cNvSpPr>
                <p:nvPr/>
              </p:nvSpPr>
              <p:spPr bwMode="auto">
                <a:xfrm>
                  <a:off x="1132" y="705"/>
                  <a:ext cx="260" cy="252"/>
                </a:xfrm>
                <a:prstGeom prst="ellipse">
                  <a:avLst/>
                </a:prstGeom>
                <a:pattFill prst="divot">
                  <a:fgClr>
                    <a:schemeClr val="accent1"/>
                  </a:fgClr>
                  <a:bgClr>
                    <a:schemeClr val="bg1"/>
                  </a:bgClr>
                </a:patt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17" name="Oval 13" descr="Sillage"/>
                <p:cNvSpPr>
                  <a:spLocks noChangeArrowheads="1"/>
                </p:cNvSpPr>
                <p:nvPr/>
              </p:nvSpPr>
              <p:spPr bwMode="auto">
                <a:xfrm>
                  <a:off x="724" y="789"/>
                  <a:ext cx="260" cy="252"/>
                </a:xfrm>
                <a:prstGeom prst="ellipse">
                  <a:avLst/>
                </a:prstGeom>
                <a:pattFill prst="divot">
                  <a:fgClr>
                    <a:schemeClr val="accent1"/>
                  </a:fgClr>
                  <a:bgClr>
                    <a:schemeClr val="bg1"/>
                  </a:bgClr>
                </a:patt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18" name="Oval 14" descr="Sillage"/>
                <p:cNvSpPr>
                  <a:spLocks noChangeArrowheads="1"/>
                </p:cNvSpPr>
                <p:nvPr/>
              </p:nvSpPr>
              <p:spPr bwMode="auto">
                <a:xfrm>
                  <a:off x="946" y="873"/>
                  <a:ext cx="260" cy="252"/>
                </a:xfrm>
                <a:prstGeom prst="ellipse">
                  <a:avLst/>
                </a:prstGeom>
                <a:pattFill prst="divot">
                  <a:fgClr>
                    <a:schemeClr val="accent1"/>
                  </a:fgClr>
                  <a:bgClr>
                    <a:schemeClr val="bg1"/>
                  </a:bgClr>
                </a:patt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sp>
            <p:nvSpPr>
              <p:cNvPr id="72719" name="AutoShape 15"/>
              <p:cNvSpPr>
                <a:spLocks noChangeArrowheads="1"/>
              </p:cNvSpPr>
              <p:nvPr/>
            </p:nvSpPr>
            <p:spPr bwMode="auto">
              <a:xfrm>
                <a:off x="2098" y="568"/>
                <a:ext cx="170" cy="411"/>
              </a:xfrm>
              <a:prstGeom prst="curvedLeftArrow">
                <a:avLst>
                  <a:gd name="adj1" fmla="val 48353"/>
                  <a:gd name="adj2" fmla="val 96706"/>
                  <a:gd name="adj3" fmla="val 33333"/>
                </a:avLst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20" name="AutoShape 16"/>
              <p:cNvSpPr>
                <a:spLocks noChangeArrowheads="1"/>
              </p:cNvSpPr>
              <p:nvPr/>
            </p:nvSpPr>
            <p:spPr bwMode="auto">
              <a:xfrm>
                <a:off x="3371" y="534"/>
                <a:ext cx="127" cy="445"/>
              </a:xfrm>
              <a:prstGeom prst="curvedRightArrow">
                <a:avLst>
                  <a:gd name="adj1" fmla="val 70079"/>
                  <a:gd name="adj2" fmla="val 140157"/>
                  <a:gd name="adj3" fmla="val 33333"/>
                </a:avLst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21" name="Text Box 17"/>
              <p:cNvSpPr txBox="1">
                <a:spLocks noChangeArrowheads="1"/>
              </p:cNvSpPr>
              <p:nvPr/>
            </p:nvSpPr>
            <p:spPr bwMode="auto">
              <a:xfrm>
                <a:off x="2467" y="1256"/>
                <a:ext cx="903" cy="52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1600" b="1"/>
                  <a:t>incorporation </a:t>
                </a:r>
              </a:p>
              <a:p>
                <a:pPr algn="ctr" eaLnBrk="0" hangingPunct="0"/>
                <a:r>
                  <a:rPr lang="en-US" sz="1600" b="1"/>
                  <a:t>d’un </a:t>
                </a:r>
              </a:p>
              <a:p>
                <a:pPr algn="ctr" eaLnBrk="0" hangingPunct="0"/>
                <a:r>
                  <a:rPr lang="en-US" sz="1600" b="1"/>
                  <a:t>fluorochrome</a:t>
                </a:r>
              </a:p>
            </p:txBody>
          </p:sp>
          <p:sp>
            <p:nvSpPr>
              <p:cNvPr id="72722" name="AutoShape 18"/>
              <p:cNvSpPr>
                <a:spLocks noChangeArrowheads="1"/>
              </p:cNvSpPr>
              <p:nvPr/>
            </p:nvSpPr>
            <p:spPr bwMode="auto">
              <a:xfrm>
                <a:off x="2056" y="1357"/>
                <a:ext cx="212" cy="514"/>
              </a:xfrm>
              <a:prstGeom prst="curvedLeftArrow">
                <a:avLst>
                  <a:gd name="adj1" fmla="val 38994"/>
                  <a:gd name="adj2" fmla="val 96981"/>
                  <a:gd name="adj3" fmla="val 33333"/>
                </a:avLst>
              </a:prstGeom>
              <a:solidFill>
                <a:schemeClr val="accent2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23" name="AutoShape 19"/>
              <p:cNvSpPr>
                <a:spLocks noChangeArrowheads="1"/>
              </p:cNvSpPr>
              <p:nvPr/>
            </p:nvSpPr>
            <p:spPr bwMode="auto">
              <a:xfrm>
                <a:off x="3540" y="1357"/>
                <a:ext cx="170" cy="480"/>
              </a:xfrm>
              <a:prstGeom prst="curvedRightArrow">
                <a:avLst>
                  <a:gd name="adj1" fmla="val 56471"/>
                  <a:gd name="adj2" fmla="val 112941"/>
                  <a:gd name="adj3" fmla="val 33333"/>
                </a:avLst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24" name="Text Box 20"/>
              <p:cNvSpPr txBox="1">
                <a:spLocks noChangeArrowheads="1"/>
              </p:cNvSpPr>
              <p:nvPr/>
            </p:nvSpPr>
            <p:spPr bwMode="auto">
              <a:xfrm>
                <a:off x="4138" y="480"/>
                <a:ext cx="480" cy="36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600"/>
                  <a:t>tissu </a:t>
                </a:r>
              </a:p>
              <a:p>
                <a:pPr eaLnBrk="0" hangingPunct="0"/>
                <a:r>
                  <a:rPr lang="en-US" sz="1600"/>
                  <a:t>normal</a:t>
                </a:r>
                <a:endParaRPr lang="en-US" sz="2400"/>
              </a:p>
            </p:txBody>
          </p:sp>
          <p:grpSp>
            <p:nvGrpSpPr>
              <p:cNvPr id="72725" name="Group 21"/>
              <p:cNvGrpSpPr>
                <a:grpSpLocks/>
              </p:cNvGrpSpPr>
              <p:nvPr/>
            </p:nvGrpSpPr>
            <p:grpSpPr bwMode="auto">
              <a:xfrm>
                <a:off x="3583" y="495"/>
                <a:ext cx="445" cy="309"/>
                <a:chOff x="3888" y="528"/>
                <a:chExt cx="912" cy="768"/>
              </a:xfrm>
            </p:grpSpPr>
            <p:sp>
              <p:nvSpPr>
                <p:cNvPr id="72726" name="Oval 22"/>
                <p:cNvSpPr>
                  <a:spLocks noChangeArrowheads="1"/>
                </p:cNvSpPr>
                <p:nvPr/>
              </p:nvSpPr>
              <p:spPr bwMode="auto">
                <a:xfrm>
                  <a:off x="3936" y="912"/>
                  <a:ext cx="336" cy="288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27" name="Oval 23"/>
                <p:cNvSpPr>
                  <a:spLocks noChangeArrowheads="1"/>
                </p:cNvSpPr>
                <p:nvPr/>
              </p:nvSpPr>
              <p:spPr bwMode="auto">
                <a:xfrm>
                  <a:off x="3888" y="576"/>
                  <a:ext cx="336" cy="288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28" name="Oval 24"/>
                <p:cNvSpPr>
                  <a:spLocks noChangeArrowheads="1"/>
                </p:cNvSpPr>
                <p:nvPr/>
              </p:nvSpPr>
              <p:spPr bwMode="auto">
                <a:xfrm>
                  <a:off x="4080" y="768"/>
                  <a:ext cx="336" cy="288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29" name="Oval 25"/>
                <p:cNvSpPr>
                  <a:spLocks noChangeArrowheads="1"/>
                </p:cNvSpPr>
                <p:nvPr/>
              </p:nvSpPr>
              <p:spPr bwMode="auto">
                <a:xfrm>
                  <a:off x="4176" y="528"/>
                  <a:ext cx="336" cy="288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30" name="Oval 26"/>
                <p:cNvSpPr>
                  <a:spLocks noChangeArrowheads="1"/>
                </p:cNvSpPr>
                <p:nvPr/>
              </p:nvSpPr>
              <p:spPr bwMode="auto">
                <a:xfrm>
                  <a:off x="4368" y="720"/>
                  <a:ext cx="336" cy="288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31" name="Oval 27"/>
                <p:cNvSpPr>
                  <a:spLocks noChangeArrowheads="1"/>
                </p:cNvSpPr>
                <p:nvPr/>
              </p:nvSpPr>
              <p:spPr bwMode="auto">
                <a:xfrm>
                  <a:off x="4464" y="816"/>
                  <a:ext cx="336" cy="288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32" name="Oval 28"/>
                <p:cNvSpPr>
                  <a:spLocks noChangeArrowheads="1"/>
                </p:cNvSpPr>
                <p:nvPr/>
              </p:nvSpPr>
              <p:spPr bwMode="auto">
                <a:xfrm>
                  <a:off x="4224" y="1008"/>
                  <a:ext cx="336" cy="288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rgbClr val="00279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sp>
            <p:nvSpPr>
              <p:cNvPr id="72733" name="Line 29"/>
              <p:cNvSpPr>
                <a:spLocks noChangeShapeType="1"/>
              </p:cNvSpPr>
              <p:nvPr/>
            </p:nvSpPr>
            <p:spPr bwMode="auto">
              <a:xfrm>
                <a:off x="1929" y="2468"/>
                <a:ext cx="297" cy="172"/>
              </a:xfrm>
              <a:prstGeom prst="line">
                <a:avLst/>
              </a:prstGeom>
              <a:noFill/>
              <a:ln w="12700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34" name="Line 30"/>
              <p:cNvSpPr>
                <a:spLocks noChangeShapeType="1"/>
              </p:cNvSpPr>
              <p:nvPr/>
            </p:nvSpPr>
            <p:spPr bwMode="auto">
              <a:xfrm flipH="1">
                <a:off x="3540" y="2503"/>
                <a:ext cx="339" cy="137"/>
              </a:xfrm>
              <a:prstGeom prst="line">
                <a:avLst/>
              </a:prstGeom>
              <a:noFill/>
              <a:ln w="12700">
                <a:solidFill>
                  <a:schemeClr val="hlink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grpSp>
            <p:nvGrpSpPr>
              <p:cNvPr id="72735" name="Group 31"/>
              <p:cNvGrpSpPr>
                <a:grpSpLocks/>
              </p:cNvGrpSpPr>
              <p:nvPr/>
            </p:nvGrpSpPr>
            <p:grpSpPr bwMode="auto">
              <a:xfrm>
                <a:off x="3898" y="1886"/>
                <a:ext cx="806" cy="514"/>
                <a:chOff x="4272" y="2496"/>
                <a:chExt cx="912" cy="912"/>
              </a:xfrm>
            </p:grpSpPr>
            <p:sp>
              <p:nvSpPr>
                <p:cNvPr id="72736" name="AutoShape 32"/>
                <p:cNvSpPr>
                  <a:spLocks noChangeArrowheads="1"/>
                </p:cNvSpPr>
                <p:nvPr/>
              </p:nvSpPr>
              <p:spPr bwMode="auto">
                <a:xfrm>
                  <a:off x="4512" y="2496"/>
                  <a:ext cx="192" cy="240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rgbClr val="F8060C"/>
                </a:solidFill>
                <a:ln w="12700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37" name="AutoShape 33"/>
                <p:cNvSpPr>
                  <a:spLocks noChangeArrowheads="1"/>
                </p:cNvSpPr>
                <p:nvPr/>
              </p:nvSpPr>
              <p:spPr bwMode="auto">
                <a:xfrm>
                  <a:off x="4848" y="2688"/>
                  <a:ext cx="96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rgbClr val="F8060C"/>
                </a:solidFill>
                <a:ln w="12700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38" name="AutoShape 34"/>
                <p:cNvSpPr>
                  <a:spLocks noChangeArrowheads="1"/>
                </p:cNvSpPr>
                <p:nvPr/>
              </p:nvSpPr>
              <p:spPr bwMode="auto">
                <a:xfrm>
                  <a:off x="4272" y="2784"/>
                  <a:ext cx="336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rgbClr val="F8060C"/>
                </a:solidFill>
                <a:ln w="12700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39" name="AutoShape 35"/>
                <p:cNvSpPr>
                  <a:spLocks noChangeArrowheads="1"/>
                </p:cNvSpPr>
                <p:nvPr/>
              </p:nvSpPr>
              <p:spPr bwMode="auto">
                <a:xfrm>
                  <a:off x="4944" y="2880"/>
                  <a:ext cx="96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rgbClr val="F8060C"/>
                </a:solidFill>
                <a:ln w="12700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40" name="AutoShape 36"/>
                <p:cNvSpPr>
                  <a:spLocks noChangeArrowheads="1"/>
                </p:cNvSpPr>
                <p:nvPr/>
              </p:nvSpPr>
              <p:spPr bwMode="auto">
                <a:xfrm>
                  <a:off x="4656" y="3120"/>
                  <a:ext cx="336" cy="288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rgbClr val="F8060C"/>
                </a:solidFill>
                <a:ln w="12700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41" name="AutoShape 37"/>
                <p:cNvSpPr>
                  <a:spLocks noChangeArrowheads="1"/>
                </p:cNvSpPr>
                <p:nvPr/>
              </p:nvSpPr>
              <p:spPr bwMode="auto">
                <a:xfrm>
                  <a:off x="4608" y="2928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rgbClr val="F8060C"/>
                </a:solidFill>
                <a:ln w="12700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42" name="AutoShape 38"/>
                <p:cNvSpPr>
                  <a:spLocks noChangeArrowheads="1"/>
                </p:cNvSpPr>
                <p:nvPr/>
              </p:nvSpPr>
              <p:spPr bwMode="auto">
                <a:xfrm>
                  <a:off x="4992" y="3024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rgbClr val="F8060C"/>
                </a:solidFill>
                <a:ln w="12700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43" name="AutoShape 39"/>
                <p:cNvSpPr>
                  <a:spLocks noChangeArrowheads="1"/>
                </p:cNvSpPr>
                <p:nvPr/>
              </p:nvSpPr>
              <p:spPr bwMode="auto">
                <a:xfrm>
                  <a:off x="4320" y="3024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rgbClr val="F8060C"/>
                </a:solidFill>
                <a:ln w="12700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sp>
            <p:nvSpPr>
              <p:cNvPr id="72744" name="AutoShape 40" descr="Sillage"/>
              <p:cNvSpPr>
                <a:spLocks noChangeArrowheads="1"/>
              </p:cNvSpPr>
              <p:nvPr/>
            </p:nvSpPr>
            <p:spPr bwMode="auto">
              <a:xfrm>
                <a:off x="1610" y="877"/>
                <a:ext cx="152" cy="140"/>
              </a:xfrm>
              <a:prstGeom prst="wave">
                <a:avLst>
                  <a:gd name="adj1" fmla="val 13005"/>
                  <a:gd name="adj2" fmla="val 0"/>
                </a:avLst>
              </a:prstGeom>
              <a:pattFill prst="divot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45" name="AutoShape 41" descr="Sillage"/>
              <p:cNvSpPr>
                <a:spLocks noChangeArrowheads="1"/>
              </p:cNvSpPr>
              <p:nvPr/>
            </p:nvSpPr>
            <p:spPr bwMode="auto">
              <a:xfrm>
                <a:off x="1421" y="1046"/>
                <a:ext cx="265" cy="83"/>
              </a:xfrm>
              <a:prstGeom prst="wave">
                <a:avLst>
                  <a:gd name="adj1" fmla="val 13005"/>
                  <a:gd name="adj2" fmla="val 0"/>
                </a:avLst>
              </a:prstGeom>
              <a:pattFill prst="divot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46" name="AutoShape 42" descr="Sillage"/>
              <p:cNvSpPr>
                <a:spLocks noChangeArrowheads="1"/>
              </p:cNvSpPr>
              <p:nvPr/>
            </p:nvSpPr>
            <p:spPr bwMode="auto">
              <a:xfrm>
                <a:off x="1951" y="1101"/>
                <a:ext cx="76" cy="85"/>
              </a:xfrm>
              <a:prstGeom prst="wave">
                <a:avLst>
                  <a:gd name="adj1" fmla="val 13005"/>
                  <a:gd name="adj2" fmla="val 0"/>
                </a:avLst>
              </a:prstGeom>
              <a:pattFill prst="divot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47" name="AutoShape 43" descr="Sillage"/>
              <p:cNvSpPr>
                <a:spLocks noChangeArrowheads="1"/>
              </p:cNvSpPr>
              <p:nvPr/>
            </p:nvSpPr>
            <p:spPr bwMode="auto">
              <a:xfrm>
                <a:off x="1724" y="1242"/>
                <a:ext cx="265" cy="168"/>
              </a:xfrm>
              <a:prstGeom prst="wave">
                <a:avLst>
                  <a:gd name="adj1" fmla="val 13005"/>
                  <a:gd name="adj2" fmla="val 0"/>
                </a:avLst>
              </a:prstGeom>
              <a:pattFill prst="divot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48" name="AutoShape 44" descr="Sillage"/>
              <p:cNvSpPr>
                <a:spLocks noChangeArrowheads="1"/>
              </p:cNvSpPr>
              <p:nvPr/>
            </p:nvSpPr>
            <p:spPr bwMode="auto">
              <a:xfrm rot="-1860704">
                <a:off x="1686" y="1129"/>
                <a:ext cx="190" cy="84"/>
              </a:xfrm>
              <a:prstGeom prst="wave">
                <a:avLst>
                  <a:gd name="adj1" fmla="val 13005"/>
                  <a:gd name="adj2" fmla="val 0"/>
                </a:avLst>
              </a:prstGeom>
              <a:pattFill prst="divot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49" name="AutoShape 45" descr="Sillage"/>
              <p:cNvSpPr>
                <a:spLocks noChangeArrowheads="1"/>
              </p:cNvSpPr>
              <p:nvPr/>
            </p:nvSpPr>
            <p:spPr bwMode="auto">
              <a:xfrm>
                <a:off x="1989" y="1186"/>
                <a:ext cx="152" cy="84"/>
              </a:xfrm>
              <a:prstGeom prst="wave">
                <a:avLst>
                  <a:gd name="adj1" fmla="val 13005"/>
                  <a:gd name="adj2" fmla="val 0"/>
                </a:avLst>
              </a:prstGeom>
              <a:pattFill prst="divot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50" name="AutoShape 46" descr="Sillage"/>
              <p:cNvSpPr>
                <a:spLocks noChangeArrowheads="1"/>
              </p:cNvSpPr>
              <p:nvPr/>
            </p:nvSpPr>
            <p:spPr bwMode="auto">
              <a:xfrm>
                <a:off x="1269" y="1242"/>
                <a:ext cx="152" cy="83"/>
              </a:xfrm>
              <a:prstGeom prst="wave">
                <a:avLst>
                  <a:gd name="adj1" fmla="val 13005"/>
                  <a:gd name="adj2" fmla="val 0"/>
                </a:avLst>
              </a:prstGeom>
              <a:pattFill prst="divot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51" name="AutoShape 47" descr="Sillage"/>
              <p:cNvSpPr>
                <a:spLocks noChangeArrowheads="1"/>
              </p:cNvSpPr>
              <p:nvPr/>
            </p:nvSpPr>
            <p:spPr bwMode="auto">
              <a:xfrm>
                <a:off x="1383" y="1158"/>
                <a:ext cx="152" cy="84"/>
              </a:xfrm>
              <a:prstGeom prst="wave">
                <a:avLst>
                  <a:gd name="adj1" fmla="val 13005"/>
                  <a:gd name="adj2" fmla="val 0"/>
                </a:avLst>
              </a:prstGeom>
              <a:pattFill prst="divot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52" name="AutoShape 48" descr="Sillage"/>
              <p:cNvSpPr>
                <a:spLocks noChangeArrowheads="1"/>
              </p:cNvSpPr>
              <p:nvPr/>
            </p:nvSpPr>
            <p:spPr bwMode="auto">
              <a:xfrm>
                <a:off x="1439" y="1242"/>
                <a:ext cx="152" cy="83"/>
              </a:xfrm>
              <a:prstGeom prst="wave">
                <a:avLst>
                  <a:gd name="adj1" fmla="val 13005"/>
                  <a:gd name="adj2" fmla="val 0"/>
                </a:avLst>
              </a:prstGeom>
              <a:pattFill prst="divot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53" name="AutoShape 49" descr="Sillage"/>
              <p:cNvSpPr>
                <a:spLocks noChangeArrowheads="1"/>
              </p:cNvSpPr>
              <p:nvPr/>
            </p:nvSpPr>
            <p:spPr bwMode="auto">
              <a:xfrm>
                <a:off x="1459" y="1325"/>
                <a:ext cx="151" cy="85"/>
              </a:xfrm>
              <a:prstGeom prst="wave">
                <a:avLst>
                  <a:gd name="adj1" fmla="val 13005"/>
                  <a:gd name="adj2" fmla="val 0"/>
                </a:avLst>
              </a:prstGeom>
              <a:pattFill prst="divot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54" name="AutoShape 50" descr="Sillage"/>
              <p:cNvSpPr>
                <a:spLocks noChangeArrowheads="1"/>
              </p:cNvSpPr>
              <p:nvPr/>
            </p:nvSpPr>
            <p:spPr bwMode="auto">
              <a:xfrm>
                <a:off x="1269" y="1325"/>
                <a:ext cx="152" cy="85"/>
              </a:xfrm>
              <a:prstGeom prst="wave">
                <a:avLst>
                  <a:gd name="adj1" fmla="val 13005"/>
                  <a:gd name="adj2" fmla="val 0"/>
                </a:avLst>
              </a:prstGeom>
              <a:pattFill prst="divot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55" name="AutoShape 51" descr="Sillage"/>
              <p:cNvSpPr>
                <a:spLocks noChangeArrowheads="1"/>
              </p:cNvSpPr>
              <p:nvPr/>
            </p:nvSpPr>
            <p:spPr bwMode="auto">
              <a:xfrm>
                <a:off x="1439" y="1410"/>
                <a:ext cx="152" cy="84"/>
              </a:xfrm>
              <a:prstGeom prst="wave">
                <a:avLst>
                  <a:gd name="adj1" fmla="val 13005"/>
                  <a:gd name="adj2" fmla="val 0"/>
                </a:avLst>
              </a:prstGeom>
              <a:pattFill prst="divot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756" name="Text Box 52"/>
              <p:cNvSpPr txBox="1">
                <a:spLocks noChangeArrowheads="1"/>
              </p:cNvSpPr>
              <p:nvPr/>
            </p:nvSpPr>
            <p:spPr bwMode="auto">
              <a:xfrm>
                <a:off x="634" y="1013"/>
                <a:ext cx="516" cy="36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600"/>
                  <a:t>ADN</a:t>
                </a:r>
              </a:p>
              <a:p>
                <a:pPr eaLnBrk="0" hangingPunct="0"/>
                <a:r>
                  <a:rPr lang="en-US" sz="1600"/>
                  <a:t>tumoral</a:t>
                </a:r>
              </a:p>
            </p:txBody>
          </p:sp>
          <p:grpSp>
            <p:nvGrpSpPr>
              <p:cNvPr id="72757" name="Group 53"/>
              <p:cNvGrpSpPr>
                <a:grpSpLocks/>
              </p:cNvGrpSpPr>
              <p:nvPr/>
            </p:nvGrpSpPr>
            <p:grpSpPr bwMode="auto">
              <a:xfrm>
                <a:off x="3710" y="945"/>
                <a:ext cx="763" cy="549"/>
                <a:chOff x="4176" y="1344"/>
                <a:chExt cx="912" cy="912"/>
              </a:xfrm>
            </p:grpSpPr>
            <p:sp>
              <p:nvSpPr>
                <p:cNvPr id="72758" name="AutoShape 54"/>
                <p:cNvSpPr>
                  <a:spLocks noChangeArrowheads="1"/>
                </p:cNvSpPr>
                <p:nvPr/>
              </p:nvSpPr>
              <p:spPr bwMode="auto">
                <a:xfrm>
                  <a:off x="4416" y="1344"/>
                  <a:ext cx="192" cy="240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59" name="AutoShape 55"/>
                <p:cNvSpPr>
                  <a:spLocks noChangeArrowheads="1"/>
                </p:cNvSpPr>
                <p:nvPr/>
              </p:nvSpPr>
              <p:spPr bwMode="auto">
                <a:xfrm>
                  <a:off x="4752" y="1536"/>
                  <a:ext cx="96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60" name="AutoShape 56"/>
                <p:cNvSpPr>
                  <a:spLocks noChangeArrowheads="1"/>
                </p:cNvSpPr>
                <p:nvPr/>
              </p:nvSpPr>
              <p:spPr bwMode="auto">
                <a:xfrm>
                  <a:off x="4176" y="1632"/>
                  <a:ext cx="336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61" name="AutoShape 57"/>
                <p:cNvSpPr>
                  <a:spLocks noChangeArrowheads="1"/>
                </p:cNvSpPr>
                <p:nvPr/>
              </p:nvSpPr>
              <p:spPr bwMode="auto">
                <a:xfrm>
                  <a:off x="4848" y="1728"/>
                  <a:ext cx="96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62" name="AutoShape 58"/>
                <p:cNvSpPr>
                  <a:spLocks noChangeArrowheads="1"/>
                </p:cNvSpPr>
                <p:nvPr/>
              </p:nvSpPr>
              <p:spPr bwMode="auto">
                <a:xfrm>
                  <a:off x="4560" y="1968"/>
                  <a:ext cx="336" cy="288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63" name="AutoShape 59"/>
                <p:cNvSpPr>
                  <a:spLocks noChangeArrowheads="1"/>
                </p:cNvSpPr>
                <p:nvPr/>
              </p:nvSpPr>
              <p:spPr bwMode="auto">
                <a:xfrm rot="-1927613">
                  <a:off x="4507" y="1760"/>
                  <a:ext cx="248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64" name="AutoShape 60"/>
                <p:cNvSpPr>
                  <a:spLocks noChangeArrowheads="1"/>
                </p:cNvSpPr>
                <p:nvPr/>
              </p:nvSpPr>
              <p:spPr bwMode="auto">
                <a:xfrm>
                  <a:off x="4896" y="1872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65" name="AutoShape 61"/>
                <p:cNvSpPr>
                  <a:spLocks noChangeArrowheads="1"/>
                </p:cNvSpPr>
                <p:nvPr/>
              </p:nvSpPr>
              <p:spPr bwMode="auto">
                <a:xfrm>
                  <a:off x="4224" y="1872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sp>
            <p:nvSpPr>
              <p:cNvPr id="72766" name="Text Box 62"/>
              <p:cNvSpPr txBox="1">
                <a:spLocks noChangeArrowheads="1"/>
              </p:cNvSpPr>
              <p:nvPr/>
            </p:nvSpPr>
            <p:spPr bwMode="auto">
              <a:xfrm>
                <a:off x="4569" y="1082"/>
                <a:ext cx="788" cy="21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600"/>
                  <a:t>ADN normal</a:t>
                </a:r>
              </a:p>
            </p:txBody>
          </p:sp>
          <p:grpSp>
            <p:nvGrpSpPr>
              <p:cNvPr id="72767" name="Group 63"/>
              <p:cNvGrpSpPr>
                <a:grpSpLocks/>
              </p:cNvGrpSpPr>
              <p:nvPr/>
            </p:nvGrpSpPr>
            <p:grpSpPr bwMode="auto">
              <a:xfrm>
                <a:off x="949" y="1776"/>
                <a:ext cx="933" cy="720"/>
                <a:chOff x="624" y="2448"/>
                <a:chExt cx="1104" cy="1152"/>
              </a:xfrm>
            </p:grpSpPr>
            <p:sp>
              <p:nvSpPr>
                <p:cNvPr id="72768" name="AutoShape 64"/>
                <p:cNvSpPr>
                  <a:spLocks noChangeArrowheads="1"/>
                </p:cNvSpPr>
                <p:nvPr/>
              </p:nvSpPr>
              <p:spPr bwMode="auto">
                <a:xfrm>
                  <a:off x="1056" y="2448"/>
                  <a:ext cx="192" cy="240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69" name="AutoShape 65"/>
                <p:cNvSpPr>
                  <a:spLocks noChangeArrowheads="1"/>
                </p:cNvSpPr>
                <p:nvPr/>
              </p:nvSpPr>
              <p:spPr bwMode="auto">
                <a:xfrm>
                  <a:off x="816" y="2736"/>
                  <a:ext cx="336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70" name="AutoShape 66"/>
                <p:cNvSpPr>
                  <a:spLocks noChangeArrowheads="1"/>
                </p:cNvSpPr>
                <p:nvPr/>
              </p:nvSpPr>
              <p:spPr bwMode="auto">
                <a:xfrm>
                  <a:off x="1488" y="2832"/>
                  <a:ext cx="96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71" name="AutoShape 67"/>
                <p:cNvSpPr>
                  <a:spLocks noChangeArrowheads="1"/>
                </p:cNvSpPr>
                <p:nvPr/>
              </p:nvSpPr>
              <p:spPr bwMode="auto">
                <a:xfrm>
                  <a:off x="1200" y="3072"/>
                  <a:ext cx="336" cy="288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72" name="AutoShape 68"/>
                <p:cNvSpPr>
                  <a:spLocks noChangeArrowheads="1"/>
                </p:cNvSpPr>
                <p:nvPr/>
              </p:nvSpPr>
              <p:spPr bwMode="auto">
                <a:xfrm>
                  <a:off x="1152" y="2880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73" name="AutoShape 69"/>
                <p:cNvSpPr>
                  <a:spLocks noChangeArrowheads="1"/>
                </p:cNvSpPr>
                <p:nvPr/>
              </p:nvSpPr>
              <p:spPr bwMode="auto">
                <a:xfrm>
                  <a:off x="1536" y="2976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74" name="AutoShape 70"/>
                <p:cNvSpPr>
                  <a:spLocks noChangeArrowheads="1"/>
                </p:cNvSpPr>
                <p:nvPr/>
              </p:nvSpPr>
              <p:spPr bwMode="auto">
                <a:xfrm>
                  <a:off x="624" y="3168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75" name="AutoShape 71"/>
                <p:cNvSpPr>
                  <a:spLocks noChangeArrowheads="1"/>
                </p:cNvSpPr>
                <p:nvPr/>
              </p:nvSpPr>
              <p:spPr bwMode="auto">
                <a:xfrm>
                  <a:off x="768" y="3024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76" name="AutoShape 72"/>
                <p:cNvSpPr>
                  <a:spLocks noChangeArrowheads="1"/>
                </p:cNvSpPr>
                <p:nvPr/>
              </p:nvSpPr>
              <p:spPr bwMode="auto">
                <a:xfrm>
                  <a:off x="840" y="3168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77" name="AutoShape 73"/>
                <p:cNvSpPr>
                  <a:spLocks noChangeArrowheads="1"/>
                </p:cNvSpPr>
                <p:nvPr/>
              </p:nvSpPr>
              <p:spPr bwMode="auto">
                <a:xfrm>
                  <a:off x="864" y="3312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78" name="AutoShape 74"/>
                <p:cNvSpPr>
                  <a:spLocks noChangeArrowheads="1"/>
                </p:cNvSpPr>
                <p:nvPr/>
              </p:nvSpPr>
              <p:spPr bwMode="auto">
                <a:xfrm>
                  <a:off x="624" y="3312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79" name="AutoShape 75"/>
                <p:cNvSpPr>
                  <a:spLocks noChangeArrowheads="1"/>
                </p:cNvSpPr>
                <p:nvPr/>
              </p:nvSpPr>
              <p:spPr bwMode="auto">
                <a:xfrm>
                  <a:off x="840" y="3456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grpSp>
            <p:nvGrpSpPr>
              <p:cNvPr id="72780" name="Group 76"/>
              <p:cNvGrpSpPr>
                <a:grpSpLocks/>
              </p:cNvGrpSpPr>
              <p:nvPr/>
            </p:nvGrpSpPr>
            <p:grpSpPr bwMode="auto">
              <a:xfrm>
                <a:off x="2458" y="2352"/>
                <a:ext cx="891" cy="617"/>
                <a:chOff x="2448" y="3216"/>
                <a:chExt cx="1152" cy="1056"/>
              </a:xfrm>
            </p:grpSpPr>
            <p:sp>
              <p:nvSpPr>
                <p:cNvPr id="72781" name="AutoShape 77" descr="Carrelage"/>
                <p:cNvSpPr>
                  <a:spLocks noChangeArrowheads="1"/>
                </p:cNvSpPr>
                <p:nvPr/>
              </p:nvSpPr>
              <p:spPr bwMode="auto">
                <a:xfrm>
                  <a:off x="2928" y="3216"/>
                  <a:ext cx="192" cy="240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pattFill prst="solidDmnd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82" name="AutoShape 78"/>
                <p:cNvSpPr>
                  <a:spLocks noChangeArrowheads="1"/>
                </p:cNvSpPr>
                <p:nvPr/>
              </p:nvSpPr>
              <p:spPr bwMode="auto">
                <a:xfrm>
                  <a:off x="3264" y="3408"/>
                  <a:ext cx="96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rgbClr val="F8060C"/>
                </a:solidFill>
                <a:ln w="127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83" name="AutoShape 79" descr="Carrelage"/>
                <p:cNvSpPr>
                  <a:spLocks noChangeArrowheads="1"/>
                </p:cNvSpPr>
                <p:nvPr/>
              </p:nvSpPr>
              <p:spPr bwMode="auto">
                <a:xfrm>
                  <a:off x="2688" y="3504"/>
                  <a:ext cx="336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pattFill prst="solidDmnd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84" name="AutoShape 80" descr="Carrelage"/>
                <p:cNvSpPr>
                  <a:spLocks noChangeArrowheads="1"/>
                </p:cNvSpPr>
                <p:nvPr/>
              </p:nvSpPr>
              <p:spPr bwMode="auto">
                <a:xfrm>
                  <a:off x="3360" y="3600"/>
                  <a:ext cx="96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pattFill prst="solidDmnd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85" name="AutoShape 81" descr="Carrelage"/>
                <p:cNvSpPr>
                  <a:spLocks noChangeArrowheads="1"/>
                </p:cNvSpPr>
                <p:nvPr/>
              </p:nvSpPr>
              <p:spPr bwMode="auto">
                <a:xfrm>
                  <a:off x="3072" y="3840"/>
                  <a:ext cx="336" cy="288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pattFill prst="solidDmnd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86" name="AutoShape 82" descr="Carrelage"/>
                <p:cNvSpPr>
                  <a:spLocks noChangeArrowheads="1"/>
                </p:cNvSpPr>
                <p:nvPr/>
              </p:nvSpPr>
              <p:spPr bwMode="auto">
                <a:xfrm rot="-2371389">
                  <a:off x="3018" y="3632"/>
                  <a:ext cx="240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pattFill prst="solidDmnd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87" name="AutoShape 83" descr="Carrelage"/>
                <p:cNvSpPr>
                  <a:spLocks noChangeArrowheads="1"/>
                </p:cNvSpPr>
                <p:nvPr/>
              </p:nvSpPr>
              <p:spPr bwMode="auto">
                <a:xfrm>
                  <a:off x="3408" y="3744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pattFill prst="solidDmnd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88" name="AutoShape 84"/>
                <p:cNvSpPr>
                  <a:spLocks noChangeArrowheads="1"/>
                </p:cNvSpPr>
                <p:nvPr/>
              </p:nvSpPr>
              <p:spPr bwMode="auto">
                <a:xfrm>
                  <a:off x="2448" y="3840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89" name="AutoShape 85"/>
                <p:cNvSpPr>
                  <a:spLocks noChangeArrowheads="1"/>
                </p:cNvSpPr>
                <p:nvPr/>
              </p:nvSpPr>
              <p:spPr bwMode="auto">
                <a:xfrm>
                  <a:off x="2664" y="3840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90" name="AutoShape 86"/>
                <p:cNvSpPr>
                  <a:spLocks noChangeArrowheads="1"/>
                </p:cNvSpPr>
                <p:nvPr/>
              </p:nvSpPr>
              <p:spPr bwMode="auto">
                <a:xfrm>
                  <a:off x="2688" y="3984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91" name="AutoShape 87"/>
                <p:cNvSpPr>
                  <a:spLocks noChangeArrowheads="1"/>
                </p:cNvSpPr>
                <p:nvPr/>
              </p:nvSpPr>
              <p:spPr bwMode="auto">
                <a:xfrm>
                  <a:off x="2448" y="3984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92" name="AutoShape 88"/>
                <p:cNvSpPr>
                  <a:spLocks noChangeArrowheads="1"/>
                </p:cNvSpPr>
                <p:nvPr/>
              </p:nvSpPr>
              <p:spPr bwMode="auto">
                <a:xfrm>
                  <a:off x="2664" y="4128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solidFill>
                  <a:schemeClr val="accent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793" name="AutoShape 89" descr="Carrelage"/>
                <p:cNvSpPr>
                  <a:spLocks noChangeArrowheads="1"/>
                </p:cNvSpPr>
                <p:nvPr/>
              </p:nvSpPr>
              <p:spPr bwMode="auto">
                <a:xfrm>
                  <a:off x="2544" y="3696"/>
                  <a:ext cx="192" cy="144"/>
                </a:xfrm>
                <a:prstGeom prst="wave">
                  <a:avLst>
                    <a:gd name="adj1" fmla="val 13005"/>
                    <a:gd name="adj2" fmla="val 0"/>
                  </a:avLst>
                </a:prstGeom>
                <a:pattFill prst="solidDmnd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grpSp>
            <p:nvGrpSpPr>
              <p:cNvPr id="72794" name="Group 90"/>
              <p:cNvGrpSpPr>
                <a:grpSpLocks/>
              </p:cNvGrpSpPr>
              <p:nvPr/>
            </p:nvGrpSpPr>
            <p:grpSpPr bwMode="auto">
              <a:xfrm>
                <a:off x="1717" y="3504"/>
                <a:ext cx="1186" cy="292"/>
                <a:chOff x="1536" y="3759"/>
                <a:chExt cx="1343" cy="409"/>
              </a:xfrm>
            </p:grpSpPr>
            <p:grpSp>
              <p:nvGrpSpPr>
                <p:cNvPr id="72795" name="Group 91"/>
                <p:cNvGrpSpPr>
                  <a:grpSpLocks/>
                </p:cNvGrpSpPr>
                <p:nvPr/>
              </p:nvGrpSpPr>
              <p:grpSpPr bwMode="auto">
                <a:xfrm>
                  <a:off x="1536" y="3759"/>
                  <a:ext cx="1343" cy="409"/>
                  <a:chOff x="2839" y="3759"/>
                  <a:chExt cx="1343" cy="409"/>
                </a:xfrm>
              </p:grpSpPr>
              <p:sp>
                <p:nvSpPr>
                  <p:cNvPr id="72796" name="Freeform 92"/>
                  <p:cNvSpPr>
                    <a:spLocks/>
                  </p:cNvSpPr>
                  <p:nvPr/>
                </p:nvSpPr>
                <p:spPr bwMode="auto">
                  <a:xfrm>
                    <a:off x="2839" y="3759"/>
                    <a:ext cx="1339" cy="402"/>
                  </a:xfrm>
                  <a:custGeom>
                    <a:avLst/>
                    <a:gdLst/>
                    <a:ahLst/>
                    <a:cxnLst>
                      <a:cxn ang="0">
                        <a:pos x="262" y="0"/>
                      </a:cxn>
                      <a:cxn ang="0">
                        <a:pos x="0" y="390"/>
                      </a:cxn>
                      <a:cxn ang="0">
                        <a:pos x="0" y="402"/>
                      </a:cxn>
                      <a:cxn ang="0">
                        <a:pos x="1077" y="402"/>
                      </a:cxn>
                      <a:cxn ang="0">
                        <a:pos x="1339" y="12"/>
                      </a:cxn>
                      <a:cxn ang="0">
                        <a:pos x="1339" y="0"/>
                      </a:cxn>
                      <a:cxn ang="0">
                        <a:pos x="262" y="0"/>
                      </a:cxn>
                    </a:cxnLst>
                    <a:rect l="0" t="0" r="r" b="b"/>
                    <a:pathLst>
                      <a:path w="1339" h="402">
                        <a:moveTo>
                          <a:pt x="262" y="0"/>
                        </a:moveTo>
                        <a:lnTo>
                          <a:pt x="0" y="390"/>
                        </a:lnTo>
                        <a:lnTo>
                          <a:pt x="0" y="402"/>
                        </a:lnTo>
                        <a:lnTo>
                          <a:pt x="1077" y="402"/>
                        </a:lnTo>
                        <a:lnTo>
                          <a:pt x="1339" y="12"/>
                        </a:lnTo>
                        <a:lnTo>
                          <a:pt x="1339" y="0"/>
                        </a:lnTo>
                        <a:lnTo>
                          <a:pt x="262" y="0"/>
                        </a:lnTo>
                        <a:close/>
                      </a:path>
                    </a:pathLst>
                  </a:custGeom>
                  <a:solidFill>
                    <a:srgbClr val="C0FEF9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797" name="Freeform 93"/>
                  <p:cNvSpPr>
                    <a:spLocks/>
                  </p:cNvSpPr>
                  <p:nvPr/>
                </p:nvSpPr>
                <p:spPr bwMode="auto">
                  <a:xfrm>
                    <a:off x="2839" y="3759"/>
                    <a:ext cx="1343" cy="409"/>
                  </a:xfrm>
                  <a:custGeom>
                    <a:avLst/>
                    <a:gdLst/>
                    <a:ahLst/>
                    <a:cxnLst>
                      <a:cxn ang="0">
                        <a:pos x="262" y="0"/>
                      </a:cxn>
                      <a:cxn ang="0">
                        <a:pos x="0" y="396"/>
                      </a:cxn>
                      <a:cxn ang="0">
                        <a:pos x="0" y="409"/>
                      </a:cxn>
                      <a:cxn ang="0">
                        <a:pos x="1081" y="409"/>
                      </a:cxn>
                      <a:cxn ang="0">
                        <a:pos x="1343" y="13"/>
                      </a:cxn>
                      <a:cxn ang="0">
                        <a:pos x="1343" y="0"/>
                      </a:cxn>
                      <a:cxn ang="0">
                        <a:pos x="262" y="0"/>
                      </a:cxn>
                    </a:cxnLst>
                    <a:rect l="0" t="0" r="r" b="b"/>
                    <a:pathLst>
                      <a:path w="1343" h="409">
                        <a:moveTo>
                          <a:pt x="262" y="0"/>
                        </a:moveTo>
                        <a:lnTo>
                          <a:pt x="0" y="396"/>
                        </a:lnTo>
                        <a:lnTo>
                          <a:pt x="0" y="409"/>
                        </a:lnTo>
                        <a:lnTo>
                          <a:pt x="1081" y="409"/>
                        </a:lnTo>
                        <a:lnTo>
                          <a:pt x="1343" y="13"/>
                        </a:lnTo>
                        <a:lnTo>
                          <a:pt x="1343" y="0"/>
                        </a:lnTo>
                        <a:lnTo>
                          <a:pt x="262" y="0"/>
                        </a:lnTo>
                      </a:path>
                    </a:pathLst>
                  </a:custGeom>
                  <a:noFill/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798" name="Freeform 94"/>
                  <p:cNvSpPr>
                    <a:spLocks/>
                  </p:cNvSpPr>
                  <p:nvPr/>
                </p:nvSpPr>
                <p:spPr bwMode="auto">
                  <a:xfrm>
                    <a:off x="2839" y="4155"/>
                    <a:ext cx="1081" cy="1"/>
                  </a:xfrm>
                  <a:custGeom>
                    <a:avLst/>
                    <a:gdLst/>
                    <a:ahLst/>
                    <a:cxnLst>
                      <a:cxn ang="0">
                        <a:pos x="1081" y="0"/>
                      </a:cxn>
                      <a:cxn ang="0">
                        <a:pos x="0" y="0"/>
                      </a:cxn>
                      <a:cxn ang="0">
                        <a:pos x="1081" y="0"/>
                      </a:cxn>
                    </a:cxnLst>
                    <a:rect l="0" t="0" r="r" b="b"/>
                    <a:pathLst>
                      <a:path w="1081">
                        <a:moveTo>
                          <a:pt x="1081" y="0"/>
                        </a:moveTo>
                        <a:lnTo>
                          <a:pt x="0" y="0"/>
                        </a:lnTo>
                        <a:lnTo>
                          <a:pt x="1081" y="0"/>
                        </a:lnTo>
                      </a:path>
                    </a:pathLst>
                  </a:custGeom>
                  <a:noFill/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799" name="Freeform 95"/>
                  <p:cNvSpPr>
                    <a:spLocks/>
                  </p:cNvSpPr>
                  <p:nvPr/>
                </p:nvSpPr>
                <p:spPr bwMode="auto">
                  <a:xfrm>
                    <a:off x="3920" y="3759"/>
                    <a:ext cx="262" cy="396"/>
                  </a:xfrm>
                  <a:custGeom>
                    <a:avLst/>
                    <a:gdLst/>
                    <a:ahLst/>
                    <a:cxnLst>
                      <a:cxn ang="0">
                        <a:pos x="0" y="396"/>
                      </a:cxn>
                      <a:cxn ang="0">
                        <a:pos x="262" y="0"/>
                      </a:cxn>
                      <a:cxn ang="0">
                        <a:pos x="0" y="396"/>
                      </a:cxn>
                    </a:cxnLst>
                    <a:rect l="0" t="0" r="r" b="b"/>
                    <a:pathLst>
                      <a:path w="262" h="396">
                        <a:moveTo>
                          <a:pt x="0" y="396"/>
                        </a:moveTo>
                        <a:lnTo>
                          <a:pt x="262" y="0"/>
                        </a:lnTo>
                        <a:lnTo>
                          <a:pt x="0" y="396"/>
                        </a:lnTo>
                      </a:path>
                    </a:pathLst>
                  </a:custGeom>
                  <a:noFill/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00" name="Freeform 96"/>
                  <p:cNvSpPr>
                    <a:spLocks/>
                  </p:cNvSpPr>
                  <p:nvPr/>
                </p:nvSpPr>
                <p:spPr bwMode="auto">
                  <a:xfrm>
                    <a:off x="3920" y="4155"/>
                    <a:ext cx="1" cy="13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13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h="13">
                        <a:moveTo>
                          <a:pt x="0" y="0"/>
                        </a:moveTo>
                        <a:lnTo>
                          <a:pt x="0" y="13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grpSp>
              <p:nvGrpSpPr>
                <p:cNvPr id="72801" name="Group 97"/>
                <p:cNvGrpSpPr>
                  <a:grpSpLocks/>
                </p:cNvGrpSpPr>
                <p:nvPr/>
              </p:nvGrpSpPr>
              <p:grpSpPr bwMode="auto">
                <a:xfrm>
                  <a:off x="2441" y="3824"/>
                  <a:ext cx="226" cy="239"/>
                  <a:chOff x="3757" y="3824"/>
                  <a:chExt cx="226" cy="239"/>
                </a:xfrm>
              </p:grpSpPr>
              <p:sp>
                <p:nvSpPr>
                  <p:cNvPr id="72802" name="Freeform 98"/>
                  <p:cNvSpPr>
                    <a:spLocks/>
                  </p:cNvSpPr>
                  <p:nvPr/>
                </p:nvSpPr>
                <p:spPr bwMode="auto">
                  <a:xfrm>
                    <a:off x="3757" y="3986"/>
                    <a:ext cx="25" cy="61"/>
                  </a:xfrm>
                  <a:custGeom>
                    <a:avLst/>
                    <a:gdLst/>
                    <a:ahLst/>
                    <a:cxnLst>
                      <a:cxn ang="0">
                        <a:pos x="21" y="61"/>
                      </a:cxn>
                      <a:cxn ang="0">
                        <a:pos x="9" y="29"/>
                      </a:cxn>
                      <a:cxn ang="0">
                        <a:pos x="17" y="0"/>
                      </a:cxn>
                      <a:cxn ang="0">
                        <a:pos x="8" y="30"/>
                      </a:cxn>
                      <a:cxn ang="0">
                        <a:pos x="0" y="11"/>
                      </a:cxn>
                      <a:cxn ang="0">
                        <a:pos x="25" y="51"/>
                      </a:cxn>
                    </a:cxnLst>
                    <a:rect l="0" t="0" r="r" b="b"/>
                    <a:pathLst>
                      <a:path w="25" h="61">
                        <a:moveTo>
                          <a:pt x="21" y="61"/>
                        </a:moveTo>
                        <a:lnTo>
                          <a:pt x="9" y="29"/>
                        </a:lnTo>
                        <a:lnTo>
                          <a:pt x="17" y="0"/>
                        </a:lnTo>
                        <a:lnTo>
                          <a:pt x="8" y="30"/>
                        </a:lnTo>
                        <a:lnTo>
                          <a:pt x="0" y="11"/>
                        </a:lnTo>
                        <a:lnTo>
                          <a:pt x="25" y="51"/>
                        </a:lnTo>
                      </a:path>
                    </a:pathLst>
                  </a:custGeom>
                  <a:solidFill>
                    <a:srgbClr val="CEE717"/>
                  </a:solidFill>
                  <a:ln w="12700">
                    <a:pattFill prst="lgConfetti">
                      <a:fgClr>
                        <a:schemeClr val="hlink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03" name="Freeform 99"/>
                  <p:cNvSpPr>
                    <a:spLocks/>
                  </p:cNvSpPr>
                  <p:nvPr/>
                </p:nvSpPr>
                <p:spPr bwMode="auto">
                  <a:xfrm>
                    <a:off x="3831" y="4001"/>
                    <a:ext cx="20" cy="62"/>
                  </a:xfrm>
                  <a:custGeom>
                    <a:avLst/>
                    <a:gdLst/>
                    <a:ahLst/>
                    <a:cxnLst>
                      <a:cxn ang="0">
                        <a:pos x="20" y="0"/>
                      </a:cxn>
                      <a:cxn ang="0">
                        <a:pos x="0" y="62"/>
                      </a:cxn>
                      <a:cxn ang="0">
                        <a:pos x="10" y="31"/>
                      </a:cxn>
                      <a:cxn ang="0">
                        <a:pos x="15" y="62"/>
                      </a:cxn>
                      <a:cxn ang="0">
                        <a:pos x="7" y="5"/>
                      </a:cxn>
                    </a:cxnLst>
                    <a:rect l="0" t="0" r="r" b="b"/>
                    <a:pathLst>
                      <a:path w="20" h="62">
                        <a:moveTo>
                          <a:pt x="20" y="0"/>
                        </a:moveTo>
                        <a:lnTo>
                          <a:pt x="0" y="62"/>
                        </a:lnTo>
                        <a:lnTo>
                          <a:pt x="10" y="31"/>
                        </a:lnTo>
                        <a:lnTo>
                          <a:pt x="15" y="62"/>
                        </a:lnTo>
                        <a:lnTo>
                          <a:pt x="7" y="5"/>
                        </a:lnTo>
                      </a:path>
                    </a:pathLst>
                  </a:custGeom>
                  <a:solidFill>
                    <a:srgbClr val="CEE717"/>
                  </a:solidFill>
                  <a:ln w="12700">
                    <a:pattFill prst="lgConfetti">
                      <a:fgClr>
                        <a:schemeClr val="hlink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04" name="Freeform 100"/>
                  <p:cNvSpPr>
                    <a:spLocks/>
                  </p:cNvSpPr>
                  <p:nvPr/>
                </p:nvSpPr>
                <p:spPr bwMode="auto">
                  <a:xfrm>
                    <a:off x="3879" y="3859"/>
                    <a:ext cx="20" cy="61"/>
                  </a:xfrm>
                  <a:custGeom>
                    <a:avLst/>
                    <a:gdLst/>
                    <a:ahLst/>
                    <a:cxnLst>
                      <a:cxn ang="0">
                        <a:pos x="20" y="61"/>
                      </a:cxn>
                      <a:cxn ang="0">
                        <a:pos x="0" y="0"/>
                      </a:cxn>
                      <a:cxn ang="0">
                        <a:pos x="10" y="33"/>
                      </a:cxn>
                      <a:cxn ang="0">
                        <a:pos x="14" y="0"/>
                      </a:cxn>
                      <a:cxn ang="0">
                        <a:pos x="7" y="57"/>
                      </a:cxn>
                    </a:cxnLst>
                    <a:rect l="0" t="0" r="r" b="b"/>
                    <a:pathLst>
                      <a:path w="20" h="61">
                        <a:moveTo>
                          <a:pt x="20" y="61"/>
                        </a:moveTo>
                        <a:lnTo>
                          <a:pt x="0" y="0"/>
                        </a:lnTo>
                        <a:lnTo>
                          <a:pt x="10" y="33"/>
                        </a:lnTo>
                        <a:lnTo>
                          <a:pt x="14" y="0"/>
                        </a:lnTo>
                        <a:lnTo>
                          <a:pt x="7" y="57"/>
                        </a:lnTo>
                      </a:path>
                    </a:pathLst>
                  </a:custGeom>
                  <a:solidFill>
                    <a:srgbClr val="CEE717"/>
                  </a:solidFill>
                  <a:ln w="12700">
                    <a:pattFill prst="lgConfetti">
                      <a:fgClr>
                        <a:schemeClr val="hlink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05" name="Freeform 101"/>
                  <p:cNvSpPr>
                    <a:spLocks/>
                  </p:cNvSpPr>
                  <p:nvPr/>
                </p:nvSpPr>
                <p:spPr bwMode="auto">
                  <a:xfrm>
                    <a:off x="3935" y="3835"/>
                    <a:ext cx="48" cy="35"/>
                  </a:xfrm>
                  <a:custGeom>
                    <a:avLst/>
                    <a:gdLst/>
                    <a:ahLst/>
                    <a:cxnLst>
                      <a:cxn ang="0">
                        <a:pos x="0" y="11"/>
                      </a:cxn>
                      <a:cxn ang="0">
                        <a:pos x="48" y="17"/>
                      </a:cxn>
                      <a:cxn ang="0">
                        <a:pos x="21" y="13"/>
                      </a:cxn>
                      <a:cxn ang="0">
                        <a:pos x="39" y="35"/>
                      </a:cxn>
                      <a:cxn ang="0">
                        <a:pos x="8" y="0"/>
                      </a:cxn>
                    </a:cxnLst>
                    <a:rect l="0" t="0" r="r" b="b"/>
                    <a:pathLst>
                      <a:path w="48" h="35">
                        <a:moveTo>
                          <a:pt x="0" y="11"/>
                        </a:moveTo>
                        <a:lnTo>
                          <a:pt x="48" y="17"/>
                        </a:lnTo>
                        <a:lnTo>
                          <a:pt x="21" y="13"/>
                        </a:lnTo>
                        <a:lnTo>
                          <a:pt x="39" y="35"/>
                        </a:lnTo>
                        <a:lnTo>
                          <a:pt x="8" y="0"/>
                        </a:lnTo>
                      </a:path>
                    </a:pathLst>
                  </a:custGeom>
                  <a:solidFill>
                    <a:srgbClr val="CEE717"/>
                  </a:solidFill>
                  <a:ln w="12700">
                    <a:pattFill prst="lgConfetti">
                      <a:fgClr>
                        <a:schemeClr val="hlink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06" name="Freeform 102"/>
                  <p:cNvSpPr>
                    <a:spLocks/>
                  </p:cNvSpPr>
                  <p:nvPr/>
                </p:nvSpPr>
                <p:spPr bwMode="auto">
                  <a:xfrm>
                    <a:off x="3785" y="3957"/>
                    <a:ext cx="39" cy="53"/>
                  </a:xfrm>
                  <a:custGeom>
                    <a:avLst/>
                    <a:gdLst/>
                    <a:ahLst/>
                    <a:cxnLst>
                      <a:cxn ang="0">
                        <a:pos x="2" y="53"/>
                      </a:cxn>
                      <a:cxn ang="0">
                        <a:pos x="32" y="0"/>
                      </a:cxn>
                      <a:cxn ang="0">
                        <a:pos x="16" y="29"/>
                      </a:cxn>
                      <a:cxn ang="0">
                        <a:pos x="39" y="21"/>
                      </a:cxn>
                      <a:cxn ang="0">
                        <a:pos x="0" y="35"/>
                      </a:cxn>
                    </a:cxnLst>
                    <a:rect l="0" t="0" r="r" b="b"/>
                    <a:pathLst>
                      <a:path w="39" h="53">
                        <a:moveTo>
                          <a:pt x="2" y="53"/>
                        </a:moveTo>
                        <a:lnTo>
                          <a:pt x="32" y="0"/>
                        </a:lnTo>
                        <a:lnTo>
                          <a:pt x="16" y="29"/>
                        </a:lnTo>
                        <a:lnTo>
                          <a:pt x="39" y="21"/>
                        </a:lnTo>
                        <a:lnTo>
                          <a:pt x="0" y="35"/>
                        </a:lnTo>
                      </a:path>
                    </a:pathLst>
                  </a:custGeom>
                  <a:solidFill>
                    <a:srgbClr val="CEE717"/>
                  </a:solidFill>
                  <a:ln w="12700">
                    <a:pattFill prst="lgConfetti">
                      <a:fgClr>
                        <a:schemeClr val="hlink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07" name="Freeform 103"/>
                  <p:cNvSpPr>
                    <a:spLocks/>
                  </p:cNvSpPr>
                  <p:nvPr/>
                </p:nvSpPr>
                <p:spPr bwMode="auto">
                  <a:xfrm>
                    <a:off x="3820" y="3898"/>
                    <a:ext cx="27" cy="67"/>
                  </a:xfrm>
                  <a:custGeom>
                    <a:avLst/>
                    <a:gdLst/>
                    <a:ahLst/>
                    <a:cxnLst>
                      <a:cxn ang="0">
                        <a:pos x="11" y="67"/>
                      </a:cxn>
                      <a:cxn ang="0">
                        <a:pos x="13" y="0"/>
                      </a:cxn>
                      <a:cxn ang="0">
                        <a:pos x="13" y="38"/>
                      </a:cxn>
                      <a:cxn ang="0">
                        <a:pos x="27" y="11"/>
                      </a:cxn>
                      <a:cxn ang="0">
                        <a:pos x="0" y="54"/>
                      </a:cxn>
                    </a:cxnLst>
                    <a:rect l="0" t="0" r="r" b="b"/>
                    <a:pathLst>
                      <a:path w="27" h="67">
                        <a:moveTo>
                          <a:pt x="11" y="67"/>
                        </a:moveTo>
                        <a:lnTo>
                          <a:pt x="13" y="0"/>
                        </a:lnTo>
                        <a:lnTo>
                          <a:pt x="13" y="38"/>
                        </a:lnTo>
                        <a:lnTo>
                          <a:pt x="27" y="11"/>
                        </a:lnTo>
                        <a:lnTo>
                          <a:pt x="0" y="54"/>
                        </a:lnTo>
                      </a:path>
                    </a:pathLst>
                  </a:custGeom>
                  <a:solidFill>
                    <a:srgbClr val="CEE717"/>
                  </a:solidFill>
                  <a:ln w="12700">
                    <a:pattFill prst="lgConfetti">
                      <a:fgClr>
                        <a:schemeClr val="hlink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08" name="Freeform 104"/>
                  <p:cNvSpPr>
                    <a:spLocks/>
                  </p:cNvSpPr>
                  <p:nvPr/>
                </p:nvSpPr>
                <p:spPr bwMode="auto">
                  <a:xfrm>
                    <a:off x="3858" y="3945"/>
                    <a:ext cx="40" cy="59"/>
                  </a:xfrm>
                  <a:custGeom>
                    <a:avLst/>
                    <a:gdLst/>
                    <a:ahLst/>
                    <a:cxnLst>
                      <a:cxn ang="0">
                        <a:pos x="5" y="0"/>
                      </a:cxn>
                      <a:cxn ang="0">
                        <a:pos x="29" y="59"/>
                      </a:cxn>
                      <a:cxn ang="0">
                        <a:pos x="18" y="29"/>
                      </a:cxn>
                      <a:cxn ang="0">
                        <a:pos x="40" y="42"/>
                      </a:cxn>
                      <a:cxn ang="0">
                        <a:pos x="0" y="17"/>
                      </a:cxn>
                    </a:cxnLst>
                    <a:rect l="0" t="0" r="r" b="b"/>
                    <a:pathLst>
                      <a:path w="40" h="59">
                        <a:moveTo>
                          <a:pt x="5" y="0"/>
                        </a:moveTo>
                        <a:lnTo>
                          <a:pt x="29" y="59"/>
                        </a:lnTo>
                        <a:lnTo>
                          <a:pt x="18" y="29"/>
                        </a:lnTo>
                        <a:lnTo>
                          <a:pt x="40" y="4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E717"/>
                  </a:solidFill>
                  <a:ln w="12700">
                    <a:pattFill prst="lgConfetti">
                      <a:fgClr>
                        <a:schemeClr val="hlink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09" name="Freeform 105"/>
                  <p:cNvSpPr>
                    <a:spLocks/>
                  </p:cNvSpPr>
                  <p:nvPr/>
                </p:nvSpPr>
                <p:spPr bwMode="auto">
                  <a:xfrm>
                    <a:off x="3834" y="3870"/>
                    <a:ext cx="24" cy="67"/>
                  </a:xfrm>
                  <a:custGeom>
                    <a:avLst/>
                    <a:gdLst/>
                    <a:ahLst/>
                    <a:cxnLst>
                      <a:cxn ang="0">
                        <a:pos x="20" y="67"/>
                      </a:cxn>
                      <a:cxn ang="0">
                        <a:pos x="8" y="33"/>
                      </a:cxn>
                      <a:cxn ang="0">
                        <a:pos x="15" y="0"/>
                      </a:cxn>
                      <a:cxn ang="0">
                        <a:pos x="8" y="33"/>
                      </a:cxn>
                      <a:cxn ang="0">
                        <a:pos x="0" y="12"/>
                      </a:cxn>
                      <a:cxn ang="0">
                        <a:pos x="24" y="53"/>
                      </a:cxn>
                    </a:cxnLst>
                    <a:rect l="0" t="0" r="r" b="b"/>
                    <a:pathLst>
                      <a:path w="24" h="67">
                        <a:moveTo>
                          <a:pt x="20" y="67"/>
                        </a:moveTo>
                        <a:lnTo>
                          <a:pt x="8" y="33"/>
                        </a:lnTo>
                        <a:lnTo>
                          <a:pt x="15" y="0"/>
                        </a:lnTo>
                        <a:lnTo>
                          <a:pt x="8" y="33"/>
                        </a:lnTo>
                        <a:lnTo>
                          <a:pt x="0" y="12"/>
                        </a:lnTo>
                        <a:lnTo>
                          <a:pt x="24" y="53"/>
                        </a:lnTo>
                      </a:path>
                    </a:pathLst>
                  </a:custGeom>
                  <a:solidFill>
                    <a:srgbClr val="CEE717"/>
                  </a:solidFill>
                  <a:ln w="12700">
                    <a:pattFill prst="lgConfetti">
                      <a:fgClr>
                        <a:schemeClr val="hlink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10" name="Freeform 106"/>
                  <p:cNvSpPr>
                    <a:spLocks/>
                  </p:cNvSpPr>
                  <p:nvPr/>
                </p:nvSpPr>
                <p:spPr bwMode="auto">
                  <a:xfrm>
                    <a:off x="3820" y="3824"/>
                    <a:ext cx="24" cy="61"/>
                  </a:xfrm>
                  <a:custGeom>
                    <a:avLst/>
                    <a:gdLst/>
                    <a:ahLst/>
                    <a:cxnLst>
                      <a:cxn ang="0">
                        <a:pos x="0" y="61"/>
                      </a:cxn>
                      <a:cxn ang="0">
                        <a:pos x="6" y="24"/>
                      </a:cxn>
                      <a:cxn ang="0">
                        <a:pos x="24" y="4"/>
                      </a:cxn>
                      <a:cxn ang="0">
                        <a:pos x="2" y="24"/>
                      </a:cxn>
                      <a:cxn ang="0">
                        <a:pos x="6" y="0"/>
                      </a:cxn>
                      <a:cxn ang="0">
                        <a:pos x="9" y="52"/>
                      </a:cxn>
                    </a:cxnLst>
                    <a:rect l="0" t="0" r="r" b="b"/>
                    <a:pathLst>
                      <a:path w="24" h="61">
                        <a:moveTo>
                          <a:pt x="0" y="61"/>
                        </a:moveTo>
                        <a:lnTo>
                          <a:pt x="6" y="24"/>
                        </a:lnTo>
                        <a:lnTo>
                          <a:pt x="24" y="4"/>
                        </a:lnTo>
                        <a:lnTo>
                          <a:pt x="2" y="24"/>
                        </a:lnTo>
                        <a:lnTo>
                          <a:pt x="6" y="0"/>
                        </a:lnTo>
                        <a:lnTo>
                          <a:pt x="9" y="52"/>
                        </a:lnTo>
                      </a:path>
                    </a:pathLst>
                  </a:custGeom>
                  <a:solidFill>
                    <a:srgbClr val="CEE717"/>
                  </a:solidFill>
                  <a:ln w="12700">
                    <a:pattFill prst="lgConfetti">
                      <a:fgClr>
                        <a:schemeClr val="hlink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11" name="Freeform 107"/>
                  <p:cNvSpPr>
                    <a:spLocks/>
                  </p:cNvSpPr>
                  <p:nvPr/>
                </p:nvSpPr>
                <p:spPr bwMode="auto">
                  <a:xfrm>
                    <a:off x="3794" y="3897"/>
                    <a:ext cx="44" cy="42"/>
                  </a:xfrm>
                  <a:custGeom>
                    <a:avLst/>
                    <a:gdLst/>
                    <a:ahLst/>
                    <a:cxnLst>
                      <a:cxn ang="0">
                        <a:pos x="0" y="42"/>
                      </a:cxn>
                      <a:cxn ang="0">
                        <a:pos x="20" y="19"/>
                      </a:cxn>
                      <a:cxn ang="0">
                        <a:pos x="44" y="19"/>
                      </a:cxn>
                      <a:cxn ang="0">
                        <a:pos x="19" y="17"/>
                      </a:cxn>
                      <a:cxn ang="0">
                        <a:pos x="32" y="0"/>
                      </a:cxn>
                      <a:cxn ang="0">
                        <a:pos x="11" y="42"/>
                      </a:cxn>
                    </a:cxnLst>
                    <a:rect l="0" t="0" r="r" b="b"/>
                    <a:pathLst>
                      <a:path w="44" h="42">
                        <a:moveTo>
                          <a:pt x="0" y="42"/>
                        </a:moveTo>
                        <a:lnTo>
                          <a:pt x="20" y="19"/>
                        </a:lnTo>
                        <a:lnTo>
                          <a:pt x="44" y="19"/>
                        </a:lnTo>
                        <a:lnTo>
                          <a:pt x="19" y="17"/>
                        </a:lnTo>
                        <a:lnTo>
                          <a:pt x="32" y="0"/>
                        </a:lnTo>
                        <a:lnTo>
                          <a:pt x="11" y="42"/>
                        </a:lnTo>
                      </a:path>
                    </a:pathLst>
                  </a:custGeom>
                  <a:solidFill>
                    <a:srgbClr val="CEE717"/>
                  </a:solidFill>
                  <a:ln w="12700">
                    <a:pattFill prst="lgConfetti">
                      <a:fgClr>
                        <a:schemeClr val="hlink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grpSp>
              <p:nvGrpSpPr>
                <p:cNvPr id="72812" name="Group 108"/>
                <p:cNvGrpSpPr>
                  <a:grpSpLocks/>
                </p:cNvGrpSpPr>
                <p:nvPr/>
              </p:nvGrpSpPr>
              <p:grpSpPr bwMode="auto">
                <a:xfrm>
                  <a:off x="2097" y="3770"/>
                  <a:ext cx="210" cy="362"/>
                  <a:chOff x="3400" y="3770"/>
                  <a:chExt cx="210" cy="362"/>
                </a:xfrm>
              </p:grpSpPr>
              <p:sp>
                <p:nvSpPr>
                  <p:cNvPr id="72813" name="Freeform 109"/>
                  <p:cNvSpPr>
                    <a:spLocks/>
                  </p:cNvSpPr>
                  <p:nvPr/>
                </p:nvSpPr>
                <p:spPr bwMode="auto">
                  <a:xfrm>
                    <a:off x="3541" y="4096"/>
                    <a:ext cx="54" cy="36"/>
                  </a:xfrm>
                  <a:custGeom>
                    <a:avLst/>
                    <a:gdLst/>
                    <a:ahLst/>
                    <a:cxnLst>
                      <a:cxn ang="0">
                        <a:pos x="54" y="4"/>
                      </a:cxn>
                      <a:cxn ang="0">
                        <a:pos x="25" y="21"/>
                      </a:cxn>
                      <a:cxn ang="0">
                        <a:pos x="0" y="10"/>
                      </a:cxn>
                      <a:cxn ang="0">
                        <a:pos x="27" y="23"/>
                      </a:cxn>
                      <a:cxn ang="0">
                        <a:pos x="9" y="36"/>
                      </a:cxn>
                      <a:cxn ang="0">
                        <a:pos x="44" y="0"/>
                      </a:cxn>
                    </a:cxnLst>
                    <a:rect l="0" t="0" r="r" b="b"/>
                    <a:pathLst>
                      <a:path w="54" h="36">
                        <a:moveTo>
                          <a:pt x="54" y="4"/>
                        </a:moveTo>
                        <a:lnTo>
                          <a:pt x="25" y="21"/>
                        </a:lnTo>
                        <a:lnTo>
                          <a:pt x="0" y="10"/>
                        </a:lnTo>
                        <a:lnTo>
                          <a:pt x="27" y="23"/>
                        </a:lnTo>
                        <a:lnTo>
                          <a:pt x="9" y="36"/>
                        </a:lnTo>
                        <a:lnTo>
                          <a:pt x="44" y="0"/>
                        </a:lnTo>
                      </a:path>
                    </a:pathLst>
                  </a:custGeom>
                  <a:noFill/>
                  <a:ln w="12700">
                    <a:pattFill prst="lgConfetti">
                      <a:fgClr>
                        <a:srgbClr val="FC0128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14" name="Freeform 110"/>
                  <p:cNvSpPr>
                    <a:spLocks/>
                  </p:cNvSpPr>
                  <p:nvPr/>
                </p:nvSpPr>
                <p:spPr bwMode="auto">
                  <a:xfrm>
                    <a:off x="3557" y="3986"/>
                    <a:ext cx="53" cy="31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53" y="31"/>
                      </a:cxn>
                      <a:cxn ang="0">
                        <a:pos x="25" y="16"/>
                      </a:cxn>
                      <a:cxn ang="0">
                        <a:pos x="53" y="9"/>
                      </a:cxn>
                      <a:cxn ang="0">
                        <a:pos x="3" y="20"/>
                      </a:cxn>
                    </a:cxnLst>
                    <a:rect l="0" t="0" r="r" b="b"/>
                    <a:pathLst>
                      <a:path w="53" h="31">
                        <a:moveTo>
                          <a:pt x="0" y="0"/>
                        </a:moveTo>
                        <a:lnTo>
                          <a:pt x="53" y="31"/>
                        </a:lnTo>
                        <a:lnTo>
                          <a:pt x="25" y="16"/>
                        </a:lnTo>
                        <a:lnTo>
                          <a:pt x="53" y="9"/>
                        </a:lnTo>
                        <a:lnTo>
                          <a:pt x="3" y="20"/>
                        </a:lnTo>
                      </a:path>
                    </a:pathLst>
                  </a:custGeom>
                  <a:noFill/>
                  <a:ln w="12700">
                    <a:pattFill prst="lgConfetti">
                      <a:fgClr>
                        <a:srgbClr val="FC0128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15" name="Freeform 111"/>
                  <p:cNvSpPr>
                    <a:spLocks/>
                  </p:cNvSpPr>
                  <p:nvPr/>
                </p:nvSpPr>
                <p:spPr bwMode="auto">
                  <a:xfrm>
                    <a:off x="3434" y="3905"/>
                    <a:ext cx="52" cy="33"/>
                  </a:xfrm>
                  <a:custGeom>
                    <a:avLst/>
                    <a:gdLst/>
                    <a:ahLst/>
                    <a:cxnLst>
                      <a:cxn ang="0">
                        <a:pos x="52" y="0"/>
                      </a:cxn>
                      <a:cxn ang="0">
                        <a:pos x="0" y="33"/>
                      </a:cxn>
                      <a:cxn ang="0">
                        <a:pos x="27" y="15"/>
                      </a:cxn>
                      <a:cxn ang="0">
                        <a:pos x="0" y="6"/>
                      </a:cxn>
                      <a:cxn ang="0">
                        <a:pos x="48" y="22"/>
                      </a:cxn>
                    </a:cxnLst>
                    <a:rect l="0" t="0" r="r" b="b"/>
                    <a:pathLst>
                      <a:path w="52" h="33">
                        <a:moveTo>
                          <a:pt x="52" y="0"/>
                        </a:moveTo>
                        <a:lnTo>
                          <a:pt x="0" y="33"/>
                        </a:lnTo>
                        <a:lnTo>
                          <a:pt x="27" y="15"/>
                        </a:lnTo>
                        <a:lnTo>
                          <a:pt x="0" y="6"/>
                        </a:lnTo>
                        <a:lnTo>
                          <a:pt x="48" y="22"/>
                        </a:lnTo>
                      </a:path>
                    </a:pathLst>
                  </a:custGeom>
                  <a:noFill/>
                  <a:ln w="12700">
                    <a:pattFill prst="lgConfetti">
                      <a:fgClr>
                        <a:srgbClr val="FC0128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16" name="Freeform 112"/>
                  <p:cNvSpPr>
                    <a:spLocks/>
                  </p:cNvSpPr>
                  <p:nvPr/>
                </p:nvSpPr>
                <p:spPr bwMode="auto">
                  <a:xfrm>
                    <a:off x="3411" y="3770"/>
                    <a:ext cx="36" cy="76"/>
                  </a:xfrm>
                  <a:custGeom>
                    <a:avLst/>
                    <a:gdLst/>
                    <a:ahLst/>
                    <a:cxnLst>
                      <a:cxn ang="0">
                        <a:pos x="11" y="76"/>
                      </a:cxn>
                      <a:cxn ang="0">
                        <a:pos x="19" y="0"/>
                      </a:cxn>
                      <a:cxn ang="0">
                        <a:pos x="15" y="41"/>
                      </a:cxn>
                      <a:cxn ang="0">
                        <a:pos x="36" y="13"/>
                      </a:cxn>
                      <a:cxn ang="0">
                        <a:pos x="0" y="63"/>
                      </a:cxn>
                    </a:cxnLst>
                    <a:rect l="0" t="0" r="r" b="b"/>
                    <a:pathLst>
                      <a:path w="36" h="76">
                        <a:moveTo>
                          <a:pt x="11" y="76"/>
                        </a:moveTo>
                        <a:lnTo>
                          <a:pt x="19" y="0"/>
                        </a:lnTo>
                        <a:lnTo>
                          <a:pt x="15" y="41"/>
                        </a:lnTo>
                        <a:lnTo>
                          <a:pt x="36" y="13"/>
                        </a:lnTo>
                        <a:lnTo>
                          <a:pt x="0" y="63"/>
                        </a:lnTo>
                      </a:path>
                    </a:pathLst>
                  </a:custGeom>
                  <a:noFill/>
                  <a:ln w="12700">
                    <a:pattFill prst="lgConfetti">
                      <a:fgClr>
                        <a:srgbClr val="FC0128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17" name="Freeform 113"/>
                  <p:cNvSpPr>
                    <a:spLocks/>
                  </p:cNvSpPr>
                  <p:nvPr/>
                </p:nvSpPr>
                <p:spPr bwMode="auto">
                  <a:xfrm>
                    <a:off x="3516" y="4026"/>
                    <a:ext cx="46" cy="64"/>
                  </a:xfrm>
                  <a:custGeom>
                    <a:avLst/>
                    <a:gdLst/>
                    <a:ahLst/>
                    <a:cxnLst>
                      <a:cxn ang="0">
                        <a:pos x="46" y="59"/>
                      </a:cxn>
                      <a:cxn ang="0">
                        <a:pos x="0" y="11"/>
                      </a:cxn>
                      <a:cxn ang="0">
                        <a:pos x="26" y="38"/>
                      </a:cxn>
                      <a:cxn ang="0">
                        <a:pos x="18" y="0"/>
                      </a:cxn>
                      <a:cxn ang="0">
                        <a:pos x="32" y="64"/>
                      </a:cxn>
                    </a:cxnLst>
                    <a:rect l="0" t="0" r="r" b="b"/>
                    <a:pathLst>
                      <a:path w="46" h="64">
                        <a:moveTo>
                          <a:pt x="46" y="59"/>
                        </a:moveTo>
                        <a:lnTo>
                          <a:pt x="0" y="11"/>
                        </a:lnTo>
                        <a:lnTo>
                          <a:pt x="26" y="38"/>
                        </a:lnTo>
                        <a:lnTo>
                          <a:pt x="18" y="0"/>
                        </a:lnTo>
                        <a:lnTo>
                          <a:pt x="32" y="64"/>
                        </a:lnTo>
                      </a:path>
                    </a:pathLst>
                  </a:custGeom>
                  <a:noFill/>
                  <a:ln w="12700">
                    <a:pattFill prst="lgConfetti">
                      <a:fgClr>
                        <a:srgbClr val="FC0128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18" name="Freeform 114"/>
                  <p:cNvSpPr>
                    <a:spLocks/>
                  </p:cNvSpPr>
                  <p:nvPr/>
                </p:nvSpPr>
                <p:spPr bwMode="auto">
                  <a:xfrm>
                    <a:off x="3466" y="3988"/>
                    <a:ext cx="57" cy="41"/>
                  </a:xfrm>
                  <a:custGeom>
                    <a:avLst/>
                    <a:gdLst/>
                    <a:ahLst/>
                    <a:cxnLst>
                      <a:cxn ang="0">
                        <a:pos x="57" y="23"/>
                      </a:cxn>
                      <a:cxn ang="0">
                        <a:pos x="0" y="21"/>
                      </a:cxn>
                      <a:cxn ang="0">
                        <a:pos x="31" y="23"/>
                      </a:cxn>
                      <a:cxn ang="0">
                        <a:pos x="9" y="0"/>
                      </a:cxn>
                      <a:cxn ang="0">
                        <a:pos x="46" y="41"/>
                      </a:cxn>
                    </a:cxnLst>
                    <a:rect l="0" t="0" r="r" b="b"/>
                    <a:pathLst>
                      <a:path w="57" h="41">
                        <a:moveTo>
                          <a:pt x="57" y="23"/>
                        </a:moveTo>
                        <a:lnTo>
                          <a:pt x="0" y="21"/>
                        </a:lnTo>
                        <a:lnTo>
                          <a:pt x="31" y="23"/>
                        </a:lnTo>
                        <a:lnTo>
                          <a:pt x="9" y="0"/>
                        </a:lnTo>
                        <a:lnTo>
                          <a:pt x="46" y="41"/>
                        </a:lnTo>
                      </a:path>
                    </a:pathLst>
                  </a:custGeom>
                  <a:noFill/>
                  <a:ln w="12700">
                    <a:pattFill prst="lgConfetti">
                      <a:fgClr>
                        <a:srgbClr val="FC0128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19" name="Freeform 115"/>
                  <p:cNvSpPr>
                    <a:spLocks/>
                  </p:cNvSpPr>
                  <p:nvPr/>
                </p:nvSpPr>
                <p:spPr bwMode="auto">
                  <a:xfrm>
                    <a:off x="3507" y="3910"/>
                    <a:ext cx="50" cy="59"/>
                  </a:xfrm>
                  <a:custGeom>
                    <a:avLst/>
                    <a:gdLst/>
                    <a:ahLst/>
                    <a:cxnLst>
                      <a:cxn ang="0">
                        <a:pos x="0" y="52"/>
                      </a:cxn>
                      <a:cxn ang="0">
                        <a:pos x="50" y="13"/>
                      </a:cxn>
                      <a:cxn ang="0">
                        <a:pos x="25" y="33"/>
                      </a:cxn>
                      <a:cxn ang="0">
                        <a:pos x="37" y="0"/>
                      </a:cxn>
                      <a:cxn ang="0">
                        <a:pos x="14" y="59"/>
                      </a:cxn>
                    </a:cxnLst>
                    <a:rect l="0" t="0" r="r" b="b"/>
                    <a:pathLst>
                      <a:path w="50" h="59">
                        <a:moveTo>
                          <a:pt x="0" y="52"/>
                        </a:moveTo>
                        <a:lnTo>
                          <a:pt x="50" y="13"/>
                        </a:lnTo>
                        <a:lnTo>
                          <a:pt x="25" y="33"/>
                        </a:lnTo>
                        <a:lnTo>
                          <a:pt x="37" y="0"/>
                        </a:lnTo>
                        <a:lnTo>
                          <a:pt x="14" y="59"/>
                        </a:lnTo>
                      </a:path>
                    </a:pathLst>
                  </a:custGeom>
                  <a:noFill/>
                  <a:ln w="12700">
                    <a:pattFill prst="lgConfetti">
                      <a:fgClr>
                        <a:srgbClr val="FC0128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20" name="Freeform 116"/>
                  <p:cNvSpPr>
                    <a:spLocks/>
                  </p:cNvSpPr>
                  <p:nvPr/>
                </p:nvSpPr>
                <p:spPr bwMode="auto">
                  <a:xfrm>
                    <a:off x="3443" y="3969"/>
                    <a:ext cx="55" cy="39"/>
                  </a:xfrm>
                  <a:custGeom>
                    <a:avLst/>
                    <a:gdLst/>
                    <a:ahLst/>
                    <a:cxnLst>
                      <a:cxn ang="0">
                        <a:pos x="55" y="7"/>
                      </a:cxn>
                      <a:cxn ang="0">
                        <a:pos x="24" y="24"/>
                      </a:cxn>
                      <a:cxn ang="0">
                        <a:pos x="0" y="11"/>
                      </a:cxn>
                      <a:cxn ang="0">
                        <a:pos x="27" y="26"/>
                      </a:cxn>
                      <a:cxn ang="0">
                        <a:pos x="8" y="39"/>
                      </a:cxn>
                      <a:cxn ang="0">
                        <a:pos x="43" y="0"/>
                      </a:cxn>
                    </a:cxnLst>
                    <a:rect l="0" t="0" r="r" b="b"/>
                    <a:pathLst>
                      <a:path w="55" h="39">
                        <a:moveTo>
                          <a:pt x="55" y="7"/>
                        </a:moveTo>
                        <a:lnTo>
                          <a:pt x="24" y="24"/>
                        </a:lnTo>
                        <a:lnTo>
                          <a:pt x="0" y="11"/>
                        </a:lnTo>
                        <a:lnTo>
                          <a:pt x="27" y="26"/>
                        </a:lnTo>
                        <a:lnTo>
                          <a:pt x="8" y="39"/>
                        </a:lnTo>
                        <a:lnTo>
                          <a:pt x="43" y="0"/>
                        </a:lnTo>
                      </a:path>
                    </a:pathLst>
                  </a:custGeom>
                  <a:noFill/>
                  <a:ln w="12700">
                    <a:pattFill prst="lgConfetti">
                      <a:fgClr>
                        <a:srgbClr val="FC0128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21" name="Freeform 117"/>
                  <p:cNvSpPr>
                    <a:spLocks/>
                  </p:cNvSpPr>
                  <p:nvPr/>
                </p:nvSpPr>
                <p:spPr bwMode="auto">
                  <a:xfrm>
                    <a:off x="3400" y="3995"/>
                    <a:ext cx="52" cy="34"/>
                  </a:xfrm>
                  <a:custGeom>
                    <a:avLst/>
                    <a:gdLst/>
                    <a:ahLst/>
                    <a:cxnLst>
                      <a:cxn ang="0">
                        <a:pos x="52" y="34"/>
                      </a:cxn>
                      <a:cxn ang="0">
                        <a:pos x="22" y="25"/>
                      </a:cxn>
                      <a:cxn ang="0">
                        <a:pos x="4" y="0"/>
                      </a:cxn>
                      <a:cxn ang="0">
                        <a:pos x="22" y="29"/>
                      </a:cxn>
                      <a:cxn ang="0">
                        <a:pos x="0" y="25"/>
                      </a:cxn>
                      <a:cxn ang="0">
                        <a:pos x="45" y="20"/>
                      </a:cxn>
                    </a:cxnLst>
                    <a:rect l="0" t="0" r="r" b="b"/>
                    <a:pathLst>
                      <a:path w="52" h="34">
                        <a:moveTo>
                          <a:pt x="52" y="34"/>
                        </a:moveTo>
                        <a:lnTo>
                          <a:pt x="22" y="25"/>
                        </a:lnTo>
                        <a:lnTo>
                          <a:pt x="4" y="0"/>
                        </a:lnTo>
                        <a:lnTo>
                          <a:pt x="22" y="29"/>
                        </a:lnTo>
                        <a:lnTo>
                          <a:pt x="0" y="25"/>
                        </a:lnTo>
                        <a:lnTo>
                          <a:pt x="45" y="20"/>
                        </a:lnTo>
                      </a:path>
                    </a:pathLst>
                  </a:custGeom>
                  <a:noFill/>
                  <a:ln w="12700">
                    <a:pattFill prst="lgConfetti">
                      <a:fgClr>
                        <a:srgbClr val="FC0128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22" name="Freeform 118"/>
                  <p:cNvSpPr>
                    <a:spLocks/>
                  </p:cNvSpPr>
                  <p:nvPr/>
                </p:nvSpPr>
                <p:spPr bwMode="auto">
                  <a:xfrm>
                    <a:off x="3465" y="4004"/>
                    <a:ext cx="36" cy="66"/>
                  </a:xfrm>
                  <a:custGeom>
                    <a:avLst/>
                    <a:gdLst/>
                    <a:ahLst/>
                    <a:cxnLst>
                      <a:cxn ang="0">
                        <a:pos x="36" y="66"/>
                      </a:cxn>
                      <a:cxn ang="0">
                        <a:pos x="15" y="34"/>
                      </a:cxn>
                      <a:cxn ang="0">
                        <a:pos x="16" y="0"/>
                      </a:cxn>
                      <a:cxn ang="0">
                        <a:pos x="15" y="38"/>
                      </a:cxn>
                      <a:cxn ang="0">
                        <a:pos x="0" y="17"/>
                      </a:cxn>
                      <a:cxn ang="0">
                        <a:pos x="36" y="49"/>
                      </a:cxn>
                    </a:cxnLst>
                    <a:rect l="0" t="0" r="r" b="b"/>
                    <a:pathLst>
                      <a:path w="36" h="66">
                        <a:moveTo>
                          <a:pt x="36" y="66"/>
                        </a:moveTo>
                        <a:lnTo>
                          <a:pt x="15" y="34"/>
                        </a:lnTo>
                        <a:lnTo>
                          <a:pt x="16" y="0"/>
                        </a:lnTo>
                        <a:lnTo>
                          <a:pt x="15" y="38"/>
                        </a:lnTo>
                        <a:lnTo>
                          <a:pt x="0" y="17"/>
                        </a:lnTo>
                        <a:lnTo>
                          <a:pt x="36" y="49"/>
                        </a:lnTo>
                      </a:path>
                    </a:pathLst>
                  </a:custGeom>
                  <a:noFill/>
                  <a:ln w="12700">
                    <a:pattFill prst="lgConfetti">
                      <a:fgClr>
                        <a:srgbClr val="FC0128"/>
                      </a:fgClr>
                      <a:bgClr>
                        <a:schemeClr val="accent2"/>
                      </a:bgClr>
                    </a:patt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sp>
              <p:nvSpPr>
                <p:cNvPr id="72823" name="Freeform 119"/>
                <p:cNvSpPr>
                  <a:spLocks/>
                </p:cNvSpPr>
                <p:nvPr/>
              </p:nvSpPr>
              <p:spPr bwMode="auto">
                <a:xfrm>
                  <a:off x="1917" y="3835"/>
                  <a:ext cx="25" cy="63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4" y="30"/>
                    </a:cxn>
                    <a:cxn ang="0">
                      <a:pos x="9" y="63"/>
                    </a:cxn>
                    <a:cxn ang="0">
                      <a:pos x="16" y="30"/>
                    </a:cxn>
                    <a:cxn ang="0">
                      <a:pos x="25" y="52"/>
                    </a:cxn>
                    <a:cxn ang="0">
                      <a:pos x="0" y="13"/>
                    </a:cxn>
                  </a:cxnLst>
                  <a:rect l="0" t="0" r="r" b="b"/>
                  <a:pathLst>
                    <a:path w="25" h="63">
                      <a:moveTo>
                        <a:pt x="3" y="0"/>
                      </a:moveTo>
                      <a:lnTo>
                        <a:pt x="14" y="30"/>
                      </a:lnTo>
                      <a:lnTo>
                        <a:pt x="9" y="63"/>
                      </a:lnTo>
                      <a:lnTo>
                        <a:pt x="16" y="30"/>
                      </a:lnTo>
                      <a:lnTo>
                        <a:pt x="25" y="52"/>
                      </a:lnTo>
                      <a:lnTo>
                        <a:pt x="0" y="13"/>
                      </a:lnTo>
                    </a:path>
                  </a:pathLst>
                </a:custGeom>
                <a:noFill/>
                <a:ln w="12700">
                  <a:pattFill prst="lgConfetti">
                    <a:fgClr>
                      <a:srgbClr val="FC0128"/>
                    </a:fgClr>
                    <a:bgClr>
                      <a:schemeClr val="accent2"/>
                    </a:bgClr>
                  </a:patt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24" name="Freeform 120"/>
                <p:cNvSpPr>
                  <a:spLocks/>
                </p:cNvSpPr>
                <p:nvPr/>
              </p:nvSpPr>
              <p:spPr bwMode="auto">
                <a:xfrm>
                  <a:off x="1849" y="3820"/>
                  <a:ext cx="17" cy="65"/>
                </a:xfrm>
                <a:custGeom>
                  <a:avLst/>
                  <a:gdLst/>
                  <a:ahLst/>
                  <a:cxnLst>
                    <a:cxn ang="0">
                      <a:pos x="0" y="65"/>
                    </a:cxn>
                    <a:cxn ang="0">
                      <a:pos x="17" y="0"/>
                    </a:cxn>
                    <a:cxn ang="0">
                      <a:pos x="8" y="37"/>
                    </a:cxn>
                    <a:cxn ang="0">
                      <a:pos x="1" y="4"/>
                    </a:cxn>
                    <a:cxn ang="0">
                      <a:pos x="13" y="61"/>
                    </a:cxn>
                  </a:cxnLst>
                  <a:rect l="0" t="0" r="r" b="b"/>
                  <a:pathLst>
                    <a:path w="17" h="65">
                      <a:moveTo>
                        <a:pt x="0" y="65"/>
                      </a:moveTo>
                      <a:lnTo>
                        <a:pt x="17" y="0"/>
                      </a:lnTo>
                      <a:lnTo>
                        <a:pt x="8" y="37"/>
                      </a:lnTo>
                      <a:lnTo>
                        <a:pt x="1" y="4"/>
                      </a:lnTo>
                      <a:lnTo>
                        <a:pt x="13" y="61"/>
                      </a:lnTo>
                    </a:path>
                  </a:pathLst>
                </a:custGeom>
                <a:noFill/>
                <a:ln w="12700">
                  <a:solidFill>
                    <a:srgbClr val="FC0128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25" name="Freeform 121"/>
                <p:cNvSpPr>
                  <a:spLocks/>
                </p:cNvSpPr>
                <p:nvPr/>
              </p:nvSpPr>
              <p:spPr bwMode="auto">
                <a:xfrm>
                  <a:off x="1804" y="3966"/>
                  <a:ext cx="19" cy="6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9" y="60"/>
                    </a:cxn>
                    <a:cxn ang="0">
                      <a:pos x="8" y="29"/>
                    </a:cxn>
                    <a:cxn ang="0">
                      <a:pos x="4" y="6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19" h="60">
                      <a:moveTo>
                        <a:pt x="0" y="0"/>
                      </a:moveTo>
                      <a:lnTo>
                        <a:pt x="19" y="60"/>
                      </a:lnTo>
                      <a:lnTo>
                        <a:pt x="8" y="29"/>
                      </a:lnTo>
                      <a:lnTo>
                        <a:pt x="4" y="60"/>
                      </a:lnTo>
                      <a:lnTo>
                        <a:pt x="12" y="5"/>
                      </a:lnTo>
                    </a:path>
                  </a:pathLst>
                </a:custGeom>
                <a:noFill/>
                <a:ln w="12700">
                  <a:solidFill>
                    <a:srgbClr val="FC0128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26" name="Freeform 122"/>
                <p:cNvSpPr>
                  <a:spLocks/>
                </p:cNvSpPr>
                <p:nvPr/>
              </p:nvSpPr>
              <p:spPr bwMode="auto">
                <a:xfrm>
                  <a:off x="1721" y="4019"/>
                  <a:ext cx="46" cy="37"/>
                </a:xfrm>
                <a:custGeom>
                  <a:avLst/>
                  <a:gdLst/>
                  <a:ahLst/>
                  <a:cxnLst>
                    <a:cxn ang="0">
                      <a:pos x="46" y="24"/>
                    </a:cxn>
                    <a:cxn ang="0">
                      <a:pos x="0" y="21"/>
                    </a:cxn>
                    <a:cxn ang="0">
                      <a:pos x="25" y="21"/>
                    </a:cxn>
                    <a:cxn ang="0">
                      <a:pos x="7" y="0"/>
                    </a:cxn>
                    <a:cxn ang="0">
                      <a:pos x="37" y="37"/>
                    </a:cxn>
                  </a:cxnLst>
                  <a:rect l="0" t="0" r="r" b="b"/>
                  <a:pathLst>
                    <a:path w="46" h="37">
                      <a:moveTo>
                        <a:pt x="46" y="24"/>
                      </a:moveTo>
                      <a:lnTo>
                        <a:pt x="0" y="21"/>
                      </a:lnTo>
                      <a:lnTo>
                        <a:pt x="25" y="21"/>
                      </a:lnTo>
                      <a:lnTo>
                        <a:pt x="7" y="0"/>
                      </a:lnTo>
                      <a:lnTo>
                        <a:pt x="37" y="37"/>
                      </a:lnTo>
                    </a:path>
                  </a:pathLst>
                </a:custGeom>
                <a:noFill/>
                <a:ln w="12700">
                  <a:solidFill>
                    <a:schemeClr val="accent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27" name="Freeform 123"/>
                <p:cNvSpPr>
                  <a:spLocks/>
                </p:cNvSpPr>
                <p:nvPr/>
              </p:nvSpPr>
              <p:spPr bwMode="auto">
                <a:xfrm>
                  <a:off x="1874" y="3875"/>
                  <a:ext cx="40" cy="52"/>
                </a:xfrm>
                <a:custGeom>
                  <a:avLst/>
                  <a:gdLst/>
                  <a:ahLst/>
                  <a:cxnLst>
                    <a:cxn ang="0">
                      <a:pos x="37" y="0"/>
                    </a:cxn>
                    <a:cxn ang="0">
                      <a:pos x="8" y="52"/>
                    </a:cxn>
                    <a:cxn ang="0">
                      <a:pos x="23" y="24"/>
                    </a:cxn>
                    <a:cxn ang="0">
                      <a:pos x="0" y="34"/>
                    </a:cxn>
                    <a:cxn ang="0">
                      <a:pos x="40" y="17"/>
                    </a:cxn>
                  </a:cxnLst>
                  <a:rect l="0" t="0" r="r" b="b"/>
                  <a:pathLst>
                    <a:path w="40" h="52">
                      <a:moveTo>
                        <a:pt x="37" y="0"/>
                      </a:moveTo>
                      <a:lnTo>
                        <a:pt x="8" y="52"/>
                      </a:lnTo>
                      <a:lnTo>
                        <a:pt x="23" y="24"/>
                      </a:lnTo>
                      <a:lnTo>
                        <a:pt x="0" y="34"/>
                      </a:lnTo>
                      <a:lnTo>
                        <a:pt x="40" y="17"/>
                      </a:lnTo>
                    </a:path>
                  </a:pathLst>
                </a:custGeom>
                <a:noFill/>
                <a:ln w="12700">
                  <a:solidFill>
                    <a:srgbClr val="FC0128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28" name="Freeform 124" descr="Grands confettis"/>
                <p:cNvSpPr>
                  <a:spLocks/>
                </p:cNvSpPr>
                <p:nvPr/>
              </p:nvSpPr>
              <p:spPr bwMode="auto">
                <a:xfrm>
                  <a:off x="1854" y="3920"/>
                  <a:ext cx="26" cy="68"/>
                </a:xfrm>
                <a:custGeom>
                  <a:avLst/>
                  <a:gdLst/>
                  <a:ahLst/>
                  <a:cxnLst>
                    <a:cxn ang="0">
                      <a:pos x="14" y="0"/>
                    </a:cxn>
                    <a:cxn ang="0">
                      <a:pos x="15" y="68"/>
                    </a:cxn>
                    <a:cxn ang="0">
                      <a:pos x="14" y="30"/>
                    </a:cxn>
                    <a:cxn ang="0">
                      <a:pos x="0" y="59"/>
                    </a:cxn>
                    <a:cxn ang="0">
                      <a:pos x="26" y="13"/>
                    </a:cxn>
                  </a:cxnLst>
                  <a:rect l="0" t="0" r="r" b="b"/>
                  <a:pathLst>
                    <a:path w="26" h="68">
                      <a:moveTo>
                        <a:pt x="14" y="0"/>
                      </a:moveTo>
                      <a:lnTo>
                        <a:pt x="15" y="68"/>
                      </a:lnTo>
                      <a:lnTo>
                        <a:pt x="14" y="30"/>
                      </a:lnTo>
                      <a:lnTo>
                        <a:pt x="0" y="59"/>
                      </a:lnTo>
                      <a:lnTo>
                        <a:pt x="26" y="13"/>
                      </a:lnTo>
                    </a:path>
                  </a:pathLst>
                </a:custGeom>
                <a:pattFill prst="lgConfetti">
                  <a:fgClr>
                    <a:schemeClr val="hlink"/>
                  </a:fgClr>
                  <a:bgClr>
                    <a:schemeClr val="accent2"/>
                  </a:bgClr>
                </a:pattFill>
                <a:ln w="12700">
                  <a:pattFill prst="lgConfetti">
                    <a:fgClr>
                      <a:srgbClr val="FC0128"/>
                    </a:fgClr>
                    <a:bgClr>
                      <a:schemeClr val="accent2"/>
                    </a:bgClr>
                  </a:patt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29" name="Freeform 125"/>
                <p:cNvSpPr>
                  <a:spLocks/>
                </p:cNvSpPr>
                <p:nvPr/>
              </p:nvSpPr>
              <p:spPr bwMode="auto">
                <a:xfrm>
                  <a:off x="1801" y="3887"/>
                  <a:ext cx="41" cy="55"/>
                </a:xfrm>
                <a:custGeom>
                  <a:avLst/>
                  <a:gdLst/>
                  <a:ahLst/>
                  <a:cxnLst>
                    <a:cxn ang="0">
                      <a:pos x="35" y="55"/>
                    </a:cxn>
                    <a:cxn ang="0">
                      <a:pos x="8" y="0"/>
                    </a:cxn>
                    <a:cxn ang="0">
                      <a:pos x="23" y="29"/>
                    </a:cxn>
                    <a:cxn ang="0">
                      <a:pos x="0" y="15"/>
                    </a:cxn>
                    <a:cxn ang="0">
                      <a:pos x="41" y="37"/>
                    </a:cxn>
                  </a:cxnLst>
                  <a:rect l="0" t="0" r="r" b="b"/>
                  <a:pathLst>
                    <a:path w="41" h="55">
                      <a:moveTo>
                        <a:pt x="35" y="55"/>
                      </a:moveTo>
                      <a:lnTo>
                        <a:pt x="8" y="0"/>
                      </a:lnTo>
                      <a:lnTo>
                        <a:pt x="23" y="29"/>
                      </a:lnTo>
                      <a:lnTo>
                        <a:pt x="0" y="15"/>
                      </a:lnTo>
                      <a:lnTo>
                        <a:pt x="41" y="37"/>
                      </a:lnTo>
                    </a:path>
                  </a:pathLst>
                </a:custGeom>
                <a:noFill/>
                <a:ln w="12700">
                  <a:solidFill>
                    <a:srgbClr val="FC0128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30" name="Freeform 126"/>
                <p:cNvSpPr>
                  <a:spLocks/>
                </p:cNvSpPr>
                <p:nvPr/>
              </p:nvSpPr>
              <p:spPr bwMode="auto">
                <a:xfrm>
                  <a:off x="1842" y="3952"/>
                  <a:ext cx="24" cy="62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5" y="32"/>
                    </a:cxn>
                    <a:cxn ang="0">
                      <a:pos x="8" y="62"/>
                    </a:cxn>
                    <a:cxn ang="0">
                      <a:pos x="17" y="32"/>
                    </a:cxn>
                    <a:cxn ang="0">
                      <a:pos x="24" y="51"/>
                    </a:cxn>
                    <a:cxn ang="0">
                      <a:pos x="0" y="13"/>
                    </a:cxn>
                  </a:cxnLst>
                  <a:rect l="0" t="0" r="r" b="b"/>
                  <a:pathLst>
                    <a:path w="24" h="62">
                      <a:moveTo>
                        <a:pt x="2" y="0"/>
                      </a:moveTo>
                      <a:lnTo>
                        <a:pt x="15" y="32"/>
                      </a:lnTo>
                      <a:lnTo>
                        <a:pt x="8" y="62"/>
                      </a:lnTo>
                      <a:lnTo>
                        <a:pt x="17" y="32"/>
                      </a:lnTo>
                      <a:lnTo>
                        <a:pt x="24" y="51"/>
                      </a:lnTo>
                      <a:lnTo>
                        <a:pt x="0" y="13"/>
                      </a:lnTo>
                    </a:path>
                  </a:pathLst>
                </a:custGeom>
                <a:noFill/>
                <a:ln w="12700">
                  <a:solidFill>
                    <a:srgbClr val="FC0128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31" name="Freeform 127"/>
                <p:cNvSpPr>
                  <a:spLocks/>
                </p:cNvSpPr>
                <p:nvPr/>
              </p:nvSpPr>
              <p:spPr bwMode="auto">
                <a:xfrm>
                  <a:off x="1859" y="4001"/>
                  <a:ext cx="22" cy="59"/>
                </a:xfrm>
                <a:custGeom>
                  <a:avLst/>
                  <a:gdLst/>
                  <a:ahLst/>
                  <a:cxnLst>
                    <a:cxn ang="0">
                      <a:pos x="22" y="0"/>
                    </a:cxn>
                    <a:cxn ang="0">
                      <a:pos x="17" y="35"/>
                    </a:cxn>
                    <a:cxn ang="0">
                      <a:pos x="0" y="57"/>
                    </a:cxn>
                    <a:cxn ang="0">
                      <a:pos x="19" y="35"/>
                    </a:cxn>
                    <a:cxn ang="0">
                      <a:pos x="19" y="59"/>
                    </a:cxn>
                    <a:cxn ang="0">
                      <a:pos x="14" y="6"/>
                    </a:cxn>
                  </a:cxnLst>
                  <a:rect l="0" t="0" r="r" b="b"/>
                  <a:pathLst>
                    <a:path w="22" h="59">
                      <a:moveTo>
                        <a:pt x="22" y="0"/>
                      </a:moveTo>
                      <a:lnTo>
                        <a:pt x="17" y="35"/>
                      </a:lnTo>
                      <a:lnTo>
                        <a:pt x="0" y="57"/>
                      </a:lnTo>
                      <a:lnTo>
                        <a:pt x="19" y="35"/>
                      </a:lnTo>
                      <a:lnTo>
                        <a:pt x="19" y="59"/>
                      </a:lnTo>
                      <a:lnTo>
                        <a:pt x="14" y="6"/>
                      </a:lnTo>
                    </a:path>
                  </a:pathLst>
                </a:custGeom>
                <a:noFill/>
                <a:ln w="12700">
                  <a:solidFill>
                    <a:srgbClr val="FC0128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32" name="Freeform 128"/>
                <p:cNvSpPr>
                  <a:spLocks/>
                </p:cNvSpPr>
                <p:nvPr/>
              </p:nvSpPr>
              <p:spPr bwMode="auto">
                <a:xfrm>
                  <a:off x="1864" y="3945"/>
                  <a:ext cx="41" cy="45"/>
                </a:xfrm>
                <a:custGeom>
                  <a:avLst/>
                  <a:gdLst/>
                  <a:ahLst/>
                  <a:cxnLst>
                    <a:cxn ang="0">
                      <a:pos x="41" y="2"/>
                    </a:cxn>
                    <a:cxn ang="0">
                      <a:pos x="21" y="26"/>
                    </a:cxn>
                    <a:cxn ang="0">
                      <a:pos x="0" y="26"/>
                    </a:cxn>
                    <a:cxn ang="0">
                      <a:pos x="24" y="26"/>
                    </a:cxn>
                    <a:cxn ang="0">
                      <a:pos x="11" y="45"/>
                    </a:cxn>
                    <a:cxn ang="0">
                      <a:pos x="31" y="0"/>
                    </a:cxn>
                  </a:cxnLst>
                  <a:rect l="0" t="0" r="r" b="b"/>
                  <a:pathLst>
                    <a:path w="41" h="45">
                      <a:moveTo>
                        <a:pt x="41" y="2"/>
                      </a:moveTo>
                      <a:lnTo>
                        <a:pt x="21" y="26"/>
                      </a:lnTo>
                      <a:lnTo>
                        <a:pt x="0" y="26"/>
                      </a:lnTo>
                      <a:lnTo>
                        <a:pt x="24" y="26"/>
                      </a:lnTo>
                      <a:lnTo>
                        <a:pt x="11" y="45"/>
                      </a:lnTo>
                      <a:lnTo>
                        <a:pt x="31" y="0"/>
                      </a:lnTo>
                    </a:path>
                  </a:pathLst>
                </a:custGeom>
                <a:noFill/>
                <a:ln w="12700">
                  <a:solidFill>
                    <a:srgbClr val="FC0128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33" name="Oval 129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2324" y="3828"/>
                  <a:ext cx="71" cy="65"/>
                </a:xfrm>
                <a:prstGeom prst="ellipse">
                  <a:avLst/>
                </a:prstGeom>
                <a:pattFill prst="lgConfetti">
                  <a:fgClr>
                    <a:srgbClr val="FC0128"/>
                  </a:fgClr>
                  <a:bgClr>
                    <a:schemeClr val="accent2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34" name="Oval 130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1957" y="4010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72835" name="Group 131"/>
              <p:cNvGrpSpPr>
                <a:grpSpLocks/>
              </p:cNvGrpSpPr>
              <p:nvPr/>
            </p:nvGrpSpPr>
            <p:grpSpPr bwMode="auto">
              <a:xfrm>
                <a:off x="2899" y="3504"/>
                <a:ext cx="1186" cy="292"/>
                <a:chOff x="2826" y="3744"/>
                <a:chExt cx="1343" cy="409"/>
              </a:xfrm>
            </p:grpSpPr>
            <p:grpSp>
              <p:nvGrpSpPr>
                <p:cNvPr id="72836" name="Group 132"/>
                <p:cNvGrpSpPr>
                  <a:grpSpLocks/>
                </p:cNvGrpSpPr>
                <p:nvPr/>
              </p:nvGrpSpPr>
              <p:grpSpPr bwMode="auto">
                <a:xfrm>
                  <a:off x="2826" y="3744"/>
                  <a:ext cx="1343" cy="409"/>
                  <a:chOff x="2839" y="3759"/>
                  <a:chExt cx="1343" cy="409"/>
                </a:xfrm>
              </p:grpSpPr>
              <p:sp>
                <p:nvSpPr>
                  <p:cNvPr id="72837" name="Freeform 133"/>
                  <p:cNvSpPr>
                    <a:spLocks/>
                  </p:cNvSpPr>
                  <p:nvPr/>
                </p:nvSpPr>
                <p:spPr bwMode="auto">
                  <a:xfrm>
                    <a:off x="2839" y="3759"/>
                    <a:ext cx="1339" cy="402"/>
                  </a:xfrm>
                  <a:custGeom>
                    <a:avLst/>
                    <a:gdLst/>
                    <a:ahLst/>
                    <a:cxnLst>
                      <a:cxn ang="0">
                        <a:pos x="262" y="0"/>
                      </a:cxn>
                      <a:cxn ang="0">
                        <a:pos x="0" y="390"/>
                      </a:cxn>
                      <a:cxn ang="0">
                        <a:pos x="0" y="402"/>
                      </a:cxn>
                      <a:cxn ang="0">
                        <a:pos x="1077" y="402"/>
                      </a:cxn>
                      <a:cxn ang="0">
                        <a:pos x="1339" y="12"/>
                      </a:cxn>
                      <a:cxn ang="0">
                        <a:pos x="1339" y="0"/>
                      </a:cxn>
                      <a:cxn ang="0">
                        <a:pos x="262" y="0"/>
                      </a:cxn>
                    </a:cxnLst>
                    <a:rect l="0" t="0" r="r" b="b"/>
                    <a:pathLst>
                      <a:path w="1339" h="402">
                        <a:moveTo>
                          <a:pt x="262" y="0"/>
                        </a:moveTo>
                        <a:lnTo>
                          <a:pt x="0" y="390"/>
                        </a:lnTo>
                        <a:lnTo>
                          <a:pt x="0" y="402"/>
                        </a:lnTo>
                        <a:lnTo>
                          <a:pt x="1077" y="402"/>
                        </a:lnTo>
                        <a:lnTo>
                          <a:pt x="1339" y="12"/>
                        </a:lnTo>
                        <a:lnTo>
                          <a:pt x="1339" y="0"/>
                        </a:lnTo>
                        <a:lnTo>
                          <a:pt x="262" y="0"/>
                        </a:lnTo>
                        <a:close/>
                      </a:path>
                    </a:pathLst>
                  </a:custGeom>
                  <a:solidFill>
                    <a:srgbClr val="C0FEF9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38" name="Freeform 134"/>
                  <p:cNvSpPr>
                    <a:spLocks/>
                  </p:cNvSpPr>
                  <p:nvPr/>
                </p:nvSpPr>
                <p:spPr bwMode="auto">
                  <a:xfrm>
                    <a:off x="2839" y="3759"/>
                    <a:ext cx="1343" cy="409"/>
                  </a:xfrm>
                  <a:custGeom>
                    <a:avLst/>
                    <a:gdLst/>
                    <a:ahLst/>
                    <a:cxnLst>
                      <a:cxn ang="0">
                        <a:pos x="262" y="0"/>
                      </a:cxn>
                      <a:cxn ang="0">
                        <a:pos x="0" y="396"/>
                      </a:cxn>
                      <a:cxn ang="0">
                        <a:pos x="0" y="409"/>
                      </a:cxn>
                      <a:cxn ang="0">
                        <a:pos x="1081" y="409"/>
                      </a:cxn>
                      <a:cxn ang="0">
                        <a:pos x="1343" y="13"/>
                      </a:cxn>
                      <a:cxn ang="0">
                        <a:pos x="1343" y="0"/>
                      </a:cxn>
                      <a:cxn ang="0">
                        <a:pos x="262" y="0"/>
                      </a:cxn>
                    </a:cxnLst>
                    <a:rect l="0" t="0" r="r" b="b"/>
                    <a:pathLst>
                      <a:path w="1343" h="409">
                        <a:moveTo>
                          <a:pt x="262" y="0"/>
                        </a:moveTo>
                        <a:lnTo>
                          <a:pt x="0" y="396"/>
                        </a:lnTo>
                        <a:lnTo>
                          <a:pt x="0" y="409"/>
                        </a:lnTo>
                        <a:lnTo>
                          <a:pt x="1081" y="409"/>
                        </a:lnTo>
                        <a:lnTo>
                          <a:pt x="1343" y="13"/>
                        </a:lnTo>
                        <a:lnTo>
                          <a:pt x="1343" y="0"/>
                        </a:lnTo>
                        <a:lnTo>
                          <a:pt x="262" y="0"/>
                        </a:lnTo>
                      </a:path>
                    </a:pathLst>
                  </a:custGeom>
                  <a:noFill/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39" name="Freeform 135"/>
                  <p:cNvSpPr>
                    <a:spLocks/>
                  </p:cNvSpPr>
                  <p:nvPr/>
                </p:nvSpPr>
                <p:spPr bwMode="auto">
                  <a:xfrm>
                    <a:off x="2839" y="4155"/>
                    <a:ext cx="1081" cy="1"/>
                  </a:xfrm>
                  <a:custGeom>
                    <a:avLst/>
                    <a:gdLst/>
                    <a:ahLst/>
                    <a:cxnLst>
                      <a:cxn ang="0">
                        <a:pos x="1081" y="0"/>
                      </a:cxn>
                      <a:cxn ang="0">
                        <a:pos x="0" y="0"/>
                      </a:cxn>
                      <a:cxn ang="0">
                        <a:pos x="1081" y="0"/>
                      </a:cxn>
                    </a:cxnLst>
                    <a:rect l="0" t="0" r="r" b="b"/>
                    <a:pathLst>
                      <a:path w="1081">
                        <a:moveTo>
                          <a:pt x="1081" y="0"/>
                        </a:moveTo>
                        <a:lnTo>
                          <a:pt x="0" y="0"/>
                        </a:lnTo>
                        <a:lnTo>
                          <a:pt x="1081" y="0"/>
                        </a:lnTo>
                      </a:path>
                    </a:pathLst>
                  </a:custGeom>
                  <a:noFill/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40" name="Freeform 136"/>
                  <p:cNvSpPr>
                    <a:spLocks/>
                  </p:cNvSpPr>
                  <p:nvPr/>
                </p:nvSpPr>
                <p:spPr bwMode="auto">
                  <a:xfrm>
                    <a:off x="3920" y="3759"/>
                    <a:ext cx="262" cy="396"/>
                  </a:xfrm>
                  <a:custGeom>
                    <a:avLst/>
                    <a:gdLst/>
                    <a:ahLst/>
                    <a:cxnLst>
                      <a:cxn ang="0">
                        <a:pos x="0" y="396"/>
                      </a:cxn>
                      <a:cxn ang="0">
                        <a:pos x="262" y="0"/>
                      </a:cxn>
                      <a:cxn ang="0">
                        <a:pos x="0" y="396"/>
                      </a:cxn>
                    </a:cxnLst>
                    <a:rect l="0" t="0" r="r" b="b"/>
                    <a:pathLst>
                      <a:path w="262" h="396">
                        <a:moveTo>
                          <a:pt x="0" y="396"/>
                        </a:moveTo>
                        <a:lnTo>
                          <a:pt x="262" y="0"/>
                        </a:lnTo>
                        <a:lnTo>
                          <a:pt x="0" y="396"/>
                        </a:lnTo>
                      </a:path>
                    </a:pathLst>
                  </a:custGeom>
                  <a:noFill/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2841" name="Freeform 137"/>
                  <p:cNvSpPr>
                    <a:spLocks/>
                  </p:cNvSpPr>
                  <p:nvPr/>
                </p:nvSpPr>
                <p:spPr bwMode="auto">
                  <a:xfrm>
                    <a:off x="3920" y="4155"/>
                    <a:ext cx="1" cy="13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13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h="13">
                        <a:moveTo>
                          <a:pt x="0" y="0"/>
                        </a:moveTo>
                        <a:lnTo>
                          <a:pt x="0" y="13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sp>
              <p:nvSpPr>
                <p:cNvPr id="72842" name="Oval 138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113" y="3792"/>
                  <a:ext cx="71" cy="65"/>
                </a:xfrm>
                <a:prstGeom prst="ellipse">
                  <a:avLst/>
                </a:prstGeom>
                <a:pattFill prst="lgConfetti">
                  <a:fgClr>
                    <a:srgbClr val="FC0128"/>
                  </a:fgClr>
                  <a:bgClr>
                    <a:schemeClr val="accent2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43" name="Oval 139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209" y="3792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44" name="Oval 140"/>
                <p:cNvSpPr>
                  <a:spLocks noChangeArrowheads="1"/>
                </p:cNvSpPr>
                <p:nvPr/>
              </p:nvSpPr>
              <p:spPr bwMode="auto">
                <a:xfrm>
                  <a:off x="3305" y="3792"/>
                  <a:ext cx="72" cy="67"/>
                </a:xfrm>
                <a:prstGeom prst="ellipse">
                  <a:avLst/>
                </a:prstGeom>
                <a:solidFill>
                  <a:schemeClr val="hlink"/>
                </a:solidFill>
                <a:ln w="12700">
                  <a:solidFill>
                    <a:schemeClr val="hlink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45" name="Oval 141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401" y="3792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46" name="Oval 142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497" y="3792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47" name="Oval 143"/>
                <p:cNvSpPr>
                  <a:spLocks noChangeArrowheads="1"/>
                </p:cNvSpPr>
                <p:nvPr/>
              </p:nvSpPr>
              <p:spPr bwMode="auto">
                <a:xfrm>
                  <a:off x="3593" y="3792"/>
                  <a:ext cx="72" cy="67"/>
                </a:xfrm>
                <a:prstGeom prst="ellipse">
                  <a:avLst/>
                </a:prstGeom>
                <a:solidFill>
                  <a:schemeClr val="hlink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48" name="Oval 144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689" y="3792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49" name="Oval 145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785" y="3792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50" name="Oval 146"/>
                <p:cNvSpPr>
                  <a:spLocks noChangeArrowheads="1"/>
                </p:cNvSpPr>
                <p:nvPr/>
              </p:nvSpPr>
              <p:spPr bwMode="auto">
                <a:xfrm>
                  <a:off x="3881" y="3792"/>
                  <a:ext cx="72" cy="67"/>
                </a:xfrm>
                <a:prstGeom prst="ellipse">
                  <a:avLst/>
                </a:prstGeom>
                <a:solidFill>
                  <a:schemeClr val="accent2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51" name="Oval 147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977" y="3792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52" name="Oval 148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065" y="3888"/>
                  <a:ext cx="71" cy="65"/>
                </a:xfrm>
                <a:prstGeom prst="ellipse">
                  <a:avLst/>
                </a:prstGeom>
                <a:pattFill prst="lgConfetti">
                  <a:fgClr>
                    <a:srgbClr val="FC0128"/>
                  </a:fgClr>
                  <a:bgClr>
                    <a:schemeClr val="accent2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53" name="Oval 149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161" y="3888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54" name="Oval 150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257" y="3888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55" name="Oval 151" descr="Pointillés"/>
                <p:cNvSpPr>
                  <a:spLocks noChangeArrowheads="1"/>
                </p:cNvSpPr>
                <p:nvPr/>
              </p:nvSpPr>
              <p:spPr bwMode="auto">
                <a:xfrm>
                  <a:off x="3353" y="3888"/>
                  <a:ext cx="72" cy="67"/>
                </a:xfrm>
                <a:prstGeom prst="ellipse">
                  <a:avLst/>
                </a:prstGeom>
                <a:pattFill prst="trellis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56" name="Oval 152"/>
                <p:cNvSpPr>
                  <a:spLocks noChangeArrowheads="1"/>
                </p:cNvSpPr>
                <p:nvPr/>
              </p:nvSpPr>
              <p:spPr bwMode="auto">
                <a:xfrm>
                  <a:off x="3449" y="3888"/>
                  <a:ext cx="72" cy="67"/>
                </a:xfrm>
                <a:prstGeom prst="ellipse">
                  <a:avLst/>
                </a:prstGeom>
                <a:solidFill>
                  <a:schemeClr val="accent2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57" name="Oval 153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545" y="3888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58" name="Oval 154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641" y="3888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59" name="Oval 155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737" y="3888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60" name="Oval 156"/>
                <p:cNvSpPr>
                  <a:spLocks noChangeArrowheads="1"/>
                </p:cNvSpPr>
                <p:nvPr/>
              </p:nvSpPr>
              <p:spPr bwMode="auto">
                <a:xfrm>
                  <a:off x="3833" y="3888"/>
                  <a:ext cx="72" cy="67"/>
                </a:xfrm>
                <a:prstGeom prst="ellipse">
                  <a:avLst/>
                </a:prstGeom>
                <a:solidFill>
                  <a:schemeClr val="accent2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61" name="Oval 157" descr="90%"/>
                <p:cNvSpPr>
                  <a:spLocks noChangeArrowheads="1"/>
                </p:cNvSpPr>
                <p:nvPr/>
              </p:nvSpPr>
              <p:spPr bwMode="auto">
                <a:xfrm>
                  <a:off x="3929" y="3888"/>
                  <a:ext cx="72" cy="67"/>
                </a:xfrm>
                <a:prstGeom prst="ellipse">
                  <a:avLst/>
                </a:prstGeom>
                <a:pattFill prst="pct90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62" name="Oval 158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2969" y="3984"/>
                  <a:ext cx="71" cy="65"/>
                </a:xfrm>
                <a:prstGeom prst="ellipse">
                  <a:avLst/>
                </a:prstGeom>
                <a:pattFill prst="lgConfetti">
                  <a:fgClr>
                    <a:srgbClr val="FC0128"/>
                  </a:fgClr>
                  <a:bgClr>
                    <a:schemeClr val="accent2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63" name="Oval 159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065" y="3984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72864" name="Oval 160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161" y="3984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65" name="Oval 161"/>
                <p:cNvSpPr>
                  <a:spLocks noChangeArrowheads="1"/>
                </p:cNvSpPr>
                <p:nvPr/>
              </p:nvSpPr>
              <p:spPr bwMode="auto">
                <a:xfrm>
                  <a:off x="3257" y="3984"/>
                  <a:ext cx="72" cy="67"/>
                </a:xfrm>
                <a:prstGeom prst="ellipse">
                  <a:avLst/>
                </a:prstGeom>
                <a:solidFill>
                  <a:schemeClr val="accent2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66" name="Oval 162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353" y="3984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67" name="Oval 163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449" y="3984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68" name="Oval 164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545" y="3984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69" name="Oval 165"/>
                <p:cNvSpPr>
                  <a:spLocks noChangeArrowheads="1"/>
                </p:cNvSpPr>
                <p:nvPr/>
              </p:nvSpPr>
              <p:spPr bwMode="auto">
                <a:xfrm>
                  <a:off x="3641" y="3984"/>
                  <a:ext cx="72" cy="67"/>
                </a:xfrm>
                <a:prstGeom prst="ellipse">
                  <a:avLst/>
                </a:prstGeom>
                <a:solidFill>
                  <a:schemeClr val="hlink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70" name="Oval 166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737" y="3984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  <p:sp>
              <p:nvSpPr>
                <p:cNvPr id="72871" name="Oval 167" descr="Grands confettis"/>
                <p:cNvSpPr>
                  <a:spLocks noChangeArrowheads="1"/>
                </p:cNvSpPr>
                <p:nvPr/>
              </p:nvSpPr>
              <p:spPr bwMode="auto">
                <a:xfrm>
                  <a:off x="3833" y="3984"/>
                  <a:ext cx="72" cy="67"/>
                </a:xfrm>
                <a:prstGeom prst="ellipse">
                  <a:avLst/>
                </a:prstGeom>
                <a:pattFill prst="lgConfetti">
                  <a:fgClr>
                    <a:schemeClr val="accent2"/>
                  </a:fgClr>
                  <a:bgClr>
                    <a:schemeClr val="hlink"/>
                  </a:bgClr>
                </a:patt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fr-FR" sz="1600"/>
                </a:p>
              </p:txBody>
            </p:sp>
          </p:grpSp>
          <p:sp>
            <p:nvSpPr>
              <p:cNvPr id="72872" name="Text Box 168"/>
              <p:cNvSpPr txBox="1">
                <a:spLocks noChangeArrowheads="1"/>
              </p:cNvSpPr>
              <p:nvPr/>
            </p:nvSpPr>
            <p:spPr bwMode="auto">
              <a:xfrm>
                <a:off x="2026" y="3024"/>
                <a:ext cx="1951" cy="403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1200" b="1"/>
                  <a:t>Hybridation simultanée des deux ADN </a:t>
                </a:r>
              </a:p>
              <a:p>
                <a:pPr algn="ctr" eaLnBrk="0" hangingPunct="0"/>
                <a:r>
                  <a:rPr lang="en-US" sz="1200" b="1"/>
                  <a:t>sur chromosomes normaux </a:t>
                </a:r>
              </a:p>
              <a:p>
                <a:pPr algn="ctr" eaLnBrk="0" hangingPunct="0"/>
                <a:r>
                  <a:rPr lang="en-US" sz="1200" b="1"/>
                  <a:t>ou sur biopuces d’ADN (“CGH array”)</a:t>
                </a:r>
              </a:p>
            </p:txBody>
          </p:sp>
          <p:sp>
            <p:nvSpPr>
              <p:cNvPr id="72873" name="Text Box 169"/>
              <p:cNvSpPr txBox="1">
                <a:spLocks noChangeArrowheads="1"/>
              </p:cNvSpPr>
              <p:nvPr/>
            </p:nvSpPr>
            <p:spPr bwMode="auto">
              <a:xfrm>
                <a:off x="624" y="3840"/>
                <a:ext cx="5010" cy="21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600" b="1"/>
                  <a:t>Analyse des rapports de fluorescence vert/rouge sur chaque chromosome ou chaque clone</a:t>
                </a:r>
              </a:p>
            </p:txBody>
          </p:sp>
        </p:grpSp>
        <p:sp>
          <p:nvSpPr>
            <p:cNvPr id="72874" name="Line 170"/>
            <p:cNvSpPr>
              <a:spLocks noChangeShapeType="1"/>
            </p:cNvSpPr>
            <p:nvPr/>
          </p:nvSpPr>
          <p:spPr bwMode="auto">
            <a:xfrm flipH="1">
              <a:off x="4464" y="1920"/>
              <a:ext cx="96" cy="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72875" name="Line 171"/>
            <p:cNvSpPr>
              <a:spLocks noChangeShapeType="1"/>
            </p:cNvSpPr>
            <p:nvPr/>
          </p:nvSpPr>
          <p:spPr bwMode="auto">
            <a:xfrm flipH="1">
              <a:off x="3168" y="2400"/>
              <a:ext cx="96" cy="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72876" name="Line 172"/>
            <p:cNvSpPr>
              <a:spLocks noChangeShapeType="1"/>
            </p:cNvSpPr>
            <p:nvPr/>
          </p:nvSpPr>
          <p:spPr bwMode="auto">
            <a:xfrm>
              <a:off x="816" y="2160"/>
              <a:ext cx="96" cy="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72877" name="Line 173"/>
            <p:cNvSpPr>
              <a:spLocks noChangeShapeType="1"/>
            </p:cNvSpPr>
            <p:nvPr/>
          </p:nvSpPr>
          <p:spPr bwMode="auto">
            <a:xfrm>
              <a:off x="2304" y="2736"/>
              <a:ext cx="96" cy="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970" name="Group 2"/>
          <p:cNvGrpSpPr>
            <a:grpSpLocks/>
          </p:cNvGrpSpPr>
          <p:nvPr/>
        </p:nvGrpSpPr>
        <p:grpSpPr bwMode="auto">
          <a:xfrm>
            <a:off x="871538" y="4416425"/>
            <a:ext cx="4533900" cy="668338"/>
            <a:chOff x="635" y="2782"/>
            <a:chExt cx="2856" cy="421"/>
          </a:xfrm>
        </p:grpSpPr>
        <p:sp>
          <p:nvSpPr>
            <p:cNvPr id="83971" name="Freeform 3"/>
            <p:cNvSpPr>
              <a:spLocks/>
            </p:cNvSpPr>
            <p:nvPr/>
          </p:nvSpPr>
          <p:spPr bwMode="auto">
            <a:xfrm>
              <a:off x="639" y="2785"/>
              <a:ext cx="2849" cy="415"/>
            </a:xfrm>
            <a:custGeom>
              <a:avLst/>
              <a:gdLst/>
              <a:ahLst/>
              <a:cxnLst>
                <a:cxn ang="0">
                  <a:pos x="393" y="0"/>
                </a:cxn>
                <a:cxn ang="0">
                  <a:pos x="0" y="350"/>
                </a:cxn>
                <a:cxn ang="0">
                  <a:pos x="0" y="415"/>
                </a:cxn>
                <a:cxn ang="0">
                  <a:pos x="2456" y="415"/>
                </a:cxn>
                <a:cxn ang="0">
                  <a:pos x="2849" y="66"/>
                </a:cxn>
                <a:cxn ang="0">
                  <a:pos x="2849" y="0"/>
                </a:cxn>
                <a:cxn ang="0">
                  <a:pos x="393" y="0"/>
                </a:cxn>
                <a:cxn ang="0">
                  <a:pos x="393" y="0"/>
                </a:cxn>
              </a:cxnLst>
              <a:rect l="0" t="0" r="r" b="b"/>
              <a:pathLst>
                <a:path w="2849" h="415">
                  <a:moveTo>
                    <a:pt x="393" y="0"/>
                  </a:moveTo>
                  <a:lnTo>
                    <a:pt x="0" y="350"/>
                  </a:lnTo>
                  <a:lnTo>
                    <a:pt x="0" y="415"/>
                  </a:lnTo>
                  <a:lnTo>
                    <a:pt x="2456" y="415"/>
                  </a:lnTo>
                  <a:lnTo>
                    <a:pt x="2849" y="66"/>
                  </a:lnTo>
                  <a:lnTo>
                    <a:pt x="2849" y="0"/>
                  </a:lnTo>
                  <a:lnTo>
                    <a:pt x="393" y="0"/>
                  </a:lnTo>
                  <a:lnTo>
                    <a:pt x="393" y="0"/>
                  </a:lnTo>
                  <a:close/>
                </a:path>
              </a:pathLst>
            </a:custGeom>
            <a:solidFill>
              <a:srgbClr val="91919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72" name="Freeform 4"/>
            <p:cNvSpPr>
              <a:spLocks/>
            </p:cNvSpPr>
            <p:nvPr/>
          </p:nvSpPr>
          <p:spPr bwMode="auto">
            <a:xfrm>
              <a:off x="639" y="2785"/>
              <a:ext cx="2849" cy="350"/>
            </a:xfrm>
            <a:custGeom>
              <a:avLst/>
              <a:gdLst/>
              <a:ahLst/>
              <a:cxnLst>
                <a:cxn ang="0">
                  <a:pos x="0" y="350"/>
                </a:cxn>
                <a:cxn ang="0">
                  <a:pos x="2456" y="350"/>
                </a:cxn>
                <a:cxn ang="0">
                  <a:pos x="2849" y="0"/>
                </a:cxn>
                <a:cxn ang="0">
                  <a:pos x="393" y="0"/>
                </a:cxn>
                <a:cxn ang="0">
                  <a:pos x="0" y="350"/>
                </a:cxn>
                <a:cxn ang="0">
                  <a:pos x="0" y="350"/>
                </a:cxn>
              </a:cxnLst>
              <a:rect l="0" t="0" r="r" b="b"/>
              <a:pathLst>
                <a:path w="2849" h="350">
                  <a:moveTo>
                    <a:pt x="0" y="350"/>
                  </a:moveTo>
                  <a:lnTo>
                    <a:pt x="2456" y="350"/>
                  </a:lnTo>
                  <a:lnTo>
                    <a:pt x="2849" y="0"/>
                  </a:lnTo>
                  <a:lnTo>
                    <a:pt x="393" y="0"/>
                  </a:lnTo>
                  <a:lnTo>
                    <a:pt x="0" y="350"/>
                  </a:lnTo>
                  <a:lnTo>
                    <a:pt x="0" y="350"/>
                  </a:lnTo>
                  <a:close/>
                </a:path>
              </a:pathLst>
            </a:custGeom>
            <a:solidFill>
              <a:srgbClr val="A7A7A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73" name="Freeform 5"/>
            <p:cNvSpPr>
              <a:spLocks/>
            </p:cNvSpPr>
            <p:nvPr/>
          </p:nvSpPr>
          <p:spPr bwMode="auto">
            <a:xfrm>
              <a:off x="3095" y="2785"/>
              <a:ext cx="393" cy="415"/>
            </a:xfrm>
            <a:custGeom>
              <a:avLst/>
              <a:gdLst/>
              <a:ahLst/>
              <a:cxnLst>
                <a:cxn ang="0">
                  <a:pos x="0" y="350"/>
                </a:cxn>
                <a:cxn ang="0">
                  <a:pos x="393" y="0"/>
                </a:cxn>
                <a:cxn ang="0">
                  <a:pos x="393" y="66"/>
                </a:cxn>
                <a:cxn ang="0">
                  <a:pos x="0" y="415"/>
                </a:cxn>
                <a:cxn ang="0">
                  <a:pos x="0" y="350"/>
                </a:cxn>
                <a:cxn ang="0">
                  <a:pos x="0" y="350"/>
                </a:cxn>
              </a:cxnLst>
              <a:rect l="0" t="0" r="r" b="b"/>
              <a:pathLst>
                <a:path w="393" h="415">
                  <a:moveTo>
                    <a:pt x="0" y="350"/>
                  </a:moveTo>
                  <a:lnTo>
                    <a:pt x="393" y="0"/>
                  </a:lnTo>
                  <a:lnTo>
                    <a:pt x="393" y="66"/>
                  </a:lnTo>
                  <a:lnTo>
                    <a:pt x="0" y="415"/>
                  </a:lnTo>
                  <a:lnTo>
                    <a:pt x="0" y="350"/>
                  </a:lnTo>
                  <a:lnTo>
                    <a:pt x="0" y="350"/>
                  </a:lnTo>
                  <a:close/>
                </a:path>
              </a:pathLst>
            </a:custGeom>
            <a:solidFill>
              <a:srgbClr val="75757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74" name="Freeform 6"/>
            <p:cNvSpPr>
              <a:spLocks/>
            </p:cNvSpPr>
            <p:nvPr/>
          </p:nvSpPr>
          <p:spPr bwMode="auto">
            <a:xfrm>
              <a:off x="635" y="2782"/>
              <a:ext cx="2856" cy="421"/>
            </a:xfrm>
            <a:custGeom>
              <a:avLst/>
              <a:gdLst/>
              <a:ahLst/>
              <a:cxnLst>
                <a:cxn ang="0">
                  <a:pos x="1" y="350"/>
                </a:cxn>
                <a:cxn ang="0">
                  <a:pos x="0" y="351"/>
                </a:cxn>
                <a:cxn ang="0">
                  <a:pos x="0" y="353"/>
                </a:cxn>
                <a:cxn ang="0">
                  <a:pos x="0" y="418"/>
                </a:cxn>
                <a:cxn ang="0">
                  <a:pos x="0" y="421"/>
                </a:cxn>
                <a:cxn ang="0">
                  <a:pos x="4" y="421"/>
                </a:cxn>
                <a:cxn ang="0">
                  <a:pos x="2460" y="421"/>
                </a:cxn>
                <a:cxn ang="0">
                  <a:pos x="2461" y="421"/>
                </a:cxn>
                <a:cxn ang="0">
                  <a:pos x="2462" y="421"/>
                </a:cxn>
                <a:cxn ang="0">
                  <a:pos x="2855" y="71"/>
                </a:cxn>
                <a:cxn ang="0">
                  <a:pos x="2856" y="70"/>
                </a:cxn>
                <a:cxn ang="0">
                  <a:pos x="2856" y="69"/>
                </a:cxn>
                <a:cxn ang="0">
                  <a:pos x="2856" y="3"/>
                </a:cxn>
                <a:cxn ang="0">
                  <a:pos x="2856" y="0"/>
                </a:cxn>
                <a:cxn ang="0">
                  <a:pos x="2853" y="0"/>
                </a:cxn>
                <a:cxn ang="0">
                  <a:pos x="397" y="0"/>
                </a:cxn>
                <a:cxn ang="0">
                  <a:pos x="395" y="0"/>
                </a:cxn>
                <a:cxn ang="0">
                  <a:pos x="395" y="1"/>
                </a:cxn>
                <a:cxn ang="0">
                  <a:pos x="1" y="350"/>
                </a:cxn>
                <a:cxn ang="0">
                  <a:pos x="399" y="6"/>
                </a:cxn>
                <a:cxn ang="0">
                  <a:pos x="2849" y="6"/>
                </a:cxn>
                <a:cxn ang="0">
                  <a:pos x="2849" y="67"/>
                </a:cxn>
                <a:cxn ang="0">
                  <a:pos x="2458" y="415"/>
                </a:cxn>
                <a:cxn ang="0">
                  <a:pos x="8" y="415"/>
                </a:cxn>
                <a:cxn ang="0">
                  <a:pos x="8" y="354"/>
                </a:cxn>
                <a:cxn ang="0">
                  <a:pos x="399" y="6"/>
                </a:cxn>
                <a:cxn ang="0">
                  <a:pos x="1" y="350"/>
                </a:cxn>
                <a:cxn ang="0">
                  <a:pos x="1" y="350"/>
                </a:cxn>
              </a:cxnLst>
              <a:rect l="0" t="0" r="r" b="b"/>
              <a:pathLst>
                <a:path w="2856" h="421">
                  <a:moveTo>
                    <a:pt x="1" y="350"/>
                  </a:moveTo>
                  <a:lnTo>
                    <a:pt x="0" y="351"/>
                  </a:lnTo>
                  <a:lnTo>
                    <a:pt x="0" y="353"/>
                  </a:lnTo>
                  <a:lnTo>
                    <a:pt x="0" y="418"/>
                  </a:lnTo>
                  <a:lnTo>
                    <a:pt x="0" y="421"/>
                  </a:lnTo>
                  <a:lnTo>
                    <a:pt x="4" y="421"/>
                  </a:lnTo>
                  <a:lnTo>
                    <a:pt x="2460" y="421"/>
                  </a:lnTo>
                  <a:lnTo>
                    <a:pt x="2461" y="421"/>
                  </a:lnTo>
                  <a:lnTo>
                    <a:pt x="2462" y="421"/>
                  </a:lnTo>
                  <a:lnTo>
                    <a:pt x="2855" y="71"/>
                  </a:lnTo>
                  <a:lnTo>
                    <a:pt x="2856" y="70"/>
                  </a:lnTo>
                  <a:lnTo>
                    <a:pt x="2856" y="69"/>
                  </a:lnTo>
                  <a:lnTo>
                    <a:pt x="2856" y="3"/>
                  </a:lnTo>
                  <a:lnTo>
                    <a:pt x="2856" y="0"/>
                  </a:lnTo>
                  <a:lnTo>
                    <a:pt x="2853" y="0"/>
                  </a:lnTo>
                  <a:lnTo>
                    <a:pt x="397" y="0"/>
                  </a:lnTo>
                  <a:lnTo>
                    <a:pt x="395" y="0"/>
                  </a:lnTo>
                  <a:lnTo>
                    <a:pt x="395" y="1"/>
                  </a:lnTo>
                  <a:lnTo>
                    <a:pt x="1" y="350"/>
                  </a:lnTo>
                  <a:lnTo>
                    <a:pt x="399" y="6"/>
                  </a:lnTo>
                  <a:lnTo>
                    <a:pt x="2849" y="6"/>
                  </a:lnTo>
                  <a:lnTo>
                    <a:pt x="2849" y="67"/>
                  </a:lnTo>
                  <a:lnTo>
                    <a:pt x="2458" y="415"/>
                  </a:lnTo>
                  <a:lnTo>
                    <a:pt x="8" y="415"/>
                  </a:lnTo>
                  <a:lnTo>
                    <a:pt x="8" y="354"/>
                  </a:lnTo>
                  <a:lnTo>
                    <a:pt x="399" y="6"/>
                  </a:lnTo>
                  <a:lnTo>
                    <a:pt x="1" y="350"/>
                  </a:lnTo>
                  <a:lnTo>
                    <a:pt x="1" y="3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75" name="Freeform 7"/>
            <p:cNvSpPr>
              <a:spLocks/>
            </p:cNvSpPr>
            <p:nvPr/>
          </p:nvSpPr>
          <p:spPr bwMode="auto">
            <a:xfrm>
              <a:off x="639" y="2783"/>
              <a:ext cx="2851" cy="355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0" y="355"/>
                </a:cxn>
                <a:cxn ang="0">
                  <a:pos x="2456" y="355"/>
                </a:cxn>
                <a:cxn ang="0">
                  <a:pos x="2457" y="355"/>
                </a:cxn>
                <a:cxn ang="0">
                  <a:pos x="2458" y="354"/>
                </a:cxn>
                <a:cxn ang="0">
                  <a:pos x="2851" y="5"/>
                </a:cxn>
                <a:cxn ang="0">
                  <a:pos x="2846" y="0"/>
                </a:cxn>
                <a:cxn ang="0">
                  <a:pos x="2454" y="348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2851" h="355">
                  <a:moveTo>
                    <a:pt x="0" y="348"/>
                  </a:moveTo>
                  <a:lnTo>
                    <a:pt x="0" y="355"/>
                  </a:lnTo>
                  <a:lnTo>
                    <a:pt x="2456" y="355"/>
                  </a:lnTo>
                  <a:lnTo>
                    <a:pt x="2457" y="355"/>
                  </a:lnTo>
                  <a:lnTo>
                    <a:pt x="2458" y="354"/>
                  </a:lnTo>
                  <a:lnTo>
                    <a:pt x="2851" y="5"/>
                  </a:lnTo>
                  <a:lnTo>
                    <a:pt x="2846" y="0"/>
                  </a:lnTo>
                  <a:lnTo>
                    <a:pt x="2454" y="348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76" name="Rectangle 8"/>
            <p:cNvSpPr>
              <a:spLocks noChangeArrowheads="1"/>
            </p:cNvSpPr>
            <p:nvPr/>
          </p:nvSpPr>
          <p:spPr bwMode="auto">
            <a:xfrm>
              <a:off x="3091" y="3135"/>
              <a:ext cx="7" cy="6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83977" name="Freeform 9"/>
          <p:cNvSpPr>
            <a:spLocks/>
          </p:cNvSpPr>
          <p:nvPr/>
        </p:nvSpPr>
        <p:spPr bwMode="auto">
          <a:xfrm>
            <a:off x="1893888" y="2281238"/>
            <a:ext cx="1233487" cy="1285875"/>
          </a:xfrm>
          <a:custGeom>
            <a:avLst/>
            <a:gdLst/>
            <a:ahLst/>
            <a:cxnLst>
              <a:cxn ang="0">
                <a:pos x="1" y="1"/>
              </a:cxn>
              <a:cxn ang="0">
                <a:pos x="1" y="6"/>
              </a:cxn>
              <a:cxn ang="0">
                <a:pos x="43" y="8"/>
              </a:cxn>
              <a:cxn ang="0">
                <a:pos x="120" y="16"/>
              </a:cxn>
              <a:cxn ang="0">
                <a:pos x="196" y="32"/>
              </a:cxn>
              <a:cxn ang="0">
                <a:pos x="265" y="55"/>
              </a:cxn>
              <a:cxn ang="0">
                <a:pos x="335" y="85"/>
              </a:cxn>
              <a:cxn ang="0">
                <a:pos x="400" y="123"/>
              </a:cxn>
              <a:cxn ang="0">
                <a:pos x="461" y="166"/>
              </a:cxn>
              <a:cxn ang="0">
                <a:pos x="519" y="215"/>
              </a:cxn>
              <a:cxn ang="0">
                <a:pos x="571" y="270"/>
              </a:cxn>
              <a:cxn ang="0">
                <a:pos x="618" y="329"/>
              </a:cxn>
              <a:cxn ang="0">
                <a:pos x="659" y="393"/>
              </a:cxn>
              <a:cxn ang="0">
                <a:pos x="695" y="462"/>
              </a:cxn>
              <a:cxn ang="0">
                <a:pos x="710" y="494"/>
              </a:cxn>
              <a:cxn ang="0">
                <a:pos x="736" y="568"/>
              </a:cxn>
              <a:cxn ang="0">
                <a:pos x="755" y="646"/>
              </a:cxn>
              <a:cxn ang="0">
                <a:pos x="766" y="726"/>
              </a:cxn>
              <a:cxn ang="0">
                <a:pos x="770" y="807"/>
              </a:cxn>
              <a:cxn ang="0">
                <a:pos x="774" y="810"/>
              </a:cxn>
              <a:cxn ang="0">
                <a:pos x="777" y="807"/>
              </a:cxn>
              <a:cxn ang="0">
                <a:pos x="774" y="726"/>
              </a:cxn>
              <a:cxn ang="0">
                <a:pos x="762" y="646"/>
              </a:cxn>
              <a:cxn ang="0">
                <a:pos x="743" y="568"/>
              </a:cxn>
              <a:cxn ang="0">
                <a:pos x="717" y="494"/>
              </a:cxn>
              <a:cxn ang="0">
                <a:pos x="701" y="457"/>
              </a:cxn>
              <a:cxn ang="0">
                <a:pos x="665" y="388"/>
              </a:cxn>
              <a:cxn ang="0">
                <a:pos x="623" y="324"/>
              </a:cxn>
              <a:cxn ang="0">
                <a:pos x="577" y="265"/>
              </a:cxn>
              <a:cxn ang="0">
                <a:pos x="524" y="210"/>
              </a:cxn>
              <a:cxn ang="0">
                <a:pos x="467" y="161"/>
              </a:cxn>
              <a:cxn ang="0">
                <a:pos x="406" y="118"/>
              </a:cxn>
              <a:cxn ang="0">
                <a:pos x="340" y="80"/>
              </a:cxn>
              <a:cxn ang="0">
                <a:pos x="271" y="50"/>
              </a:cxn>
              <a:cxn ang="0">
                <a:pos x="233" y="36"/>
              </a:cxn>
              <a:cxn ang="0">
                <a:pos x="159" y="17"/>
              </a:cxn>
              <a:cxn ang="0">
                <a:pos x="83" y="4"/>
              </a:cxn>
              <a:cxn ang="0">
                <a:pos x="3" y="0"/>
              </a:cxn>
            </a:cxnLst>
            <a:rect l="0" t="0" r="r" b="b"/>
            <a:pathLst>
              <a:path w="777" h="810">
                <a:moveTo>
                  <a:pt x="3" y="0"/>
                </a:moveTo>
                <a:lnTo>
                  <a:pt x="1" y="1"/>
                </a:lnTo>
                <a:lnTo>
                  <a:pt x="0" y="3"/>
                </a:lnTo>
                <a:lnTo>
                  <a:pt x="1" y="6"/>
                </a:lnTo>
                <a:lnTo>
                  <a:pt x="3" y="7"/>
                </a:lnTo>
                <a:lnTo>
                  <a:pt x="43" y="8"/>
                </a:lnTo>
                <a:lnTo>
                  <a:pt x="83" y="11"/>
                </a:lnTo>
                <a:lnTo>
                  <a:pt x="120" y="16"/>
                </a:lnTo>
                <a:lnTo>
                  <a:pt x="159" y="23"/>
                </a:lnTo>
                <a:lnTo>
                  <a:pt x="196" y="32"/>
                </a:lnTo>
                <a:lnTo>
                  <a:pt x="233" y="43"/>
                </a:lnTo>
                <a:lnTo>
                  <a:pt x="265" y="55"/>
                </a:lnTo>
                <a:lnTo>
                  <a:pt x="300" y="69"/>
                </a:lnTo>
                <a:lnTo>
                  <a:pt x="335" y="85"/>
                </a:lnTo>
                <a:lnTo>
                  <a:pt x="368" y="103"/>
                </a:lnTo>
                <a:lnTo>
                  <a:pt x="400" y="123"/>
                </a:lnTo>
                <a:lnTo>
                  <a:pt x="432" y="143"/>
                </a:lnTo>
                <a:lnTo>
                  <a:pt x="461" y="166"/>
                </a:lnTo>
                <a:lnTo>
                  <a:pt x="490" y="190"/>
                </a:lnTo>
                <a:lnTo>
                  <a:pt x="519" y="215"/>
                </a:lnTo>
                <a:lnTo>
                  <a:pt x="545" y="242"/>
                </a:lnTo>
                <a:lnTo>
                  <a:pt x="571" y="270"/>
                </a:lnTo>
                <a:lnTo>
                  <a:pt x="595" y="299"/>
                </a:lnTo>
                <a:lnTo>
                  <a:pt x="618" y="329"/>
                </a:lnTo>
                <a:lnTo>
                  <a:pt x="640" y="360"/>
                </a:lnTo>
                <a:lnTo>
                  <a:pt x="659" y="393"/>
                </a:lnTo>
                <a:lnTo>
                  <a:pt x="678" y="427"/>
                </a:lnTo>
                <a:lnTo>
                  <a:pt x="695" y="462"/>
                </a:lnTo>
                <a:lnTo>
                  <a:pt x="695" y="461"/>
                </a:lnTo>
                <a:lnTo>
                  <a:pt x="710" y="494"/>
                </a:lnTo>
                <a:lnTo>
                  <a:pt x="723" y="531"/>
                </a:lnTo>
                <a:lnTo>
                  <a:pt x="736" y="568"/>
                </a:lnTo>
                <a:lnTo>
                  <a:pt x="746" y="606"/>
                </a:lnTo>
                <a:lnTo>
                  <a:pt x="755" y="646"/>
                </a:lnTo>
                <a:lnTo>
                  <a:pt x="761" y="685"/>
                </a:lnTo>
                <a:lnTo>
                  <a:pt x="766" y="726"/>
                </a:lnTo>
                <a:lnTo>
                  <a:pt x="769" y="766"/>
                </a:lnTo>
                <a:lnTo>
                  <a:pt x="770" y="807"/>
                </a:lnTo>
                <a:lnTo>
                  <a:pt x="771" y="810"/>
                </a:lnTo>
                <a:lnTo>
                  <a:pt x="774" y="810"/>
                </a:lnTo>
                <a:lnTo>
                  <a:pt x="776" y="810"/>
                </a:lnTo>
                <a:lnTo>
                  <a:pt x="777" y="807"/>
                </a:lnTo>
                <a:lnTo>
                  <a:pt x="776" y="766"/>
                </a:lnTo>
                <a:lnTo>
                  <a:pt x="774" y="726"/>
                </a:lnTo>
                <a:lnTo>
                  <a:pt x="768" y="685"/>
                </a:lnTo>
                <a:lnTo>
                  <a:pt x="762" y="646"/>
                </a:lnTo>
                <a:lnTo>
                  <a:pt x="753" y="606"/>
                </a:lnTo>
                <a:lnTo>
                  <a:pt x="743" y="568"/>
                </a:lnTo>
                <a:lnTo>
                  <a:pt x="730" y="531"/>
                </a:lnTo>
                <a:lnTo>
                  <a:pt x="717" y="494"/>
                </a:lnTo>
                <a:lnTo>
                  <a:pt x="702" y="459"/>
                </a:lnTo>
                <a:lnTo>
                  <a:pt x="701" y="457"/>
                </a:lnTo>
                <a:lnTo>
                  <a:pt x="684" y="422"/>
                </a:lnTo>
                <a:lnTo>
                  <a:pt x="665" y="388"/>
                </a:lnTo>
                <a:lnTo>
                  <a:pt x="645" y="355"/>
                </a:lnTo>
                <a:lnTo>
                  <a:pt x="623" y="324"/>
                </a:lnTo>
                <a:lnTo>
                  <a:pt x="601" y="294"/>
                </a:lnTo>
                <a:lnTo>
                  <a:pt x="577" y="265"/>
                </a:lnTo>
                <a:lnTo>
                  <a:pt x="550" y="237"/>
                </a:lnTo>
                <a:lnTo>
                  <a:pt x="524" y="210"/>
                </a:lnTo>
                <a:lnTo>
                  <a:pt x="496" y="185"/>
                </a:lnTo>
                <a:lnTo>
                  <a:pt x="467" y="161"/>
                </a:lnTo>
                <a:lnTo>
                  <a:pt x="437" y="139"/>
                </a:lnTo>
                <a:lnTo>
                  <a:pt x="406" y="118"/>
                </a:lnTo>
                <a:lnTo>
                  <a:pt x="373" y="99"/>
                </a:lnTo>
                <a:lnTo>
                  <a:pt x="340" y="80"/>
                </a:lnTo>
                <a:lnTo>
                  <a:pt x="306" y="64"/>
                </a:lnTo>
                <a:lnTo>
                  <a:pt x="271" y="50"/>
                </a:lnTo>
                <a:lnTo>
                  <a:pt x="268" y="49"/>
                </a:lnTo>
                <a:lnTo>
                  <a:pt x="233" y="36"/>
                </a:lnTo>
                <a:lnTo>
                  <a:pt x="196" y="26"/>
                </a:lnTo>
                <a:lnTo>
                  <a:pt x="159" y="17"/>
                </a:lnTo>
                <a:lnTo>
                  <a:pt x="120" y="10"/>
                </a:lnTo>
                <a:lnTo>
                  <a:pt x="83" y="4"/>
                </a:lnTo>
                <a:lnTo>
                  <a:pt x="43" y="2"/>
                </a:lnTo>
                <a:lnTo>
                  <a:pt x="3" y="0"/>
                </a:lnTo>
                <a:lnTo>
                  <a:pt x="3" y="0"/>
                </a:lnTo>
                <a:close/>
              </a:path>
            </a:pathLst>
          </a:custGeom>
          <a:solidFill>
            <a:srgbClr val="FAFD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grpSp>
        <p:nvGrpSpPr>
          <p:cNvPr id="83978" name="Group 10"/>
          <p:cNvGrpSpPr>
            <a:grpSpLocks/>
          </p:cNvGrpSpPr>
          <p:nvPr/>
        </p:nvGrpSpPr>
        <p:grpSpPr bwMode="auto">
          <a:xfrm>
            <a:off x="3090863" y="2300288"/>
            <a:ext cx="1304925" cy="1328737"/>
            <a:chOff x="2033" y="1449"/>
            <a:chExt cx="822" cy="837"/>
          </a:xfrm>
        </p:grpSpPr>
        <p:sp>
          <p:nvSpPr>
            <p:cNvPr id="83979" name="Freeform 11"/>
            <p:cNvSpPr>
              <a:spLocks/>
            </p:cNvSpPr>
            <p:nvPr/>
          </p:nvSpPr>
          <p:spPr bwMode="auto">
            <a:xfrm>
              <a:off x="2060" y="1449"/>
              <a:ext cx="795" cy="786"/>
            </a:xfrm>
            <a:custGeom>
              <a:avLst/>
              <a:gdLst/>
              <a:ahLst/>
              <a:cxnLst>
                <a:cxn ang="0">
                  <a:pos x="1" y="786"/>
                </a:cxn>
                <a:cxn ang="0">
                  <a:pos x="6" y="786"/>
                </a:cxn>
                <a:cxn ang="0">
                  <a:pos x="11" y="743"/>
                </a:cxn>
                <a:cxn ang="0">
                  <a:pos x="22" y="664"/>
                </a:cxn>
                <a:cxn ang="0">
                  <a:pos x="42" y="587"/>
                </a:cxn>
                <a:cxn ang="0">
                  <a:pos x="67" y="514"/>
                </a:cxn>
                <a:cxn ang="0">
                  <a:pos x="98" y="446"/>
                </a:cxn>
                <a:cxn ang="0">
                  <a:pos x="136" y="379"/>
                </a:cxn>
                <a:cxn ang="0">
                  <a:pos x="179" y="318"/>
                </a:cxn>
                <a:cxn ang="0">
                  <a:pos x="227" y="260"/>
                </a:cxn>
                <a:cxn ang="0">
                  <a:pos x="280" y="207"/>
                </a:cxn>
                <a:cxn ang="0">
                  <a:pos x="337" y="159"/>
                </a:cxn>
                <a:cxn ang="0">
                  <a:pos x="398" y="118"/>
                </a:cxn>
                <a:cxn ang="0">
                  <a:pos x="464" y="82"/>
                </a:cxn>
                <a:cxn ang="0">
                  <a:pos x="532" y="53"/>
                </a:cxn>
                <a:cxn ang="0">
                  <a:pos x="602" y="31"/>
                </a:cxn>
                <a:cxn ang="0">
                  <a:pos x="676" y="15"/>
                </a:cxn>
                <a:cxn ang="0">
                  <a:pos x="753" y="8"/>
                </a:cxn>
                <a:cxn ang="0">
                  <a:pos x="794" y="6"/>
                </a:cxn>
                <a:cxn ang="0">
                  <a:pos x="794" y="1"/>
                </a:cxn>
                <a:cxn ang="0">
                  <a:pos x="753" y="2"/>
                </a:cxn>
                <a:cxn ang="0">
                  <a:pos x="676" y="9"/>
                </a:cxn>
                <a:cxn ang="0">
                  <a:pos x="602" y="25"/>
                </a:cxn>
                <a:cxn ang="0">
                  <a:pos x="530" y="47"/>
                </a:cxn>
                <a:cxn ang="0">
                  <a:pos x="492" y="62"/>
                </a:cxn>
                <a:cxn ang="0">
                  <a:pos x="425" y="95"/>
                </a:cxn>
                <a:cxn ang="0">
                  <a:pos x="362" y="133"/>
                </a:cxn>
                <a:cxn ang="0">
                  <a:pos x="302" y="178"/>
                </a:cxn>
                <a:cxn ang="0">
                  <a:pos x="247" y="228"/>
                </a:cxn>
                <a:cxn ang="0">
                  <a:pos x="197" y="283"/>
                </a:cxn>
                <a:cxn ang="0">
                  <a:pos x="151" y="343"/>
                </a:cxn>
                <a:cxn ang="0">
                  <a:pos x="110" y="407"/>
                </a:cxn>
                <a:cxn ang="0">
                  <a:pos x="76" y="475"/>
                </a:cxn>
                <a:cxn ang="0">
                  <a:pos x="60" y="514"/>
                </a:cxn>
                <a:cxn ang="0">
                  <a:pos x="35" y="587"/>
                </a:cxn>
                <a:cxn ang="0">
                  <a:pos x="15" y="664"/>
                </a:cxn>
                <a:cxn ang="0">
                  <a:pos x="3" y="743"/>
                </a:cxn>
                <a:cxn ang="0">
                  <a:pos x="0" y="783"/>
                </a:cxn>
              </a:cxnLst>
              <a:rect l="0" t="0" r="r" b="b"/>
              <a:pathLst>
                <a:path w="795" h="786">
                  <a:moveTo>
                    <a:pt x="0" y="783"/>
                  </a:moveTo>
                  <a:lnTo>
                    <a:pt x="1" y="786"/>
                  </a:lnTo>
                  <a:lnTo>
                    <a:pt x="3" y="786"/>
                  </a:lnTo>
                  <a:lnTo>
                    <a:pt x="6" y="786"/>
                  </a:lnTo>
                  <a:lnTo>
                    <a:pt x="7" y="783"/>
                  </a:lnTo>
                  <a:lnTo>
                    <a:pt x="11" y="743"/>
                  </a:lnTo>
                  <a:lnTo>
                    <a:pt x="16" y="703"/>
                  </a:lnTo>
                  <a:lnTo>
                    <a:pt x="22" y="664"/>
                  </a:lnTo>
                  <a:lnTo>
                    <a:pt x="31" y="625"/>
                  </a:lnTo>
                  <a:lnTo>
                    <a:pt x="42" y="587"/>
                  </a:lnTo>
                  <a:lnTo>
                    <a:pt x="54" y="550"/>
                  </a:lnTo>
                  <a:lnTo>
                    <a:pt x="67" y="514"/>
                  </a:lnTo>
                  <a:lnTo>
                    <a:pt x="82" y="480"/>
                  </a:lnTo>
                  <a:lnTo>
                    <a:pt x="98" y="446"/>
                  </a:lnTo>
                  <a:lnTo>
                    <a:pt x="116" y="412"/>
                  </a:lnTo>
                  <a:lnTo>
                    <a:pt x="136" y="379"/>
                  </a:lnTo>
                  <a:lnTo>
                    <a:pt x="156" y="348"/>
                  </a:lnTo>
                  <a:lnTo>
                    <a:pt x="179" y="318"/>
                  </a:lnTo>
                  <a:lnTo>
                    <a:pt x="202" y="288"/>
                  </a:lnTo>
                  <a:lnTo>
                    <a:pt x="227" y="260"/>
                  </a:lnTo>
                  <a:lnTo>
                    <a:pt x="253" y="233"/>
                  </a:lnTo>
                  <a:lnTo>
                    <a:pt x="280" y="207"/>
                  </a:lnTo>
                  <a:lnTo>
                    <a:pt x="308" y="183"/>
                  </a:lnTo>
                  <a:lnTo>
                    <a:pt x="337" y="159"/>
                  </a:lnTo>
                  <a:lnTo>
                    <a:pt x="368" y="138"/>
                  </a:lnTo>
                  <a:lnTo>
                    <a:pt x="398" y="118"/>
                  </a:lnTo>
                  <a:lnTo>
                    <a:pt x="431" y="99"/>
                  </a:lnTo>
                  <a:lnTo>
                    <a:pt x="464" y="82"/>
                  </a:lnTo>
                  <a:lnTo>
                    <a:pt x="497" y="67"/>
                  </a:lnTo>
                  <a:lnTo>
                    <a:pt x="532" y="53"/>
                  </a:lnTo>
                  <a:lnTo>
                    <a:pt x="566" y="42"/>
                  </a:lnTo>
                  <a:lnTo>
                    <a:pt x="602" y="31"/>
                  </a:lnTo>
                  <a:lnTo>
                    <a:pt x="639" y="23"/>
                  </a:lnTo>
                  <a:lnTo>
                    <a:pt x="676" y="15"/>
                  </a:lnTo>
                  <a:lnTo>
                    <a:pt x="714" y="11"/>
                  </a:lnTo>
                  <a:lnTo>
                    <a:pt x="753" y="8"/>
                  </a:lnTo>
                  <a:lnTo>
                    <a:pt x="792" y="7"/>
                  </a:lnTo>
                  <a:lnTo>
                    <a:pt x="794" y="6"/>
                  </a:lnTo>
                  <a:lnTo>
                    <a:pt x="795" y="3"/>
                  </a:lnTo>
                  <a:lnTo>
                    <a:pt x="794" y="1"/>
                  </a:lnTo>
                  <a:lnTo>
                    <a:pt x="792" y="0"/>
                  </a:lnTo>
                  <a:lnTo>
                    <a:pt x="753" y="2"/>
                  </a:lnTo>
                  <a:lnTo>
                    <a:pt x="714" y="4"/>
                  </a:lnTo>
                  <a:lnTo>
                    <a:pt x="676" y="9"/>
                  </a:lnTo>
                  <a:lnTo>
                    <a:pt x="639" y="16"/>
                  </a:lnTo>
                  <a:lnTo>
                    <a:pt x="602" y="25"/>
                  </a:lnTo>
                  <a:lnTo>
                    <a:pt x="566" y="35"/>
                  </a:lnTo>
                  <a:lnTo>
                    <a:pt x="530" y="47"/>
                  </a:lnTo>
                  <a:lnTo>
                    <a:pt x="527" y="48"/>
                  </a:lnTo>
                  <a:lnTo>
                    <a:pt x="492" y="62"/>
                  </a:lnTo>
                  <a:lnTo>
                    <a:pt x="459" y="77"/>
                  </a:lnTo>
                  <a:lnTo>
                    <a:pt x="425" y="95"/>
                  </a:lnTo>
                  <a:lnTo>
                    <a:pt x="393" y="113"/>
                  </a:lnTo>
                  <a:lnTo>
                    <a:pt x="362" y="133"/>
                  </a:lnTo>
                  <a:lnTo>
                    <a:pt x="332" y="155"/>
                  </a:lnTo>
                  <a:lnTo>
                    <a:pt x="302" y="178"/>
                  </a:lnTo>
                  <a:lnTo>
                    <a:pt x="274" y="203"/>
                  </a:lnTo>
                  <a:lnTo>
                    <a:pt x="247" y="228"/>
                  </a:lnTo>
                  <a:lnTo>
                    <a:pt x="221" y="255"/>
                  </a:lnTo>
                  <a:lnTo>
                    <a:pt x="197" y="283"/>
                  </a:lnTo>
                  <a:lnTo>
                    <a:pt x="173" y="313"/>
                  </a:lnTo>
                  <a:lnTo>
                    <a:pt x="151" y="343"/>
                  </a:lnTo>
                  <a:lnTo>
                    <a:pt x="130" y="375"/>
                  </a:lnTo>
                  <a:lnTo>
                    <a:pt x="110" y="407"/>
                  </a:lnTo>
                  <a:lnTo>
                    <a:pt x="92" y="441"/>
                  </a:lnTo>
                  <a:lnTo>
                    <a:pt x="76" y="475"/>
                  </a:lnTo>
                  <a:lnTo>
                    <a:pt x="75" y="478"/>
                  </a:lnTo>
                  <a:lnTo>
                    <a:pt x="60" y="514"/>
                  </a:lnTo>
                  <a:lnTo>
                    <a:pt x="47" y="550"/>
                  </a:lnTo>
                  <a:lnTo>
                    <a:pt x="35" y="587"/>
                  </a:lnTo>
                  <a:lnTo>
                    <a:pt x="24" y="625"/>
                  </a:lnTo>
                  <a:lnTo>
                    <a:pt x="15" y="664"/>
                  </a:lnTo>
                  <a:lnTo>
                    <a:pt x="9" y="703"/>
                  </a:lnTo>
                  <a:lnTo>
                    <a:pt x="3" y="743"/>
                  </a:lnTo>
                  <a:lnTo>
                    <a:pt x="0" y="783"/>
                  </a:lnTo>
                  <a:lnTo>
                    <a:pt x="0" y="783"/>
                  </a:lnTo>
                  <a:close/>
                </a:path>
              </a:pathLst>
            </a:custGeom>
            <a:solidFill>
              <a:srgbClr val="FAFD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80" name="Freeform 12"/>
            <p:cNvSpPr>
              <a:spLocks/>
            </p:cNvSpPr>
            <p:nvPr/>
          </p:nvSpPr>
          <p:spPr bwMode="auto">
            <a:xfrm>
              <a:off x="2033" y="2231"/>
              <a:ext cx="61" cy="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" y="55"/>
                </a:cxn>
                <a:cxn ang="0">
                  <a:pos x="61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1" h="55">
                  <a:moveTo>
                    <a:pt x="0" y="0"/>
                  </a:moveTo>
                  <a:lnTo>
                    <a:pt x="30" y="55"/>
                  </a:lnTo>
                  <a:lnTo>
                    <a:pt x="61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FD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83981" name="Rectangle 13"/>
          <p:cNvSpPr>
            <a:spLocks noChangeArrowheads="1"/>
          </p:cNvSpPr>
          <p:nvPr/>
        </p:nvSpPr>
        <p:spPr bwMode="auto">
          <a:xfrm>
            <a:off x="109538" y="1901825"/>
            <a:ext cx="1760537" cy="124142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83982" name="Rectangle 14"/>
          <p:cNvSpPr>
            <a:spLocks noChangeArrowheads="1"/>
          </p:cNvSpPr>
          <p:nvPr/>
        </p:nvSpPr>
        <p:spPr bwMode="auto">
          <a:xfrm>
            <a:off x="93663" y="1887538"/>
            <a:ext cx="1793875" cy="1273175"/>
          </a:xfrm>
          <a:prstGeom prst="rect">
            <a:avLst/>
          </a:prstGeom>
          <a:noFill/>
          <a:ln w="11113">
            <a:solidFill>
              <a:srgbClr val="037C03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grpSp>
        <p:nvGrpSpPr>
          <p:cNvPr id="83983" name="Group 15"/>
          <p:cNvGrpSpPr>
            <a:grpSpLocks/>
          </p:cNvGrpSpPr>
          <p:nvPr/>
        </p:nvGrpSpPr>
        <p:grpSpPr bwMode="auto">
          <a:xfrm>
            <a:off x="241300" y="2014538"/>
            <a:ext cx="1419225" cy="698500"/>
            <a:chOff x="238" y="1269"/>
            <a:chExt cx="894" cy="440"/>
          </a:xfrm>
        </p:grpSpPr>
        <p:grpSp>
          <p:nvGrpSpPr>
            <p:cNvPr id="83984" name="Group 16"/>
            <p:cNvGrpSpPr>
              <a:grpSpLocks/>
            </p:cNvGrpSpPr>
            <p:nvPr/>
          </p:nvGrpSpPr>
          <p:grpSpPr bwMode="auto">
            <a:xfrm>
              <a:off x="453" y="1416"/>
              <a:ext cx="385" cy="109"/>
              <a:chOff x="453" y="1416"/>
              <a:chExt cx="385" cy="109"/>
            </a:xfrm>
          </p:grpSpPr>
          <p:sp>
            <p:nvSpPr>
              <p:cNvPr id="83985" name="Freeform 17"/>
              <p:cNvSpPr>
                <a:spLocks/>
              </p:cNvSpPr>
              <p:nvPr/>
            </p:nvSpPr>
            <p:spPr bwMode="auto">
              <a:xfrm>
                <a:off x="466" y="1416"/>
                <a:ext cx="372" cy="66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13"/>
                  </a:cxn>
                  <a:cxn ang="0">
                    <a:pos x="369" y="66"/>
                  </a:cxn>
                  <a:cxn ang="0">
                    <a:pos x="372" y="53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372" h="66">
                    <a:moveTo>
                      <a:pt x="3" y="0"/>
                    </a:moveTo>
                    <a:lnTo>
                      <a:pt x="0" y="13"/>
                    </a:lnTo>
                    <a:lnTo>
                      <a:pt x="369" y="66"/>
                    </a:lnTo>
                    <a:lnTo>
                      <a:pt x="372" y="5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3986" name="Freeform 18"/>
              <p:cNvSpPr>
                <a:spLocks/>
              </p:cNvSpPr>
              <p:nvPr/>
            </p:nvSpPr>
            <p:spPr bwMode="auto">
              <a:xfrm>
                <a:off x="453" y="1460"/>
                <a:ext cx="370" cy="6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12"/>
                  </a:cxn>
                  <a:cxn ang="0">
                    <a:pos x="367" y="65"/>
                  </a:cxn>
                  <a:cxn ang="0">
                    <a:pos x="370" y="52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370" h="65">
                    <a:moveTo>
                      <a:pt x="3" y="0"/>
                    </a:moveTo>
                    <a:lnTo>
                      <a:pt x="0" y="12"/>
                    </a:lnTo>
                    <a:lnTo>
                      <a:pt x="367" y="65"/>
                    </a:lnTo>
                    <a:lnTo>
                      <a:pt x="370" y="52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3987" name="Freeform 19"/>
              <p:cNvSpPr>
                <a:spLocks/>
              </p:cNvSpPr>
              <p:nvPr/>
            </p:nvSpPr>
            <p:spPr bwMode="auto">
              <a:xfrm>
                <a:off x="494" y="1430"/>
                <a:ext cx="25" cy="31"/>
              </a:xfrm>
              <a:custGeom>
                <a:avLst/>
                <a:gdLst/>
                <a:ahLst/>
                <a:cxnLst>
                  <a:cxn ang="0">
                    <a:pos x="25" y="5"/>
                  </a:cxn>
                  <a:cxn ang="0">
                    <a:pos x="11" y="0"/>
                  </a:cxn>
                  <a:cxn ang="0">
                    <a:pos x="0" y="26"/>
                  </a:cxn>
                  <a:cxn ang="0">
                    <a:pos x="14" y="31"/>
                  </a:cxn>
                  <a:cxn ang="0">
                    <a:pos x="25" y="5"/>
                  </a:cxn>
                  <a:cxn ang="0">
                    <a:pos x="25" y="5"/>
                  </a:cxn>
                </a:cxnLst>
                <a:rect l="0" t="0" r="r" b="b"/>
                <a:pathLst>
                  <a:path w="25" h="31">
                    <a:moveTo>
                      <a:pt x="25" y="5"/>
                    </a:moveTo>
                    <a:lnTo>
                      <a:pt x="11" y="0"/>
                    </a:lnTo>
                    <a:lnTo>
                      <a:pt x="0" y="26"/>
                    </a:lnTo>
                    <a:lnTo>
                      <a:pt x="14" y="31"/>
                    </a:lnTo>
                    <a:lnTo>
                      <a:pt x="25" y="5"/>
                    </a:lnTo>
                    <a:lnTo>
                      <a:pt x="25" y="5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3988" name="Freeform 20"/>
              <p:cNvSpPr>
                <a:spLocks/>
              </p:cNvSpPr>
              <p:nvPr/>
            </p:nvSpPr>
            <p:spPr bwMode="auto">
              <a:xfrm>
                <a:off x="538" y="1434"/>
                <a:ext cx="24" cy="31"/>
              </a:xfrm>
              <a:custGeom>
                <a:avLst/>
                <a:gdLst/>
                <a:ahLst/>
                <a:cxnLst>
                  <a:cxn ang="0">
                    <a:pos x="24" y="4"/>
                  </a:cxn>
                  <a:cxn ang="0">
                    <a:pos x="10" y="0"/>
                  </a:cxn>
                  <a:cxn ang="0">
                    <a:pos x="0" y="27"/>
                  </a:cxn>
                  <a:cxn ang="0">
                    <a:pos x="14" y="31"/>
                  </a:cxn>
                  <a:cxn ang="0">
                    <a:pos x="24" y="4"/>
                  </a:cxn>
                  <a:cxn ang="0">
                    <a:pos x="24" y="4"/>
                  </a:cxn>
                </a:cxnLst>
                <a:rect l="0" t="0" r="r" b="b"/>
                <a:pathLst>
                  <a:path w="24" h="31">
                    <a:moveTo>
                      <a:pt x="24" y="4"/>
                    </a:moveTo>
                    <a:lnTo>
                      <a:pt x="10" y="0"/>
                    </a:lnTo>
                    <a:lnTo>
                      <a:pt x="0" y="27"/>
                    </a:lnTo>
                    <a:lnTo>
                      <a:pt x="14" y="31"/>
                    </a:lnTo>
                    <a:lnTo>
                      <a:pt x="24" y="4"/>
                    </a:lnTo>
                    <a:lnTo>
                      <a:pt x="24" y="4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3989" name="Freeform 21"/>
              <p:cNvSpPr>
                <a:spLocks/>
              </p:cNvSpPr>
              <p:nvPr/>
            </p:nvSpPr>
            <p:spPr bwMode="auto">
              <a:xfrm>
                <a:off x="581" y="1445"/>
                <a:ext cx="24" cy="31"/>
              </a:xfrm>
              <a:custGeom>
                <a:avLst/>
                <a:gdLst/>
                <a:ahLst/>
                <a:cxnLst>
                  <a:cxn ang="0">
                    <a:pos x="24" y="5"/>
                  </a:cxn>
                  <a:cxn ang="0">
                    <a:pos x="10" y="0"/>
                  </a:cxn>
                  <a:cxn ang="0">
                    <a:pos x="0" y="27"/>
                  </a:cxn>
                  <a:cxn ang="0">
                    <a:pos x="13" y="31"/>
                  </a:cxn>
                  <a:cxn ang="0">
                    <a:pos x="24" y="5"/>
                  </a:cxn>
                  <a:cxn ang="0">
                    <a:pos x="24" y="5"/>
                  </a:cxn>
                </a:cxnLst>
                <a:rect l="0" t="0" r="r" b="b"/>
                <a:pathLst>
                  <a:path w="24" h="31">
                    <a:moveTo>
                      <a:pt x="24" y="5"/>
                    </a:moveTo>
                    <a:lnTo>
                      <a:pt x="10" y="0"/>
                    </a:lnTo>
                    <a:lnTo>
                      <a:pt x="0" y="27"/>
                    </a:lnTo>
                    <a:lnTo>
                      <a:pt x="13" y="31"/>
                    </a:lnTo>
                    <a:lnTo>
                      <a:pt x="24" y="5"/>
                    </a:lnTo>
                    <a:lnTo>
                      <a:pt x="24" y="5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3990" name="Freeform 22"/>
              <p:cNvSpPr>
                <a:spLocks/>
              </p:cNvSpPr>
              <p:nvPr/>
            </p:nvSpPr>
            <p:spPr bwMode="auto">
              <a:xfrm>
                <a:off x="622" y="1456"/>
                <a:ext cx="23" cy="32"/>
              </a:xfrm>
              <a:custGeom>
                <a:avLst/>
                <a:gdLst/>
                <a:ahLst/>
                <a:cxnLst>
                  <a:cxn ang="0">
                    <a:pos x="23" y="4"/>
                  </a:cxn>
                  <a:cxn ang="0">
                    <a:pos x="10" y="0"/>
                  </a:cxn>
                  <a:cxn ang="0">
                    <a:pos x="0" y="28"/>
                  </a:cxn>
                  <a:cxn ang="0">
                    <a:pos x="13" y="32"/>
                  </a:cxn>
                  <a:cxn ang="0">
                    <a:pos x="23" y="4"/>
                  </a:cxn>
                  <a:cxn ang="0">
                    <a:pos x="23" y="4"/>
                  </a:cxn>
                </a:cxnLst>
                <a:rect l="0" t="0" r="r" b="b"/>
                <a:pathLst>
                  <a:path w="23" h="32">
                    <a:moveTo>
                      <a:pt x="23" y="4"/>
                    </a:moveTo>
                    <a:lnTo>
                      <a:pt x="10" y="0"/>
                    </a:lnTo>
                    <a:lnTo>
                      <a:pt x="0" y="28"/>
                    </a:lnTo>
                    <a:lnTo>
                      <a:pt x="13" y="32"/>
                    </a:lnTo>
                    <a:lnTo>
                      <a:pt x="23" y="4"/>
                    </a:lnTo>
                    <a:lnTo>
                      <a:pt x="23" y="4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3991" name="Freeform 23"/>
              <p:cNvSpPr>
                <a:spLocks/>
              </p:cNvSpPr>
              <p:nvPr/>
            </p:nvSpPr>
            <p:spPr bwMode="auto">
              <a:xfrm>
                <a:off x="667" y="1460"/>
                <a:ext cx="24" cy="32"/>
              </a:xfrm>
              <a:custGeom>
                <a:avLst/>
                <a:gdLst/>
                <a:ahLst/>
                <a:cxnLst>
                  <a:cxn ang="0">
                    <a:pos x="24" y="4"/>
                  </a:cxn>
                  <a:cxn ang="0">
                    <a:pos x="11" y="0"/>
                  </a:cxn>
                  <a:cxn ang="0">
                    <a:pos x="0" y="28"/>
                  </a:cxn>
                  <a:cxn ang="0">
                    <a:pos x="13" y="32"/>
                  </a:cxn>
                  <a:cxn ang="0">
                    <a:pos x="24" y="4"/>
                  </a:cxn>
                  <a:cxn ang="0">
                    <a:pos x="24" y="4"/>
                  </a:cxn>
                </a:cxnLst>
                <a:rect l="0" t="0" r="r" b="b"/>
                <a:pathLst>
                  <a:path w="24" h="32">
                    <a:moveTo>
                      <a:pt x="24" y="4"/>
                    </a:moveTo>
                    <a:lnTo>
                      <a:pt x="11" y="0"/>
                    </a:lnTo>
                    <a:lnTo>
                      <a:pt x="0" y="28"/>
                    </a:lnTo>
                    <a:lnTo>
                      <a:pt x="13" y="32"/>
                    </a:lnTo>
                    <a:lnTo>
                      <a:pt x="24" y="4"/>
                    </a:lnTo>
                    <a:lnTo>
                      <a:pt x="24" y="4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3992" name="Freeform 24"/>
              <p:cNvSpPr>
                <a:spLocks/>
              </p:cNvSpPr>
              <p:nvPr/>
            </p:nvSpPr>
            <p:spPr bwMode="auto">
              <a:xfrm>
                <a:off x="707" y="1464"/>
                <a:ext cx="25" cy="32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11" y="0"/>
                  </a:cxn>
                  <a:cxn ang="0">
                    <a:pos x="0" y="28"/>
                  </a:cxn>
                  <a:cxn ang="0">
                    <a:pos x="14" y="32"/>
                  </a:cxn>
                  <a:cxn ang="0">
                    <a:pos x="25" y="4"/>
                  </a:cxn>
                  <a:cxn ang="0">
                    <a:pos x="25" y="4"/>
                  </a:cxn>
                </a:cxnLst>
                <a:rect l="0" t="0" r="r" b="b"/>
                <a:pathLst>
                  <a:path w="25" h="32">
                    <a:moveTo>
                      <a:pt x="25" y="4"/>
                    </a:moveTo>
                    <a:lnTo>
                      <a:pt x="11" y="0"/>
                    </a:lnTo>
                    <a:lnTo>
                      <a:pt x="0" y="28"/>
                    </a:lnTo>
                    <a:lnTo>
                      <a:pt x="14" y="32"/>
                    </a:lnTo>
                    <a:lnTo>
                      <a:pt x="25" y="4"/>
                    </a:lnTo>
                    <a:lnTo>
                      <a:pt x="25" y="4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3993" name="Freeform 25"/>
              <p:cNvSpPr>
                <a:spLocks/>
              </p:cNvSpPr>
              <p:nvPr/>
            </p:nvSpPr>
            <p:spPr bwMode="auto">
              <a:xfrm>
                <a:off x="757" y="1476"/>
                <a:ext cx="23" cy="31"/>
              </a:xfrm>
              <a:custGeom>
                <a:avLst/>
                <a:gdLst/>
                <a:ahLst/>
                <a:cxnLst>
                  <a:cxn ang="0">
                    <a:pos x="23" y="4"/>
                  </a:cxn>
                  <a:cxn ang="0">
                    <a:pos x="10" y="0"/>
                  </a:cxn>
                  <a:cxn ang="0">
                    <a:pos x="0" y="27"/>
                  </a:cxn>
                  <a:cxn ang="0">
                    <a:pos x="13" y="31"/>
                  </a:cxn>
                  <a:cxn ang="0">
                    <a:pos x="23" y="4"/>
                  </a:cxn>
                  <a:cxn ang="0">
                    <a:pos x="23" y="4"/>
                  </a:cxn>
                </a:cxnLst>
                <a:rect l="0" t="0" r="r" b="b"/>
                <a:pathLst>
                  <a:path w="23" h="31">
                    <a:moveTo>
                      <a:pt x="23" y="4"/>
                    </a:moveTo>
                    <a:lnTo>
                      <a:pt x="10" y="0"/>
                    </a:lnTo>
                    <a:lnTo>
                      <a:pt x="0" y="27"/>
                    </a:lnTo>
                    <a:lnTo>
                      <a:pt x="13" y="31"/>
                    </a:lnTo>
                    <a:lnTo>
                      <a:pt x="23" y="4"/>
                    </a:lnTo>
                    <a:lnTo>
                      <a:pt x="23" y="4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83994" name="Freeform 26"/>
            <p:cNvSpPr>
              <a:spLocks/>
            </p:cNvSpPr>
            <p:nvPr/>
          </p:nvSpPr>
          <p:spPr bwMode="auto">
            <a:xfrm>
              <a:off x="954" y="1333"/>
              <a:ext cx="178" cy="72"/>
            </a:xfrm>
            <a:custGeom>
              <a:avLst/>
              <a:gdLst/>
              <a:ahLst/>
              <a:cxnLst>
                <a:cxn ang="0">
                  <a:pos x="173" y="72"/>
                </a:cxn>
                <a:cxn ang="0">
                  <a:pos x="178" y="60"/>
                </a:cxn>
                <a:cxn ang="0">
                  <a:pos x="5" y="0"/>
                </a:cxn>
                <a:cxn ang="0">
                  <a:pos x="0" y="12"/>
                </a:cxn>
                <a:cxn ang="0">
                  <a:pos x="173" y="72"/>
                </a:cxn>
                <a:cxn ang="0">
                  <a:pos x="173" y="72"/>
                </a:cxn>
              </a:cxnLst>
              <a:rect l="0" t="0" r="r" b="b"/>
              <a:pathLst>
                <a:path w="178" h="72">
                  <a:moveTo>
                    <a:pt x="173" y="72"/>
                  </a:moveTo>
                  <a:lnTo>
                    <a:pt x="178" y="60"/>
                  </a:lnTo>
                  <a:lnTo>
                    <a:pt x="5" y="0"/>
                  </a:lnTo>
                  <a:lnTo>
                    <a:pt x="0" y="12"/>
                  </a:lnTo>
                  <a:lnTo>
                    <a:pt x="173" y="72"/>
                  </a:lnTo>
                  <a:lnTo>
                    <a:pt x="173" y="72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95" name="Freeform 27"/>
            <p:cNvSpPr>
              <a:spLocks/>
            </p:cNvSpPr>
            <p:nvPr/>
          </p:nvSpPr>
          <p:spPr bwMode="auto">
            <a:xfrm>
              <a:off x="931" y="1369"/>
              <a:ext cx="180" cy="71"/>
            </a:xfrm>
            <a:custGeom>
              <a:avLst/>
              <a:gdLst/>
              <a:ahLst/>
              <a:cxnLst>
                <a:cxn ang="0">
                  <a:pos x="174" y="71"/>
                </a:cxn>
                <a:cxn ang="0">
                  <a:pos x="180" y="59"/>
                </a:cxn>
                <a:cxn ang="0">
                  <a:pos x="5" y="0"/>
                </a:cxn>
                <a:cxn ang="0">
                  <a:pos x="0" y="12"/>
                </a:cxn>
                <a:cxn ang="0">
                  <a:pos x="174" y="71"/>
                </a:cxn>
                <a:cxn ang="0">
                  <a:pos x="174" y="71"/>
                </a:cxn>
              </a:cxnLst>
              <a:rect l="0" t="0" r="r" b="b"/>
              <a:pathLst>
                <a:path w="180" h="71">
                  <a:moveTo>
                    <a:pt x="174" y="71"/>
                  </a:moveTo>
                  <a:lnTo>
                    <a:pt x="180" y="59"/>
                  </a:lnTo>
                  <a:lnTo>
                    <a:pt x="5" y="0"/>
                  </a:lnTo>
                  <a:lnTo>
                    <a:pt x="0" y="12"/>
                  </a:lnTo>
                  <a:lnTo>
                    <a:pt x="174" y="71"/>
                  </a:lnTo>
                  <a:lnTo>
                    <a:pt x="174" y="71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96" name="Freeform 28"/>
            <p:cNvSpPr>
              <a:spLocks/>
            </p:cNvSpPr>
            <p:nvPr/>
          </p:nvSpPr>
          <p:spPr bwMode="auto">
            <a:xfrm>
              <a:off x="1081" y="1393"/>
              <a:ext cx="30" cy="27"/>
            </a:xfrm>
            <a:custGeom>
              <a:avLst/>
              <a:gdLst/>
              <a:ahLst/>
              <a:cxnLst>
                <a:cxn ang="0">
                  <a:pos x="30" y="8"/>
                </a:cxn>
                <a:cxn ang="0">
                  <a:pos x="19" y="0"/>
                </a:cxn>
                <a:cxn ang="0">
                  <a:pos x="0" y="19"/>
                </a:cxn>
                <a:cxn ang="0">
                  <a:pos x="11" y="27"/>
                </a:cxn>
                <a:cxn ang="0">
                  <a:pos x="30" y="8"/>
                </a:cxn>
                <a:cxn ang="0">
                  <a:pos x="30" y="8"/>
                </a:cxn>
              </a:cxnLst>
              <a:rect l="0" t="0" r="r" b="b"/>
              <a:pathLst>
                <a:path w="30" h="27">
                  <a:moveTo>
                    <a:pt x="30" y="8"/>
                  </a:moveTo>
                  <a:lnTo>
                    <a:pt x="19" y="0"/>
                  </a:lnTo>
                  <a:lnTo>
                    <a:pt x="0" y="19"/>
                  </a:lnTo>
                  <a:lnTo>
                    <a:pt x="11" y="27"/>
                  </a:lnTo>
                  <a:lnTo>
                    <a:pt x="30" y="8"/>
                  </a:lnTo>
                  <a:lnTo>
                    <a:pt x="30" y="8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97" name="Freeform 29"/>
            <p:cNvSpPr>
              <a:spLocks/>
            </p:cNvSpPr>
            <p:nvPr/>
          </p:nvSpPr>
          <p:spPr bwMode="auto">
            <a:xfrm>
              <a:off x="1060" y="1385"/>
              <a:ext cx="32" cy="28"/>
            </a:xfrm>
            <a:custGeom>
              <a:avLst/>
              <a:gdLst/>
              <a:ahLst/>
              <a:cxnLst>
                <a:cxn ang="0">
                  <a:pos x="32" y="10"/>
                </a:cxn>
                <a:cxn ang="0">
                  <a:pos x="22" y="0"/>
                </a:cxn>
                <a:cxn ang="0">
                  <a:pos x="0" y="19"/>
                </a:cxn>
                <a:cxn ang="0">
                  <a:pos x="10" y="28"/>
                </a:cxn>
                <a:cxn ang="0">
                  <a:pos x="32" y="10"/>
                </a:cxn>
                <a:cxn ang="0">
                  <a:pos x="32" y="10"/>
                </a:cxn>
              </a:cxnLst>
              <a:rect l="0" t="0" r="r" b="b"/>
              <a:pathLst>
                <a:path w="32" h="28">
                  <a:moveTo>
                    <a:pt x="32" y="10"/>
                  </a:moveTo>
                  <a:lnTo>
                    <a:pt x="22" y="0"/>
                  </a:lnTo>
                  <a:lnTo>
                    <a:pt x="0" y="19"/>
                  </a:lnTo>
                  <a:lnTo>
                    <a:pt x="10" y="28"/>
                  </a:lnTo>
                  <a:lnTo>
                    <a:pt x="32" y="10"/>
                  </a:lnTo>
                  <a:lnTo>
                    <a:pt x="32" y="10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98" name="Freeform 30"/>
            <p:cNvSpPr>
              <a:spLocks/>
            </p:cNvSpPr>
            <p:nvPr/>
          </p:nvSpPr>
          <p:spPr bwMode="auto">
            <a:xfrm>
              <a:off x="1040" y="1380"/>
              <a:ext cx="31" cy="29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0" y="0"/>
                </a:cxn>
                <a:cxn ang="0">
                  <a:pos x="0" y="20"/>
                </a:cxn>
                <a:cxn ang="0">
                  <a:pos x="11" y="29"/>
                </a:cxn>
                <a:cxn ang="0">
                  <a:pos x="31" y="9"/>
                </a:cxn>
                <a:cxn ang="0">
                  <a:pos x="31" y="9"/>
                </a:cxn>
              </a:cxnLst>
              <a:rect l="0" t="0" r="r" b="b"/>
              <a:pathLst>
                <a:path w="31" h="29">
                  <a:moveTo>
                    <a:pt x="31" y="9"/>
                  </a:moveTo>
                  <a:lnTo>
                    <a:pt x="20" y="0"/>
                  </a:lnTo>
                  <a:lnTo>
                    <a:pt x="0" y="20"/>
                  </a:lnTo>
                  <a:lnTo>
                    <a:pt x="11" y="29"/>
                  </a:lnTo>
                  <a:lnTo>
                    <a:pt x="31" y="9"/>
                  </a:lnTo>
                  <a:lnTo>
                    <a:pt x="31" y="9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99" name="Freeform 31"/>
            <p:cNvSpPr>
              <a:spLocks/>
            </p:cNvSpPr>
            <p:nvPr/>
          </p:nvSpPr>
          <p:spPr bwMode="auto">
            <a:xfrm>
              <a:off x="1020" y="1376"/>
              <a:ext cx="31" cy="29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1" y="0"/>
                </a:cxn>
                <a:cxn ang="0">
                  <a:pos x="0" y="20"/>
                </a:cxn>
                <a:cxn ang="0">
                  <a:pos x="10" y="29"/>
                </a:cxn>
                <a:cxn ang="0">
                  <a:pos x="31" y="9"/>
                </a:cxn>
                <a:cxn ang="0">
                  <a:pos x="31" y="9"/>
                </a:cxn>
              </a:cxnLst>
              <a:rect l="0" t="0" r="r" b="b"/>
              <a:pathLst>
                <a:path w="31" h="29">
                  <a:moveTo>
                    <a:pt x="31" y="9"/>
                  </a:moveTo>
                  <a:lnTo>
                    <a:pt x="21" y="0"/>
                  </a:lnTo>
                  <a:lnTo>
                    <a:pt x="0" y="20"/>
                  </a:lnTo>
                  <a:lnTo>
                    <a:pt x="10" y="29"/>
                  </a:lnTo>
                  <a:lnTo>
                    <a:pt x="31" y="9"/>
                  </a:lnTo>
                  <a:lnTo>
                    <a:pt x="31" y="9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00" name="Freeform 32"/>
            <p:cNvSpPr>
              <a:spLocks/>
            </p:cNvSpPr>
            <p:nvPr/>
          </p:nvSpPr>
          <p:spPr bwMode="auto">
            <a:xfrm>
              <a:off x="1001" y="1366"/>
              <a:ext cx="31" cy="29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0" y="0"/>
                </a:cxn>
                <a:cxn ang="0">
                  <a:pos x="0" y="20"/>
                </a:cxn>
                <a:cxn ang="0">
                  <a:pos x="11" y="29"/>
                </a:cxn>
                <a:cxn ang="0">
                  <a:pos x="31" y="9"/>
                </a:cxn>
                <a:cxn ang="0">
                  <a:pos x="31" y="9"/>
                </a:cxn>
              </a:cxnLst>
              <a:rect l="0" t="0" r="r" b="b"/>
              <a:pathLst>
                <a:path w="31" h="29">
                  <a:moveTo>
                    <a:pt x="31" y="9"/>
                  </a:moveTo>
                  <a:lnTo>
                    <a:pt x="20" y="0"/>
                  </a:lnTo>
                  <a:lnTo>
                    <a:pt x="0" y="20"/>
                  </a:lnTo>
                  <a:lnTo>
                    <a:pt x="11" y="29"/>
                  </a:lnTo>
                  <a:lnTo>
                    <a:pt x="31" y="9"/>
                  </a:lnTo>
                  <a:lnTo>
                    <a:pt x="31" y="9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01" name="Freeform 33"/>
            <p:cNvSpPr>
              <a:spLocks/>
            </p:cNvSpPr>
            <p:nvPr/>
          </p:nvSpPr>
          <p:spPr bwMode="auto">
            <a:xfrm>
              <a:off x="982" y="1360"/>
              <a:ext cx="31" cy="29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1" y="0"/>
                </a:cxn>
                <a:cxn ang="0">
                  <a:pos x="0" y="20"/>
                </a:cxn>
                <a:cxn ang="0">
                  <a:pos x="10" y="29"/>
                </a:cxn>
                <a:cxn ang="0">
                  <a:pos x="31" y="9"/>
                </a:cxn>
                <a:cxn ang="0">
                  <a:pos x="31" y="9"/>
                </a:cxn>
              </a:cxnLst>
              <a:rect l="0" t="0" r="r" b="b"/>
              <a:pathLst>
                <a:path w="31" h="29">
                  <a:moveTo>
                    <a:pt x="31" y="9"/>
                  </a:moveTo>
                  <a:lnTo>
                    <a:pt x="21" y="0"/>
                  </a:lnTo>
                  <a:lnTo>
                    <a:pt x="0" y="20"/>
                  </a:lnTo>
                  <a:lnTo>
                    <a:pt x="10" y="29"/>
                  </a:lnTo>
                  <a:lnTo>
                    <a:pt x="31" y="9"/>
                  </a:lnTo>
                  <a:lnTo>
                    <a:pt x="31" y="9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02" name="Freeform 34"/>
            <p:cNvSpPr>
              <a:spLocks/>
            </p:cNvSpPr>
            <p:nvPr/>
          </p:nvSpPr>
          <p:spPr bwMode="auto">
            <a:xfrm>
              <a:off x="961" y="1353"/>
              <a:ext cx="31" cy="28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1" y="0"/>
                </a:cxn>
                <a:cxn ang="0">
                  <a:pos x="0" y="20"/>
                </a:cxn>
                <a:cxn ang="0">
                  <a:pos x="10" y="28"/>
                </a:cxn>
                <a:cxn ang="0">
                  <a:pos x="31" y="9"/>
                </a:cxn>
                <a:cxn ang="0">
                  <a:pos x="31" y="9"/>
                </a:cxn>
              </a:cxnLst>
              <a:rect l="0" t="0" r="r" b="b"/>
              <a:pathLst>
                <a:path w="31" h="28">
                  <a:moveTo>
                    <a:pt x="31" y="9"/>
                  </a:moveTo>
                  <a:lnTo>
                    <a:pt x="21" y="0"/>
                  </a:lnTo>
                  <a:lnTo>
                    <a:pt x="0" y="20"/>
                  </a:lnTo>
                  <a:lnTo>
                    <a:pt x="10" y="28"/>
                  </a:lnTo>
                  <a:lnTo>
                    <a:pt x="31" y="9"/>
                  </a:lnTo>
                  <a:lnTo>
                    <a:pt x="31" y="9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grpSp>
          <p:nvGrpSpPr>
            <p:cNvPr id="84003" name="Group 35"/>
            <p:cNvGrpSpPr>
              <a:grpSpLocks/>
            </p:cNvGrpSpPr>
            <p:nvPr/>
          </p:nvGrpSpPr>
          <p:grpSpPr bwMode="auto">
            <a:xfrm>
              <a:off x="238" y="1528"/>
              <a:ext cx="431" cy="181"/>
              <a:chOff x="238" y="1528"/>
              <a:chExt cx="431" cy="181"/>
            </a:xfrm>
          </p:grpSpPr>
          <p:sp>
            <p:nvSpPr>
              <p:cNvPr id="84004" name="Freeform 36"/>
              <p:cNvSpPr>
                <a:spLocks/>
              </p:cNvSpPr>
              <p:nvPr/>
            </p:nvSpPr>
            <p:spPr bwMode="auto">
              <a:xfrm>
                <a:off x="265" y="1528"/>
                <a:ext cx="404" cy="139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12"/>
                  </a:cxn>
                  <a:cxn ang="0">
                    <a:pos x="398" y="139"/>
                  </a:cxn>
                  <a:cxn ang="0">
                    <a:pos x="404" y="127"/>
                  </a:cxn>
                  <a:cxn ang="0">
                    <a:pos x="5" y="0"/>
                  </a:cxn>
                  <a:cxn ang="0">
                    <a:pos x="5" y="0"/>
                  </a:cxn>
                </a:cxnLst>
                <a:rect l="0" t="0" r="r" b="b"/>
                <a:pathLst>
                  <a:path w="404" h="139">
                    <a:moveTo>
                      <a:pt x="5" y="0"/>
                    </a:moveTo>
                    <a:lnTo>
                      <a:pt x="0" y="12"/>
                    </a:lnTo>
                    <a:lnTo>
                      <a:pt x="398" y="139"/>
                    </a:lnTo>
                    <a:lnTo>
                      <a:pt x="404" y="127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05" name="Freeform 37"/>
              <p:cNvSpPr>
                <a:spLocks/>
              </p:cNvSpPr>
              <p:nvPr/>
            </p:nvSpPr>
            <p:spPr bwMode="auto">
              <a:xfrm>
                <a:off x="238" y="1568"/>
                <a:ext cx="404" cy="141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12"/>
                  </a:cxn>
                  <a:cxn ang="0">
                    <a:pos x="398" y="141"/>
                  </a:cxn>
                  <a:cxn ang="0">
                    <a:pos x="404" y="129"/>
                  </a:cxn>
                  <a:cxn ang="0">
                    <a:pos x="5" y="0"/>
                  </a:cxn>
                  <a:cxn ang="0">
                    <a:pos x="5" y="0"/>
                  </a:cxn>
                </a:cxnLst>
                <a:rect l="0" t="0" r="r" b="b"/>
                <a:pathLst>
                  <a:path w="404" h="141">
                    <a:moveTo>
                      <a:pt x="5" y="0"/>
                    </a:moveTo>
                    <a:lnTo>
                      <a:pt x="0" y="12"/>
                    </a:lnTo>
                    <a:lnTo>
                      <a:pt x="398" y="141"/>
                    </a:lnTo>
                    <a:lnTo>
                      <a:pt x="404" y="129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06" name="Freeform 38"/>
              <p:cNvSpPr>
                <a:spLocks/>
              </p:cNvSpPr>
              <p:nvPr/>
            </p:nvSpPr>
            <p:spPr bwMode="auto">
              <a:xfrm>
                <a:off x="288" y="1548"/>
                <a:ext cx="33" cy="36"/>
              </a:xfrm>
              <a:custGeom>
                <a:avLst/>
                <a:gdLst/>
                <a:ahLst/>
                <a:cxnLst>
                  <a:cxn ang="0">
                    <a:pos x="33" y="8"/>
                  </a:cxn>
                  <a:cxn ang="0">
                    <a:pos x="21" y="0"/>
                  </a:cxn>
                  <a:cxn ang="0">
                    <a:pos x="0" y="28"/>
                  </a:cxn>
                  <a:cxn ang="0">
                    <a:pos x="12" y="36"/>
                  </a:cxn>
                  <a:cxn ang="0">
                    <a:pos x="33" y="8"/>
                  </a:cxn>
                  <a:cxn ang="0">
                    <a:pos x="33" y="8"/>
                  </a:cxn>
                </a:cxnLst>
                <a:rect l="0" t="0" r="r" b="b"/>
                <a:pathLst>
                  <a:path w="33" h="36">
                    <a:moveTo>
                      <a:pt x="33" y="8"/>
                    </a:moveTo>
                    <a:lnTo>
                      <a:pt x="21" y="0"/>
                    </a:lnTo>
                    <a:lnTo>
                      <a:pt x="0" y="28"/>
                    </a:lnTo>
                    <a:lnTo>
                      <a:pt x="12" y="36"/>
                    </a:lnTo>
                    <a:lnTo>
                      <a:pt x="33" y="8"/>
                    </a:lnTo>
                    <a:lnTo>
                      <a:pt x="33" y="8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07" name="Freeform 39"/>
              <p:cNvSpPr>
                <a:spLocks/>
              </p:cNvSpPr>
              <p:nvPr/>
            </p:nvSpPr>
            <p:spPr bwMode="auto">
              <a:xfrm>
                <a:off x="331" y="1561"/>
                <a:ext cx="36" cy="40"/>
              </a:xfrm>
              <a:custGeom>
                <a:avLst/>
                <a:gdLst/>
                <a:ahLst/>
                <a:cxnLst>
                  <a:cxn ang="0">
                    <a:pos x="36" y="7"/>
                  </a:cxn>
                  <a:cxn ang="0">
                    <a:pos x="25" y="0"/>
                  </a:cxn>
                  <a:cxn ang="0">
                    <a:pos x="0" y="33"/>
                  </a:cxn>
                  <a:cxn ang="0">
                    <a:pos x="12" y="40"/>
                  </a:cxn>
                  <a:cxn ang="0">
                    <a:pos x="36" y="7"/>
                  </a:cxn>
                  <a:cxn ang="0">
                    <a:pos x="36" y="7"/>
                  </a:cxn>
                </a:cxnLst>
                <a:rect l="0" t="0" r="r" b="b"/>
                <a:pathLst>
                  <a:path w="36" h="40">
                    <a:moveTo>
                      <a:pt x="36" y="7"/>
                    </a:moveTo>
                    <a:lnTo>
                      <a:pt x="25" y="0"/>
                    </a:lnTo>
                    <a:lnTo>
                      <a:pt x="0" y="33"/>
                    </a:lnTo>
                    <a:lnTo>
                      <a:pt x="12" y="40"/>
                    </a:lnTo>
                    <a:lnTo>
                      <a:pt x="36" y="7"/>
                    </a:lnTo>
                    <a:lnTo>
                      <a:pt x="36" y="7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08" name="Freeform 40"/>
              <p:cNvSpPr>
                <a:spLocks/>
              </p:cNvSpPr>
              <p:nvPr/>
            </p:nvSpPr>
            <p:spPr bwMode="auto">
              <a:xfrm>
                <a:off x="379" y="1580"/>
                <a:ext cx="33" cy="34"/>
              </a:xfrm>
              <a:custGeom>
                <a:avLst/>
                <a:gdLst/>
                <a:ahLst/>
                <a:cxnLst>
                  <a:cxn ang="0">
                    <a:pos x="33" y="7"/>
                  </a:cxn>
                  <a:cxn ang="0">
                    <a:pos x="22" y="0"/>
                  </a:cxn>
                  <a:cxn ang="0">
                    <a:pos x="0" y="27"/>
                  </a:cxn>
                  <a:cxn ang="0">
                    <a:pos x="12" y="34"/>
                  </a:cxn>
                  <a:cxn ang="0">
                    <a:pos x="33" y="7"/>
                  </a:cxn>
                  <a:cxn ang="0">
                    <a:pos x="33" y="7"/>
                  </a:cxn>
                </a:cxnLst>
                <a:rect l="0" t="0" r="r" b="b"/>
                <a:pathLst>
                  <a:path w="33" h="34">
                    <a:moveTo>
                      <a:pt x="33" y="7"/>
                    </a:moveTo>
                    <a:lnTo>
                      <a:pt x="22" y="0"/>
                    </a:lnTo>
                    <a:lnTo>
                      <a:pt x="0" y="27"/>
                    </a:lnTo>
                    <a:lnTo>
                      <a:pt x="12" y="34"/>
                    </a:lnTo>
                    <a:lnTo>
                      <a:pt x="33" y="7"/>
                    </a:lnTo>
                    <a:lnTo>
                      <a:pt x="33" y="7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09" name="Freeform 41"/>
              <p:cNvSpPr>
                <a:spLocks/>
              </p:cNvSpPr>
              <p:nvPr/>
            </p:nvSpPr>
            <p:spPr bwMode="auto">
              <a:xfrm>
                <a:off x="425" y="1595"/>
                <a:ext cx="36" cy="38"/>
              </a:xfrm>
              <a:custGeom>
                <a:avLst/>
                <a:gdLst/>
                <a:ahLst/>
                <a:cxnLst>
                  <a:cxn ang="0">
                    <a:pos x="36" y="7"/>
                  </a:cxn>
                  <a:cxn ang="0">
                    <a:pos x="24" y="0"/>
                  </a:cxn>
                  <a:cxn ang="0">
                    <a:pos x="0" y="31"/>
                  </a:cxn>
                  <a:cxn ang="0">
                    <a:pos x="12" y="38"/>
                  </a:cxn>
                  <a:cxn ang="0">
                    <a:pos x="36" y="7"/>
                  </a:cxn>
                  <a:cxn ang="0">
                    <a:pos x="36" y="7"/>
                  </a:cxn>
                </a:cxnLst>
                <a:rect l="0" t="0" r="r" b="b"/>
                <a:pathLst>
                  <a:path w="36" h="38">
                    <a:moveTo>
                      <a:pt x="36" y="7"/>
                    </a:moveTo>
                    <a:lnTo>
                      <a:pt x="24" y="0"/>
                    </a:lnTo>
                    <a:lnTo>
                      <a:pt x="0" y="31"/>
                    </a:lnTo>
                    <a:lnTo>
                      <a:pt x="12" y="38"/>
                    </a:lnTo>
                    <a:lnTo>
                      <a:pt x="36" y="7"/>
                    </a:lnTo>
                    <a:lnTo>
                      <a:pt x="36" y="7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10" name="Freeform 42"/>
              <p:cNvSpPr>
                <a:spLocks/>
              </p:cNvSpPr>
              <p:nvPr/>
            </p:nvSpPr>
            <p:spPr bwMode="auto">
              <a:xfrm>
                <a:off x="473" y="1612"/>
                <a:ext cx="32" cy="35"/>
              </a:xfrm>
              <a:custGeom>
                <a:avLst/>
                <a:gdLst/>
                <a:ahLst/>
                <a:cxnLst>
                  <a:cxn ang="0">
                    <a:pos x="32" y="6"/>
                  </a:cxn>
                  <a:cxn ang="0">
                    <a:pos x="19" y="0"/>
                  </a:cxn>
                  <a:cxn ang="0">
                    <a:pos x="0" y="28"/>
                  </a:cxn>
                  <a:cxn ang="0">
                    <a:pos x="12" y="35"/>
                  </a:cxn>
                  <a:cxn ang="0">
                    <a:pos x="32" y="6"/>
                  </a:cxn>
                  <a:cxn ang="0">
                    <a:pos x="32" y="6"/>
                  </a:cxn>
                </a:cxnLst>
                <a:rect l="0" t="0" r="r" b="b"/>
                <a:pathLst>
                  <a:path w="32" h="35">
                    <a:moveTo>
                      <a:pt x="32" y="6"/>
                    </a:moveTo>
                    <a:lnTo>
                      <a:pt x="19" y="0"/>
                    </a:lnTo>
                    <a:lnTo>
                      <a:pt x="0" y="28"/>
                    </a:lnTo>
                    <a:lnTo>
                      <a:pt x="12" y="35"/>
                    </a:lnTo>
                    <a:lnTo>
                      <a:pt x="32" y="6"/>
                    </a:lnTo>
                    <a:lnTo>
                      <a:pt x="32" y="6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11" name="Freeform 43"/>
              <p:cNvSpPr>
                <a:spLocks/>
              </p:cNvSpPr>
              <p:nvPr/>
            </p:nvSpPr>
            <p:spPr bwMode="auto">
              <a:xfrm>
                <a:off x="517" y="1624"/>
                <a:ext cx="34" cy="39"/>
              </a:xfrm>
              <a:custGeom>
                <a:avLst/>
                <a:gdLst/>
                <a:ahLst/>
                <a:cxnLst>
                  <a:cxn ang="0">
                    <a:pos x="34" y="6"/>
                  </a:cxn>
                  <a:cxn ang="0">
                    <a:pos x="21" y="0"/>
                  </a:cxn>
                  <a:cxn ang="0">
                    <a:pos x="0" y="32"/>
                  </a:cxn>
                  <a:cxn ang="0">
                    <a:pos x="12" y="39"/>
                  </a:cxn>
                  <a:cxn ang="0">
                    <a:pos x="34" y="6"/>
                  </a:cxn>
                  <a:cxn ang="0">
                    <a:pos x="34" y="6"/>
                  </a:cxn>
                </a:cxnLst>
                <a:rect l="0" t="0" r="r" b="b"/>
                <a:pathLst>
                  <a:path w="34" h="39">
                    <a:moveTo>
                      <a:pt x="34" y="6"/>
                    </a:moveTo>
                    <a:lnTo>
                      <a:pt x="21" y="0"/>
                    </a:lnTo>
                    <a:lnTo>
                      <a:pt x="0" y="32"/>
                    </a:lnTo>
                    <a:lnTo>
                      <a:pt x="12" y="39"/>
                    </a:lnTo>
                    <a:lnTo>
                      <a:pt x="34" y="6"/>
                    </a:lnTo>
                    <a:lnTo>
                      <a:pt x="34" y="6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12" name="Freeform 44"/>
              <p:cNvSpPr>
                <a:spLocks/>
              </p:cNvSpPr>
              <p:nvPr/>
            </p:nvSpPr>
            <p:spPr bwMode="auto">
              <a:xfrm>
                <a:off x="571" y="1646"/>
                <a:ext cx="33" cy="34"/>
              </a:xfrm>
              <a:custGeom>
                <a:avLst/>
                <a:gdLst/>
                <a:ahLst/>
                <a:cxnLst>
                  <a:cxn ang="0">
                    <a:pos x="33" y="7"/>
                  </a:cxn>
                  <a:cxn ang="0">
                    <a:pos x="21" y="0"/>
                  </a:cxn>
                  <a:cxn ang="0">
                    <a:pos x="0" y="27"/>
                  </a:cxn>
                  <a:cxn ang="0">
                    <a:pos x="11" y="34"/>
                  </a:cxn>
                  <a:cxn ang="0">
                    <a:pos x="33" y="7"/>
                  </a:cxn>
                  <a:cxn ang="0">
                    <a:pos x="33" y="7"/>
                  </a:cxn>
                </a:cxnLst>
                <a:rect l="0" t="0" r="r" b="b"/>
                <a:pathLst>
                  <a:path w="33" h="34">
                    <a:moveTo>
                      <a:pt x="33" y="7"/>
                    </a:moveTo>
                    <a:lnTo>
                      <a:pt x="21" y="0"/>
                    </a:lnTo>
                    <a:lnTo>
                      <a:pt x="0" y="27"/>
                    </a:lnTo>
                    <a:lnTo>
                      <a:pt x="11" y="34"/>
                    </a:lnTo>
                    <a:lnTo>
                      <a:pt x="33" y="7"/>
                    </a:lnTo>
                    <a:lnTo>
                      <a:pt x="33" y="7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013" name="Group 45"/>
            <p:cNvGrpSpPr>
              <a:grpSpLocks/>
            </p:cNvGrpSpPr>
            <p:nvPr/>
          </p:nvGrpSpPr>
          <p:grpSpPr bwMode="auto">
            <a:xfrm>
              <a:off x="774" y="1560"/>
              <a:ext cx="277" cy="105"/>
              <a:chOff x="774" y="1560"/>
              <a:chExt cx="277" cy="105"/>
            </a:xfrm>
          </p:grpSpPr>
          <p:sp>
            <p:nvSpPr>
              <p:cNvPr id="84014" name="Freeform 46"/>
              <p:cNvSpPr>
                <a:spLocks/>
              </p:cNvSpPr>
              <p:nvPr/>
            </p:nvSpPr>
            <p:spPr bwMode="auto">
              <a:xfrm>
                <a:off x="774" y="1560"/>
                <a:ext cx="266" cy="63"/>
              </a:xfrm>
              <a:custGeom>
                <a:avLst/>
                <a:gdLst/>
                <a:ahLst/>
                <a:cxnLst>
                  <a:cxn ang="0">
                    <a:pos x="0" y="51"/>
                  </a:cxn>
                  <a:cxn ang="0">
                    <a:pos x="3" y="63"/>
                  </a:cxn>
                  <a:cxn ang="0">
                    <a:pos x="266" y="12"/>
                  </a:cxn>
                  <a:cxn ang="0">
                    <a:pos x="264" y="0"/>
                  </a:cxn>
                  <a:cxn ang="0">
                    <a:pos x="0" y="51"/>
                  </a:cxn>
                  <a:cxn ang="0">
                    <a:pos x="0" y="51"/>
                  </a:cxn>
                </a:cxnLst>
                <a:rect l="0" t="0" r="r" b="b"/>
                <a:pathLst>
                  <a:path w="266" h="63">
                    <a:moveTo>
                      <a:pt x="0" y="51"/>
                    </a:moveTo>
                    <a:lnTo>
                      <a:pt x="3" y="63"/>
                    </a:lnTo>
                    <a:lnTo>
                      <a:pt x="266" y="12"/>
                    </a:lnTo>
                    <a:lnTo>
                      <a:pt x="264" y="0"/>
                    </a:lnTo>
                    <a:lnTo>
                      <a:pt x="0" y="51"/>
                    </a:lnTo>
                    <a:lnTo>
                      <a:pt x="0" y="51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15" name="Freeform 47"/>
              <p:cNvSpPr>
                <a:spLocks/>
              </p:cNvSpPr>
              <p:nvPr/>
            </p:nvSpPr>
            <p:spPr bwMode="auto">
              <a:xfrm>
                <a:off x="785" y="1602"/>
                <a:ext cx="266" cy="63"/>
              </a:xfrm>
              <a:custGeom>
                <a:avLst/>
                <a:gdLst/>
                <a:ahLst/>
                <a:cxnLst>
                  <a:cxn ang="0">
                    <a:pos x="0" y="51"/>
                  </a:cxn>
                  <a:cxn ang="0">
                    <a:pos x="3" y="63"/>
                  </a:cxn>
                  <a:cxn ang="0">
                    <a:pos x="266" y="12"/>
                  </a:cxn>
                  <a:cxn ang="0">
                    <a:pos x="263" y="0"/>
                  </a:cxn>
                  <a:cxn ang="0">
                    <a:pos x="0" y="51"/>
                  </a:cxn>
                  <a:cxn ang="0">
                    <a:pos x="0" y="51"/>
                  </a:cxn>
                </a:cxnLst>
                <a:rect l="0" t="0" r="r" b="b"/>
                <a:pathLst>
                  <a:path w="266" h="63">
                    <a:moveTo>
                      <a:pt x="0" y="51"/>
                    </a:moveTo>
                    <a:lnTo>
                      <a:pt x="3" y="63"/>
                    </a:lnTo>
                    <a:lnTo>
                      <a:pt x="266" y="12"/>
                    </a:lnTo>
                    <a:lnTo>
                      <a:pt x="263" y="0"/>
                    </a:lnTo>
                    <a:lnTo>
                      <a:pt x="0" y="51"/>
                    </a:lnTo>
                    <a:lnTo>
                      <a:pt x="0" y="51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16" name="Freeform 48"/>
              <p:cNvSpPr>
                <a:spLocks/>
              </p:cNvSpPr>
              <p:nvPr/>
            </p:nvSpPr>
            <p:spPr bwMode="auto">
              <a:xfrm>
                <a:off x="799" y="1614"/>
                <a:ext cx="25" cy="3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5"/>
                  </a:cxn>
                  <a:cxn ang="0">
                    <a:pos x="11" y="30"/>
                  </a:cxn>
                  <a:cxn ang="0">
                    <a:pos x="25" y="26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25" h="30">
                    <a:moveTo>
                      <a:pt x="14" y="0"/>
                    </a:moveTo>
                    <a:lnTo>
                      <a:pt x="0" y="5"/>
                    </a:lnTo>
                    <a:lnTo>
                      <a:pt x="11" y="30"/>
                    </a:lnTo>
                    <a:lnTo>
                      <a:pt x="25" y="26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17" name="Freeform 49"/>
              <p:cNvSpPr>
                <a:spLocks/>
              </p:cNvSpPr>
              <p:nvPr/>
            </p:nvSpPr>
            <p:spPr bwMode="auto">
              <a:xfrm>
                <a:off x="835" y="1608"/>
                <a:ext cx="16" cy="35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0" y="1"/>
                  </a:cxn>
                  <a:cxn ang="0">
                    <a:pos x="2" y="35"/>
                  </a:cxn>
                  <a:cxn ang="0">
                    <a:pos x="16" y="34"/>
                  </a:cxn>
                  <a:cxn ang="0">
                    <a:pos x="15" y="0"/>
                  </a:cxn>
                  <a:cxn ang="0">
                    <a:pos x="15" y="0"/>
                  </a:cxn>
                </a:cxnLst>
                <a:rect l="0" t="0" r="r" b="b"/>
                <a:pathLst>
                  <a:path w="16" h="35">
                    <a:moveTo>
                      <a:pt x="15" y="0"/>
                    </a:moveTo>
                    <a:lnTo>
                      <a:pt x="0" y="1"/>
                    </a:lnTo>
                    <a:lnTo>
                      <a:pt x="2" y="35"/>
                    </a:lnTo>
                    <a:lnTo>
                      <a:pt x="16" y="34"/>
                    </a:lnTo>
                    <a:lnTo>
                      <a:pt x="15" y="0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18" name="Freeform 50"/>
              <p:cNvSpPr>
                <a:spLocks/>
              </p:cNvSpPr>
              <p:nvPr/>
            </p:nvSpPr>
            <p:spPr bwMode="auto">
              <a:xfrm>
                <a:off x="861" y="1604"/>
                <a:ext cx="25" cy="2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4"/>
                  </a:cxn>
                  <a:cxn ang="0">
                    <a:pos x="11" y="29"/>
                  </a:cxn>
                  <a:cxn ang="0">
                    <a:pos x="25" y="24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25" h="29">
                    <a:moveTo>
                      <a:pt x="14" y="0"/>
                    </a:moveTo>
                    <a:lnTo>
                      <a:pt x="0" y="4"/>
                    </a:lnTo>
                    <a:lnTo>
                      <a:pt x="11" y="29"/>
                    </a:lnTo>
                    <a:lnTo>
                      <a:pt x="25" y="24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19" name="Freeform 51"/>
              <p:cNvSpPr>
                <a:spLocks/>
              </p:cNvSpPr>
              <p:nvPr/>
            </p:nvSpPr>
            <p:spPr bwMode="auto">
              <a:xfrm>
                <a:off x="894" y="1600"/>
                <a:ext cx="24" cy="31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5"/>
                  </a:cxn>
                  <a:cxn ang="0">
                    <a:pos x="11" y="31"/>
                  </a:cxn>
                  <a:cxn ang="0">
                    <a:pos x="24" y="26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4" h="31">
                    <a:moveTo>
                      <a:pt x="13" y="0"/>
                    </a:moveTo>
                    <a:lnTo>
                      <a:pt x="0" y="5"/>
                    </a:lnTo>
                    <a:lnTo>
                      <a:pt x="11" y="31"/>
                    </a:lnTo>
                    <a:lnTo>
                      <a:pt x="24" y="26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20" name="Freeform 52"/>
              <p:cNvSpPr>
                <a:spLocks/>
              </p:cNvSpPr>
              <p:nvPr/>
            </p:nvSpPr>
            <p:spPr bwMode="auto">
              <a:xfrm>
                <a:off x="923" y="1592"/>
                <a:ext cx="26" cy="3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5"/>
                  </a:cxn>
                  <a:cxn ang="0">
                    <a:pos x="12" y="30"/>
                  </a:cxn>
                  <a:cxn ang="0">
                    <a:pos x="26" y="25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30">
                    <a:moveTo>
                      <a:pt x="14" y="0"/>
                    </a:moveTo>
                    <a:lnTo>
                      <a:pt x="0" y="5"/>
                    </a:lnTo>
                    <a:lnTo>
                      <a:pt x="12" y="30"/>
                    </a:lnTo>
                    <a:lnTo>
                      <a:pt x="26" y="25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21" name="Freeform 53"/>
              <p:cNvSpPr>
                <a:spLocks/>
              </p:cNvSpPr>
              <p:nvPr/>
            </p:nvSpPr>
            <p:spPr bwMode="auto">
              <a:xfrm>
                <a:off x="953" y="1584"/>
                <a:ext cx="24" cy="2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4"/>
                  </a:cxn>
                  <a:cxn ang="0">
                    <a:pos x="11" y="29"/>
                  </a:cxn>
                  <a:cxn ang="0">
                    <a:pos x="24" y="24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24" h="29">
                    <a:moveTo>
                      <a:pt x="14" y="0"/>
                    </a:moveTo>
                    <a:lnTo>
                      <a:pt x="0" y="4"/>
                    </a:lnTo>
                    <a:lnTo>
                      <a:pt x="11" y="29"/>
                    </a:lnTo>
                    <a:lnTo>
                      <a:pt x="24" y="24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22" name="Freeform 54"/>
              <p:cNvSpPr>
                <a:spLocks/>
              </p:cNvSpPr>
              <p:nvPr/>
            </p:nvSpPr>
            <p:spPr bwMode="auto">
              <a:xfrm>
                <a:off x="991" y="1580"/>
                <a:ext cx="22" cy="29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4"/>
                  </a:cxn>
                  <a:cxn ang="0">
                    <a:pos x="9" y="29"/>
                  </a:cxn>
                  <a:cxn ang="0">
                    <a:pos x="22" y="25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2" h="29">
                    <a:moveTo>
                      <a:pt x="13" y="0"/>
                    </a:moveTo>
                    <a:lnTo>
                      <a:pt x="0" y="4"/>
                    </a:lnTo>
                    <a:lnTo>
                      <a:pt x="9" y="29"/>
                    </a:lnTo>
                    <a:lnTo>
                      <a:pt x="22" y="25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037C0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84023" name="Freeform 55"/>
            <p:cNvSpPr>
              <a:spLocks/>
            </p:cNvSpPr>
            <p:nvPr/>
          </p:nvSpPr>
          <p:spPr bwMode="auto">
            <a:xfrm>
              <a:off x="500" y="1269"/>
              <a:ext cx="163" cy="72"/>
            </a:xfrm>
            <a:custGeom>
              <a:avLst/>
              <a:gdLst/>
              <a:ahLst/>
              <a:cxnLst>
                <a:cxn ang="0">
                  <a:pos x="0" y="60"/>
                </a:cxn>
                <a:cxn ang="0">
                  <a:pos x="5" y="72"/>
                </a:cxn>
                <a:cxn ang="0">
                  <a:pos x="163" y="12"/>
                </a:cxn>
                <a:cxn ang="0">
                  <a:pos x="158" y="0"/>
                </a:cxn>
                <a:cxn ang="0">
                  <a:pos x="0" y="60"/>
                </a:cxn>
                <a:cxn ang="0">
                  <a:pos x="0" y="60"/>
                </a:cxn>
              </a:cxnLst>
              <a:rect l="0" t="0" r="r" b="b"/>
              <a:pathLst>
                <a:path w="163" h="72">
                  <a:moveTo>
                    <a:pt x="0" y="60"/>
                  </a:moveTo>
                  <a:lnTo>
                    <a:pt x="5" y="72"/>
                  </a:lnTo>
                  <a:lnTo>
                    <a:pt x="163" y="12"/>
                  </a:lnTo>
                  <a:lnTo>
                    <a:pt x="158" y="0"/>
                  </a:lnTo>
                  <a:lnTo>
                    <a:pt x="0" y="60"/>
                  </a:lnTo>
                  <a:lnTo>
                    <a:pt x="0" y="60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24" name="Freeform 56"/>
            <p:cNvSpPr>
              <a:spLocks/>
            </p:cNvSpPr>
            <p:nvPr/>
          </p:nvSpPr>
          <p:spPr bwMode="auto">
            <a:xfrm>
              <a:off x="519" y="1305"/>
              <a:ext cx="163" cy="70"/>
            </a:xfrm>
            <a:custGeom>
              <a:avLst/>
              <a:gdLst/>
              <a:ahLst/>
              <a:cxnLst>
                <a:cxn ang="0">
                  <a:pos x="0" y="58"/>
                </a:cxn>
                <a:cxn ang="0">
                  <a:pos x="5" y="70"/>
                </a:cxn>
                <a:cxn ang="0">
                  <a:pos x="163" y="12"/>
                </a:cxn>
                <a:cxn ang="0">
                  <a:pos x="158" y="0"/>
                </a:cxn>
                <a:cxn ang="0">
                  <a:pos x="0" y="58"/>
                </a:cxn>
                <a:cxn ang="0">
                  <a:pos x="0" y="58"/>
                </a:cxn>
              </a:cxnLst>
              <a:rect l="0" t="0" r="r" b="b"/>
              <a:pathLst>
                <a:path w="163" h="70">
                  <a:moveTo>
                    <a:pt x="0" y="58"/>
                  </a:moveTo>
                  <a:lnTo>
                    <a:pt x="5" y="70"/>
                  </a:lnTo>
                  <a:lnTo>
                    <a:pt x="163" y="12"/>
                  </a:lnTo>
                  <a:lnTo>
                    <a:pt x="158" y="0"/>
                  </a:lnTo>
                  <a:lnTo>
                    <a:pt x="0" y="58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25" name="Freeform 57"/>
            <p:cNvSpPr>
              <a:spLocks/>
            </p:cNvSpPr>
            <p:nvPr/>
          </p:nvSpPr>
          <p:spPr bwMode="auto">
            <a:xfrm>
              <a:off x="518" y="1330"/>
              <a:ext cx="19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3"/>
                </a:cxn>
                <a:cxn ang="0">
                  <a:pos x="5" y="23"/>
                </a:cxn>
                <a:cxn ang="0">
                  <a:pos x="19" y="20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9" h="23">
                  <a:moveTo>
                    <a:pt x="13" y="0"/>
                  </a:moveTo>
                  <a:lnTo>
                    <a:pt x="0" y="3"/>
                  </a:lnTo>
                  <a:lnTo>
                    <a:pt x="5" y="23"/>
                  </a:lnTo>
                  <a:lnTo>
                    <a:pt x="19" y="20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26" name="Freeform 58"/>
            <p:cNvSpPr>
              <a:spLocks/>
            </p:cNvSpPr>
            <p:nvPr/>
          </p:nvSpPr>
          <p:spPr bwMode="auto">
            <a:xfrm>
              <a:off x="537" y="1325"/>
              <a:ext cx="1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2"/>
                </a:cxn>
                <a:cxn ang="0">
                  <a:pos x="4" y="22"/>
                </a:cxn>
                <a:cxn ang="0">
                  <a:pos x="17" y="20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7" h="22">
                  <a:moveTo>
                    <a:pt x="13" y="0"/>
                  </a:moveTo>
                  <a:lnTo>
                    <a:pt x="0" y="2"/>
                  </a:lnTo>
                  <a:lnTo>
                    <a:pt x="4" y="22"/>
                  </a:lnTo>
                  <a:lnTo>
                    <a:pt x="17" y="20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27" name="Freeform 59"/>
            <p:cNvSpPr>
              <a:spLocks/>
            </p:cNvSpPr>
            <p:nvPr/>
          </p:nvSpPr>
          <p:spPr bwMode="auto">
            <a:xfrm>
              <a:off x="556" y="1317"/>
              <a:ext cx="20" cy="24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4"/>
                </a:cxn>
                <a:cxn ang="0">
                  <a:pos x="7" y="24"/>
                </a:cxn>
                <a:cxn ang="0">
                  <a:pos x="20" y="21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0" h="24">
                  <a:moveTo>
                    <a:pt x="14" y="0"/>
                  </a:moveTo>
                  <a:lnTo>
                    <a:pt x="0" y="4"/>
                  </a:lnTo>
                  <a:lnTo>
                    <a:pt x="7" y="24"/>
                  </a:lnTo>
                  <a:lnTo>
                    <a:pt x="20" y="21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28" name="Freeform 60"/>
            <p:cNvSpPr>
              <a:spLocks/>
            </p:cNvSpPr>
            <p:nvPr/>
          </p:nvSpPr>
          <p:spPr bwMode="auto">
            <a:xfrm>
              <a:off x="578" y="1314"/>
              <a:ext cx="20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4"/>
                </a:cxn>
                <a:cxn ang="0">
                  <a:pos x="6" y="23"/>
                </a:cxn>
                <a:cxn ang="0">
                  <a:pos x="20" y="19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20" h="23">
                  <a:moveTo>
                    <a:pt x="13" y="0"/>
                  </a:moveTo>
                  <a:lnTo>
                    <a:pt x="0" y="4"/>
                  </a:lnTo>
                  <a:lnTo>
                    <a:pt x="6" y="23"/>
                  </a:lnTo>
                  <a:lnTo>
                    <a:pt x="20" y="19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29" name="Freeform 61"/>
            <p:cNvSpPr>
              <a:spLocks/>
            </p:cNvSpPr>
            <p:nvPr/>
          </p:nvSpPr>
          <p:spPr bwMode="auto">
            <a:xfrm>
              <a:off x="596" y="1305"/>
              <a:ext cx="21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21" y="18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21" h="22">
                  <a:moveTo>
                    <a:pt x="13" y="0"/>
                  </a:moveTo>
                  <a:lnTo>
                    <a:pt x="0" y="4"/>
                  </a:lnTo>
                  <a:lnTo>
                    <a:pt x="7" y="22"/>
                  </a:lnTo>
                  <a:lnTo>
                    <a:pt x="21" y="18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30" name="Freeform 62"/>
            <p:cNvSpPr>
              <a:spLocks/>
            </p:cNvSpPr>
            <p:nvPr/>
          </p:nvSpPr>
          <p:spPr bwMode="auto">
            <a:xfrm>
              <a:off x="613" y="1296"/>
              <a:ext cx="20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3"/>
                </a:cxn>
                <a:cxn ang="0">
                  <a:pos x="6" y="23"/>
                </a:cxn>
                <a:cxn ang="0">
                  <a:pos x="20" y="20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20" h="23">
                  <a:moveTo>
                    <a:pt x="13" y="0"/>
                  </a:moveTo>
                  <a:lnTo>
                    <a:pt x="0" y="3"/>
                  </a:lnTo>
                  <a:lnTo>
                    <a:pt x="6" y="23"/>
                  </a:lnTo>
                  <a:lnTo>
                    <a:pt x="20" y="20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31" name="Freeform 63"/>
            <p:cNvSpPr>
              <a:spLocks/>
            </p:cNvSpPr>
            <p:nvPr/>
          </p:nvSpPr>
          <p:spPr bwMode="auto">
            <a:xfrm>
              <a:off x="637" y="1292"/>
              <a:ext cx="20" cy="2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20" y="18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0" h="22">
                  <a:moveTo>
                    <a:pt x="14" y="0"/>
                  </a:moveTo>
                  <a:lnTo>
                    <a:pt x="0" y="4"/>
                  </a:lnTo>
                  <a:lnTo>
                    <a:pt x="7" y="22"/>
                  </a:lnTo>
                  <a:lnTo>
                    <a:pt x="20" y="18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37C0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84032" name="Rectangle 64"/>
          <p:cNvSpPr>
            <a:spLocks noChangeArrowheads="1"/>
          </p:cNvSpPr>
          <p:nvPr/>
        </p:nvSpPr>
        <p:spPr bwMode="auto">
          <a:xfrm>
            <a:off x="503238" y="2741613"/>
            <a:ext cx="105251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500">
                <a:solidFill>
                  <a:srgbClr val="FAFD00"/>
                </a:solidFill>
              </a:rPr>
              <a:t>ADN tumoral</a:t>
            </a:r>
            <a:endParaRPr lang="fr-FR" sz="2400">
              <a:latin typeface="Times" charset="0"/>
            </a:endParaRPr>
          </a:p>
        </p:txBody>
      </p:sp>
      <p:sp>
        <p:nvSpPr>
          <p:cNvPr id="84033" name="Rectangle 65"/>
          <p:cNvSpPr>
            <a:spLocks noChangeArrowheads="1"/>
          </p:cNvSpPr>
          <p:nvPr/>
        </p:nvSpPr>
        <p:spPr bwMode="auto">
          <a:xfrm>
            <a:off x="360363" y="2936875"/>
            <a:ext cx="533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500">
                <a:solidFill>
                  <a:srgbClr val="FAFD00"/>
                </a:solidFill>
              </a:rPr>
              <a:t> marqu</a:t>
            </a:r>
            <a:endParaRPr lang="fr-FR" sz="2400">
              <a:latin typeface="Times" charset="0"/>
            </a:endParaRPr>
          </a:p>
        </p:txBody>
      </p:sp>
      <p:sp>
        <p:nvSpPr>
          <p:cNvPr id="84034" name="Rectangle 66"/>
          <p:cNvSpPr>
            <a:spLocks noChangeArrowheads="1"/>
          </p:cNvSpPr>
          <p:nvPr/>
        </p:nvSpPr>
        <p:spPr bwMode="auto">
          <a:xfrm>
            <a:off x="893763" y="2936875"/>
            <a:ext cx="841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500">
                <a:solidFill>
                  <a:srgbClr val="FAFD00"/>
                </a:solidFill>
              </a:rPr>
              <a:t>é</a:t>
            </a:r>
            <a:endParaRPr lang="fr-FR" sz="2400">
              <a:latin typeface="Times" charset="0"/>
            </a:endParaRPr>
          </a:p>
        </p:txBody>
      </p:sp>
      <p:sp>
        <p:nvSpPr>
          <p:cNvPr id="84035" name="Rectangle 67"/>
          <p:cNvSpPr>
            <a:spLocks noChangeArrowheads="1"/>
          </p:cNvSpPr>
          <p:nvPr/>
        </p:nvSpPr>
        <p:spPr bwMode="auto">
          <a:xfrm>
            <a:off x="977900" y="2936875"/>
            <a:ext cx="27463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500">
                <a:solidFill>
                  <a:srgbClr val="FAFD00"/>
                </a:solidFill>
              </a:rPr>
              <a:t> en </a:t>
            </a:r>
            <a:endParaRPr lang="fr-FR" sz="2400">
              <a:latin typeface="Times" charset="0"/>
            </a:endParaRPr>
          </a:p>
        </p:txBody>
      </p:sp>
      <p:sp>
        <p:nvSpPr>
          <p:cNvPr id="84036" name="Rectangle 68"/>
          <p:cNvSpPr>
            <a:spLocks noChangeArrowheads="1"/>
          </p:cNvSpPr>
          <p:nvPr/>
        </p:nvSpPr>
        <p:spPr bwMode="auto">
          <a:xfrm>
            <a:off x="1220788" y="2936875"/>
            <a:ext cx="3714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500" b="1">
                <a:solidFill>
                  <a:srgbClr val="037C03"/>
                </a:solidFill>
              </a:rPr>
              <a:t>CY5</a:t>
            </a:r>
            <a:endParaRPr lang="fr-FR" sz="2400">
              <a:latin typeface="Times" charset="0"/>
            </a:endParaRPr>
          </a:p>
        </p:txBody>
      </p:sp>
      <p:grpSp>
        <p:nvGrpSpPr>
          <p:cNvPr id="84037" name="Group 69"/>
          <p:cNvGrpSpPr>
            <a:grpSpLocks/>
          </p:cNvGrpSpPr>
          <p:nvPr/>
        </p:nvGrpSpPr>
        <p:grpSpPr bwMode="auto">
          <a:xfrm>
            <a:off x="3708400" y="981075"/>
            <a:ext cx="1793875" cy="1327150"/>
            <a:chOff x="2765" y="1211"/>
            <a:chExt cx="1130" cy="836"/>
          </a:xfrm>
        </p:grpSpPr>
        <p:sp>
          <p:nvSpPr>
            <p:cNvPr id="84038" name="Rectangle 70"/>
            <p:cNvSpPr>
              <a:spLocks noChangeArrowheads="1"/>
            </p:cNvSpPr>
            <p:nvPr/>
          </p:nvSpPr>
          <p:spPr bwMode="auto">
            <a:xfrm>
              <a:off x="2765" y="1211"/>
              <a:ext cx="1130" cy="832"/>
            </a:xfrm>
            <a:prstGeom prst="rect">
              <a:avLst/>
            </a:prstGeom>
            <a:solidFill>
              <a:schemeClr val="tx1"/>
            </a:solidFill>
            <a:ln w="11113">
              <a:solidFill>
                <a:srgbClr val="FC0128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grpSp>
          <p:nvGrpSpPr>
            <p:cNvPr id="84039" name="Group 71"/>
            <p:cNvGrpSpPr>
              <a:grpSpLocks/>
            </p:cNvGrpSpPr>
            <p:nvPr/>
          </p:nvGrpSpPr>
          <p:grpSpPr bwMode="auto">
            <a:xfrm>
              <a:off x="2869" y="1331"/>
              <a:ext cx="887" cy="407"/>
              <a:chOff x="2955" y="1331"/>
              <a:chExt cx="887" cy="407"/>
            </a:xfrm>
          </p:grpSpPr>
          <p:grpSp>
            <p:nvGrpSpPr>
              <p:cNvPr id="84040" name="Group 72"/>
              <p:cNvGrpSpPr>
                <a:grpSpLocks/>
              </p:cNvGrpSpPr>
              <p:nvPr/>
            </p:nvGrpSpPr>
            <p:grpSpPr bwMode="auto">
              <a:xfrm>
                <a:off x="3227" y="1392"/>
                <a:ext cx="266" cy="294"/>
                <a:chOff x="3227" y="1392"/>
                <a:chExt cx="266" cy="294"/>
              </a:xfrm>
            </p:grpSpPr>
            <p:sp>
              <p:nvSpPr>
                <p:cNvPr id="84041" name="Freeform 73"/>
                <p:cNvSpPr>
                  <a:spLocks/>
                </p:cNvSpPr>
                <p:nvPr/>
              </p:nvSpPr>
              <p:spPr bwMode="auto">
                <a:xfrm>
                  <a:off x="3271" y="1419"/>
                  <a:ext cx="222" cy="267"/>
                </a:xfrm>
                <a:custGeom>
                  <a:avLst/>
                  <a:gdLst/>
                  <a:ahLst/>
                  <a:cxnLst>
                    <a:cxn ang="0">
                      <a:pos x="222" y="7"/>
                    </a:cxn>
                    <a:cxn ang="0">
                      <a:pos x="210" y="0"/>
                    </a:cxn>
                    <a:cxn ang="0">
                      <a:pos x="0" y="260"/>
                    </a:cxn>
                    <a:cxn ang="0">
                      <a:pos x="12" y="267"/>
                    </a:cxn>
                    <a:cxn ang="0">
                      <a:pos x="222" y="7"/>
                    </a:cxn>
                    <a:cxn ang="0">
                      <a:pos x="222" y="7"/>
                    </a:cxn>
                  </a:cxnLst>
                  <a:rect l="0" t="0" r="r" b="b"/>
                  <a:pathLst>
                    <a:path w="222" h="267">
                      <a:moveTo>
                        <a:pt x="222" y="7"/>
                      </a:moveTo>
                      <a:lnTo>
                        <a:pt x="210" y="0"/>
                      </a:lnTo>
                      <a:lnTo>
                        <a:pt x="0" y="260"/>
                      </a:lnTo>
                      <a:lnTo>
                        <a:pt x="12" y="267"/>
                      </a:lnTo>
                      <a:lnTo>
                        <a:pt x="222" y="7"/>
                      </a:lnTo>
                      <a:lnTo>
                        <a:pt x="222" y="7"/>
                      </a:lnTo>
                      <a:close/>
                    </a:path>
                  </a:pathLst>
                </a:custGeom>
                <a:solidFill>
                  <a:srgbClr val="FC012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042" name="Freeform 74"/>
                <p:cNvSpPr>
                  <a:spLocks/>
                </p:cNvSpPr>
                <p:nvPr/>
              </p:nvSpPr>
              <p:spPr bwMode="auto">
                <a:xfrm>
                  <a:off x="3227" y="1392"/>
                  <a:ext cx="222" cy="266"/>
                </a:xfrm>
                <a:custGeom>
                  <a:avLst/>
                  <a:gdLst/>
                  <a:ahLst/>
                  <a:cxnLst>
                    <a:cxn ang="0">
                      <a:pos x="222" y="7"/>
                    </a:cxn>
                    <a:cxn ang="0">
                      <a:pos x="210" y="0"/>
                    </a:cxn>
                    <a:cxn ang="0">
                      <a:pos x="0" y="259"/>
                    </a:cxn>
                    <a:cxn ang="0">
                      <a:pos x="12" y="266"/>
                    </a:cxn>
                    <a:cxn ang="0">
                      <a:pos x="222" y="7"/>
                    </a:cxn>
                    <a:cxn ang="0">
                      <a:pos x="222" y="7"/>
                    </a:cxn>
                  </a:cxnLst>
                  <a:rect l="0" t="0" r="r" b="b"/>
                  <a:pathLst>
                    <a:path w="222" h="266">
                      <a:moveTo>
                        <a:pt x="222" y="7"/>
                      </a:moveTo>
                      <a:lnTo>
                        <a:pt x="210" y="0"/>
                      </a:lnTo>
                      <a:lnTo>
                        <a:pt x="0" y="259"/>
                      </a:lnTo>
                      <a:lnTo>
                        <a:pt x="12" y="266"/>
                      </a:lnTo>
                      <a:lnTo>
                        <a:pt x="222" y="7"/>
                      </a:lnTo>
                      <a:lnTo>
                        <a:pt x="222" y="7"/>
                      </a:lnTo>
                      <a:close/>
                    </a:path>
                  </a:pathLst>
                </a:custGeom>
                <a:solidFill>
                  <a:srgbClr val="FC012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043" name="Freeform 75"/>
                <p:cNvSpPr>
                  <a:spLocks/>
                </p:cNvSpPr>
                <p:nvPr/>
              </p:nvSpPr>
              <p:spPr bwMode="auto">
                <a:xfrm>
                  <a:off x="3412" y="1425"/>
                  <a:ext cx="51" cy="33"/>
                </a:xfrm>
                <a:custGeom>
                  <a:avLst/>
                  <a:gdLst/>
                  <a:ahLst/>
                  <a:cxnLst>
                    <a:cxn ang="0">
                      <a:pos x="43" y="33"/>
                    </a:cxn>
                    <a:cxn ang="0">
                      <a:pos x="51" y="22"/>
                    </a:cxn>
                    <a:cxn ang="0">
                      <a:pos x="7" y="0"/>
                    </a:cxn>
                    <a:cxn ang="0">
                      <a:pos x="0" y="11"/>
                    </a:cxn>
                    <a:cxn ang="0">
                      <a:pos x="43" y="33"/>
                    </a:cxn>
                    <a:cxn ang="0">
                      <a:pos x="43" y="33"/>
                    </a:cxn>
                  </a:cxnLst>
                  <a:rect l="0" t="0" r="r" b="b"/>
                  <a:pathLst>
                    <a:path w="51" h="33">
                      <a:moveTo>
                        <a:pt x="43" y="33"/>
                      </a:moveTo>
                      <a:lnTo>
                        <a:pt x="51" y="22"/>
                      </a:lnTo>
                      <a:lnTo>
                        <a:pt x="7" y="0"/>
                      </a:lnTo>
                      <a:lnTo>
                        <a:pt x="0" y="11"/>
                      </a:lnTo>
                      <a:lnTo>
                        <a:pt x="43" y="33"/>
                      </a:lnTo>
                      <a:lnTo>
                        <a:pt x="43" y="33"/>
                      </a:lnTo>
                      <a:close/>
                    </a:path>
                  </a:pathLst>
                </a:custGeom>
                <a:solidFill>
                  <a:srgbClr val="FC012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044" name="Freeform 76"/>
                <p:cNvSpPr>
                  <a:spLocks/>
                </p:cNvSpPr>
                <p:nvPr/>
              </p:nvSpPr>
              <p:spPr bwMode="auto">
                <a:xfrm>
                  <a:off x="3391" y="1456"/>
                  <a:ext cx="51" cy="34"/>
                </a:xfrm>
                <a:custGeom>
                  <a:avLst/>
                  <a:gdLst/>
                  <a:ahLst/>
                  <a:cxnLst>
                    <a:cxn ang="0">
                      <a:pos x="44" y="34"/>
                    </a:cxn>
                    <a:cxn ang="0">
                      <a:pos x="51" y="23"/>
                    </a:cxn>
                    <a:cxn ang="0">
                      <a:pos x="8" y="0"/>
                    </a:cxn>
                    <a:cxn ang="0">
                      <a:pos x="0" y="12"/>
                    </a:cxn>
                    <a:cxn ang="0">
                      <a:pos x="44" y="34"/>
                    </a:cxn>
                    <a:cxn ang="0">
                      <a:pos x="44" y="34"/>
                    </a:cxn>
                  </a:cxnLst>
                  <a:rect l="0" t="0" r="r" b="b"/>
                  <a:pathLst>
                    <a:path w="51" h="34">
                      <a:moveTo>
                        <a:pt x="44" y="34"/>
                      </a:moveTo>
                      <a:lnTo>
                        <a:pt x="51" y="23"/>
                      </a:lnTo>
                      <a:lnTo>
                        <a:pt x="8" y="0"/>
                      </a:lnTo>
                      <a:lnTo>
                        <a:pt x="0" y="12"/>
                      </a:lnTo>
                      <a:lnTo>
                        <a:pt x="44" y="34"/>
                      </a:lnTo>
                      <a:lnTo>
                        <a:pt x="44" y="34"/>
                      </a:lnTo>
                      <a:close/>
                    </a:path>
                  </a:pathLst>
                </a:custGeom>
                <a:solidFill>
                  <a:srgbClr val="FC012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045" name="Freeform 77"/>
                <p:cNvSpPr>
                  <a:spLocks/>
                </p:cNvSpPr>
                <p:nvPr/>
              </p:nvSpPr>
              <p:spPr bwMode="auto">
                <a:xfrm>
                  <a:off x="3364" y="1486"/>
                  <a:ext cx="51" cy="33"/>
                </a:xfrm>
                <a:custGeom>
                  <a:avLst/>
                  <a:gdLst/>
                  <a:ahLst/>
                  <a:cxnLst>
                    <a:cxn ang="0">
                      <a:pos x="44" y="33"/>
                    </a:cxn>
                    <a:cxn ang="0">
                      <a:pos x="51" y="22"/>
                    </a:cxn>
                    <a:cxn ang="0">
                      <a:pos x="8" y="0"/>
                    </a:cxn>
                    <a:cxn ang="0">
                      <a:pos x="0" y="11"/>
                    </a:cxn>
                    <a:cxn ang="0">
                      <a:pos x="44" y="33"/>
                    </a:cxn>
                    <a:cxn ang="0">
                      <a:pos x="44" y="33"/>
                    </a:cxn>
                  </a:cxnLst>
                  <a:rect l="0" t="0" r="r" b="b"/>
                  <a:pathLst>
                    <a:path w="51" h="33">
                      <a:moveTo>
                        <a:pt x="44" y="33"/>
                      </a:moveTo>
                      <a:lnTo>
                        <a:pt x="51" y="22"/>
                      </a:lnTo>
                      <a:lnTo>
                        <a:pt x="8" y="0"/>
                      </a:lnTo>
                      <a:lnTo>
                        <a:pt x="0" y="11"/>
                      </a:lnTo>
                      <a:lnTo>
                        <a:pt x="44" y="33"/>
                      </a:lnTo>
                      <a:lnTo>
                        <a:pt x="44" y="33"/>
                      </a:lnTo>
                      <a:close/>
                    </a:path>
                  </a:pathLst>
                </a:custGeom>
                <a:solidFill>
                  <a:srgbClr val="FC012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046" name="Freeform 78"/>
                <p:cNvSpPr>
                  <a:spLocks/>
                </p:cNvSpPr>
                <p:nvPr/>
              </p:nvSpPr>
              <p:spPr bwMode="auto">
                <a:xfrm>
                  <a:off x="3338" y="1513"/>
                  <a:ext cx="50" cy="34"/>
                </a:xfrm>
                <a:custGeom>
                  <a:avLst/>
                  <a:gdLst/>
                  <a:ahLst/>
                  <a:cxnLst>
                    <a:cxn ang="0">
                      <a:pos x="43" y="34"/>
                    </a:cxn>
                    <a:cxn ang="0">
                      <a:pos x="50" y="23"/>
                    </a:cxn>
                    <a:cxn ang="0">
                      <a:pos x="7" y="0"/>
                    </a:cxn>
                    <a:cxn ang="0">
                      <a:pos x="0" y="11"/>
                    </a:cxn>
                    <a:cxn ang="0">
                      <a:pos x="43" y="34"/>
                    </a:cxn>
                    <a:cxn ang="0">
                      <a:pos x="43" y="34"/>
                    </a:cxn>
                  </a:cxnLst>
                  <a:rect l="0" t="0" r="r" b="b"/>
                  <a:pathLst>
                    <a:path w="50" h="34">
                      <a:moveTo>
                        <a:pt x="43" y="34"/>
                      </a:moveTo>
                      <a:lnTo>
                        <a:pt x="50" y="23"/>
                      </a:lnTo>
                      <a:lnTo>
                        <a:pt x="7" y="0"/>
                      </a:lnTo>
                      <a:lnTo>
                        <a:pt x="0" y="11"/>
                      </a:lnTo>
                      <a:lnTo>
                        <a:pt x="43" y="34"/>
                      </a:lnTo>
                      <a:lnTo>
                        <a:pt x="43" y="34"/>
                      </a:lnTo>
                      <a:close/>
                    </a:path>
                  </a:pathLst>
                </a:custGeom>
                <a:solidFill>
                  <a:srgbClr val="FC012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047" name="Freeform 79"/>
                <p:cNvSpPr>
                  <a:spLocks/>
                </p:cNvSpPr>
                <p:nvPr/>
              </p:nvSpPr>
              <p:spPr bwMode="auto">
                <a:xfrm>
                  <a:off x="3319" y="1547"/>
                  <a:ext cx="48" cy="33"/>
                </a:xfrm>
                <a:custGeom>
                  <a:avLst/>
                  <a:gdLst/>
                  <a:ahLst/>
                  <a:cxnLst>
                    <a:cxn ang="0">
                      <a:pos x="40" y="33"/>
                    </a:cxn>
                    <a:cxn ang="0">
                      <a:pos x="48" y="23"/>
                    </a:cxn>
                    <a:cxn ang="0">
                      <a:pos x="8" y="0"/>
                    </a:cxn>
                    <a:cxn ang="0">
                      <a:pos x="0" y="10"/>
                    </a:cxn>
                    <a:cxn ang="0">
                      <a:pos x="40" y="33"/>
                    </a:cxn>
                    <a:cxn ang="0">
                      <a:pos x="40" y="33"/>
                    </a:cxn>
                  </a:cxnLst>
                  <a:rect l="0" t="0" r="r" b="b"/>
                  <a:pathLst>
                    <a:path w="48" h="33">
                      <a:moveTo>
                        <a:pt x="40" y="33"/>
                      </a:moveTo>
                      <a:lnTo>
                        <a:pt x="48" y="23"/>
                      </a:lnTo>
                      <a:lnTo>
                        <a:pt x="8" y="0"/>
                      </a:lnTo>
                      <a:lnTo>
                        <a:pt x="0" y="10"/>
                      </a:lnTo>
                      <a:lnTo>
                        <a:pt x="40" y="33"/>
                      </a:lnTo>
                      <a:lnTo>
                        <a:pt x="40" y="33"/>
                      </a:lnTo>
                      <a:close/>
                    </a:path>
                  </a:pathLst>
                </a:custGeom>
                <a:solidFill>
                  <a:srgbClr val="FC012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048" name="Freeform 80"/>
                <p:cNvSpPr>
                  <a:spLocks/>
                </p:cNvSpPr>
                <p:nvPr/>
              </p:nvSpPr>
              <p:spPr bwMode="auto">
                <a:xfrm>
                  <a:off x="3299" y="1576"/>
                  <a:ext cx="48" cy="34"/>
                </a:xfrm>
                <a:custGeom>
                  <a:avLst/>
                  <a:gdLst/>
                  <a:ahLst/>
                  <a:cxnLst>
                    <a:cxn ang="0">
                      <a:pos x="41" y="34"/>
                    </a:cxn>
                    <a:cxn ang="0">
                      <a:pos x="48" y="24"/>
                    </a:cxn>
                    <a:cxn ang="0">
                      <a:pos x="7" y="0"/>
                    </a:cxn>
                    <a:cxn ang="0">
                      <a:pos x="0" y="11"/>
                    </a:cxn>
                    <a:cxn ang="0">
                      <a:pos x="41" y="34"/>
                    </a:cxn>
                    <a:cxn ang="0">
                      <a:pos x="41" y="34"/>
                    </a:cxn>
                  </a:cxnLst>
                  <a:rect l="0" t="0" r="r" b="b"/>
                  <a:pathLst>
                    <a:path w="48" h="34">
                      <a:moveTo>
                        <a:pt x="41" y="34"/>
                      </a:moveTo>
                      <a:lnTo>
                        <a:pt x="48" y="24"/>
                      </a:lnTo>
                      <a:lnTo>
                        <a:pt x="7" y="0"/>
                      </a:lnTo>
                      <a:lnTo>
                        <a:pt x="0" y="11"/>
                      </a:lnTo>
                      <a:lnTo>
                        <a:pt x="41" y="34"/>
                      </a:lnTo>
                      <a:lnTo>
                        <a:pt x="41" y="34"/>
                      </a:lnTo>
                      <a:close/>
                    </a:path>
                  </a:pathLst>
                </a:custGeom>
                <a:solidFill>
                  <a:srgbClr val="FC012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049" name="Freeform 81"/>
                <p:cNvSpPr>
                  <a:spLocks/>
                </p:cNvSpPr>
                <p:nvPr/>
              </p:nvSpPr>
              <p:spPr bwMode="auto">
                <a:xfrm>
                  <a:off x="3266" y="1609"/>
                  <a:ext cx="51" cy="35"/>
                </a:xfrm>
                <a:custGeom>
                  <a:avLst/>
                  <a:gdLst/>
                  <a:ahLst/>
                  <a:cxnLst>
                    <a:cxn ang="0">
                      <a:pos x="44" y="35"/>
                    </a:cxn>
                    <a:cxn ang="0">
                      <a:pos x="51" y="23"/>
                    </a:cxn>
                    <a:cxn ang="0">
                      <a:pos x="8" y="0"/>
                    </a:cxn>
                    <a:cxn ang="0">
                      <a:pos x="0" y="11"/>
                    </a:cxn>
                    <a:cxn ang="0">
                      <a:pos x="44" y="35"/>
                    </a:cxn>
                    <a:cxn ang="0">
                      <a:pos x="44" y="35"/>
                    </a:cxn>
                  </a:cxnLst>
                  <a:rect l="0" t="0" r="r" b="b"/>
                  <a:pathLst>
                    <a:path w="51" h="35">
                      <a:moveTo>
                        <a:pt x="44" y="35"/>
                      </a:moveTo>
                      <a:lnTo>
                        <a:pt x="51" y="23"/>
                      </a:lnTo>
                      <a:lnTo>
                        <a:pt x="8" y="0"/>
                      </a:lnTo>
                      <a:lnTo>
                        <a:pt x="0" y="11"/>
                      </a:lnTo>
                      <a:lnTo>
                        <a:pt x="44" y="35"/>
                      </a:lnTo>
                      <a:lnTo>
                        <a:pt x="44" y="35"/>
                      </a:lnTo>
                      <a:close/>
                    </a:path>
                  </a:pathLst>
                </a:custGeom>
                <a:solidFill>
                  <a:srgbClr val="FC012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sp>
            <p:nvSpPr>
              <p:cNvPr id="84050" name="Freeform 82"/>
              <p:cNvSpPr>
                <a:spLocks/>
              </p:cNvSpPr>
              <p:nvPr/>
            </p:nvSpPr>
            <p:spPr bwMode="auto">
              <a:xfrm>
                <a:off x="3665" y="1397"/>
                <a:ext cx="177" cy="72"/>
              </a:xfrm>
              <a:custGeom>
                <a:avLst/>
                <a:gdLst/>
                <a:ahLst/>
                <a:cxnLst>
                  <a:cxn ang="0">
                    <a:pos x="172" y="72"/>
                  </a:cxn>
                  <a:cxn ang="0">
                    <a:pos x="177" y="60"/>
                  </a:cxn>
                  <a:cxn ang="0">
                    <a:pos x="5" y="0"/>
                  </a:cxn>
                  <a:cxn ang="0">
                    <a:pos x="0" y="12"/>
                  </a:cxn>
                  <a:cxn ang="0">
                    <a:pos x="172" y="72"/>
                  </a:cxn>
                  <a:cxn ang="0">
                    <a:pos x="172" y="72"/>
                  </a:cxn>
                </a:cxnLst>
                <a:rect l="0" t="0" r="r" b="b"/>
                <a:pathLst>
                  <a:path w="177" h="72">
                    <a:moveTo>
                      <a:pt x="172" y="72"/>
                    </a:moveTo>
                    <a:lnTo>
                      <a:pt x="177" y="60"/>
                    </a:lnTo>
                    <a:lnTo>
                      <a:pt x="5" y="0"/>
                    </a:lnTo>
                    <a:lnTo>
                      <a:pt x="0" y="12"/>
                    </a:lnTo>
                    <a:lnTo>
                      <a:pt x="172" y="72"/>
                    </a:lnTo>
                    <a:lnTo>
                      <a:pt x="172" y="72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51" name="Freeform 83"/>
              <p:cNvSpPr>
                <a:spLocks/>
              </p:cNvSpPr>
              <p:nvPr/>
            </p:nvSpPr>
            <p:spPr bwMode="auto">
              <a:xfrm>
                <a:off x="3645" y="1432"/>
                <a:ext cx="178" cy="74"/>
              </a:xfrm>
              <a:custGeom>
                <a:avLst/>
                <a:gdLst/>
                <a:ahLst/>
                <a:cxnLst>
                  <a:cxn ang="0">
                    <a:pos x="173" y="74"/>
                  </a:cxn>
                  <a:cxn ang="0">
                    <a:pos x="178" y="62"/>
                  </a:cxn>
                  <a:cxn ang="0">
                    <a:pos x="6" y="0"/>
                  </a:cxn>
                  <a:cxn ang="0">
                    <a:pos x="0" y="12"/>
                  </a:cxn>
                  <a:cxn ang="0">
                    <a:pos x="173" y="74"/>
                  </a:cxn>
                  <a:cxn ang="0">
                    <a:pos x="173" y="74"/>
                  </a:cxn>
                </a:cxnLst>
                <a:rect l="0" t="0" r="r" b="b"/>
                <a:pathLst>
                  <a:path w="178" h="74">
                    <a:moveTo>
                      <a:pt x="173" y="74"/>
                    </a:moveTo>
                    <a:lnTo>
                      <a:pt x="178" y="62"/>
                    </a:lnTo>
                    <a:lnTo>
                      <a:pt x="6" y="0"/>
                    </a:lnTo>
                    <a:lnTo>
                      <a:pt x="0" y="12"/>
                    </a:lnTo>
                    <a:lnTo>
                      <a:pt x="173" y="74"/>
                    </a:lnTo>
                    <a:lnTo>
                      <a:pt x="173" y="74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52" name="Freeform 84"/>
              <p:cNvSpPr>
                <a:spLocks/>
              </p:cNvSpPr>
              <p:nvPr/>
            </p:nvSpPr>
            <p:spPr bwMode="auto">
              <a:xfrm>
                <a:off x="3792" y="1457"/>
                <a:ext cx="32" cy="30"/>
              </a:xfrm>
              <a:custGeom>
                <a:avLst/>
                <a:gdLst/>
                <a:ahLst/>
                <a:cxnLst>
                  <a:cxn ang="0">
                    <a:pos x="32" y="9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11" y="30"/>
                  </a:cxn>
                  <a:cxn ang="0">
                    <a:pos x="32" y="9"/>
                  </a:cxn>
                  <a:cxn ang="0">
                    <a:pos x="32" y="9"/>
                  </a:cxn>
                </a:cxnLst>
                <a:rect l="0" t="0" r="r" b="b"/>
                <a:pathLst>
                  <a:path w="32" h="30">
                    <a:moveTo>
                      <a:pt x="32" y="9"/>
                    </a:moveTo>
                    <a:lnTo>
                      <a:pt x="21" y="0"/>
                    </a:lnTo>
                    <a:lnTo>
                      <a:pt x="0" y="21"/>
                    </a:lnTo>
                    <a:lnTo>
                      <a:pt x="11" y="30"/>
                    </a:lnTo>
                    <a:lnTo>
                      <a:pt x="32" y="9"/>
                    </a:lnTo>
                    <a:lnTo>
                      <a:pt x="32" y="9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53" name="Freeform 85"/>
              <p:cNvSpPr>
                <a:spLocks/>
              </p:cNvSpPr>
              <p:nvPr/>
            </p:nvSpPr>
            <p:spPr bwMode="auto">
              <a:xfrm>
                <a:off x="3770" y="1451"/>
                <a:ext cx="32" cy="29"/>
              </a:xfrm>
              <a:custGeom>
                <a:avLst/>
                <a:gdLst/>
                <a:ahLst/>
                <a:cxnLst>
                  <a:cxn ang="0">
                    <a:pos x="32" y="9"/>
                  </a:cxn>
                  <a:cxn ang="0">
                    <a:pos x="21" y="0"/>
                  </a:cxn>
                  <a:cxn ang="0">
                    <a:pos x="0" y="20"/>
                  </a:cxn>
                  <a:cxn ang="0">
                    <a:pos x="11" y="29"/>
                  </a:cxn>
                  <a:cxn ang="0">
                    <a:pos x="32" y="9"/>
                  </a:cxn>
                  <a:cxn ang="0">
                    <a:pos x="32" y="9"/>
                  </a:cxn>
                </a:cxnLst>
                <a:rect l="0" t="0" r="r" b="b"/>
                <a:pathLst>
                  <a:path w="32" h="29">
                    <a:moveTo>
                      <a:pt x="32" y="9"/>
                    </a:moveTo>
                    <a:lnTo>
                      <a:pt x="21" y="0"/>
                    </a:lnTo>
                    <a:lnTo>
                      <a:pt x="0" y="20"/>
                    </a:lnTo>
                    <a:lnTo>
                      <a:pt x="11" y="29"/>
                    </a:lnTo>
                    <a:lnTo>
                      <a:pt x="32" y="9"/>
                    </a:lnTo>
                    <a:lnTo>
                      <a:pt x="32" y="9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54" name="Freeform 86"/>
              <p:cNvSpPr>
                <a:spLocks/>
              </p:cNvSpPr>
              <p:nvPr/>
            </p:nvSpPr>
            <p:spPr bwMode="auto">
              <a:xfrm>
                <a:off x="3753" y="1444"/>
                <a:ext cx="31" cy="29"/>
              </a:xfrm>
              <a:custGeom>
                <a:avLst/>
                <a:gdLst/>
                <a:ahLst/>
                <a:cxnLst>
                  <a:cxn ang="0">
                    <a:pos x="31" y="8"/>
                  </a:cxn>
                  <a:cxn ang="0">
                    <a:pos x="20" y="0"/>
                  </a:cxn>
                  <a:cxn ang="0">
                    <a:pos x="0" y="21"/>
                  </a:cxn>
                  <a:cxn ang="0">
                    <a:pos x="11" y="29"/>
                  </a:cxn>
                  <a:cxn ang="0">
                    <a:pos x="31" y="8"/>
                  </a:cxn>
                  <a:cxn ang="0">
                    <a:pos x="31" y="8"/>
                  </a:cxn>
                </a:cxnLst>
                <a:rect l="0" t="0" r="r" b="b"/>
                <a:pathLst>
                  <a:path w="31" h="29">
                    <a:moveTo>
                      <a:pt x="31" y="8"/>
                    </a:moveTo>
                    <a:lnTo>
                      <a:pt x="20" y="0"/>
                    </a:lnTo>
                    <a:lnTo>
                      <a:pt x="0" y="21"/>
                    </a:lnTo>
                    <a:lnTo>
                      <a:pt x="11" y="29"/>
                    </a:lnTo>
                    <a:lnTo>
                      <a:pt x="31" y="8"/>
                    </a:lnTo>
                    <a:lnTo>
                      <a:pt x="31" y="8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55" name="Freeform 87"/>
              <p:cNvSpPr>
                <a:spLocks/>
              </p:cNvSpPr>
              <p:nvPr/>
            </p:nvSpPr>
            <p:spPr bwMode="auto">
              <a:xfrm>
                <a:off x="3732" y="1440"/>
                <a:ext cx="30" cy="29"/>
              </a:xfrm>
              <a:custGeom>
                <a:avLst/>
                <a:gdLst/>
                <a:ahLst/>
                <a:cxnLst>
                  <a:cxn ang="0">
                    <a:pos x="30" y="8"/>
                  </a:cxn>
                  <a:cxn ang="0">
                    <a:pos x="19" y="0"/>
                  </a:cxn>
                  <a:cxn ang="0">
                    <a:pos x="0" y="21"/>
                  </a:cxn>
                  <a:cxn ang="0">
                    <a:pos x="10" y="29"/>
                  </a:cxn>
                  <a:cxn ang="0">
                    <a:pos x="30" y="8"/>
                  </a:cxn>
                  <a:cxn ang="0">
                    <a:pos x="30" y="8"/>
                  </a:cxn>
                </a:cxnLst>
                <a:rect l="0" t="0" r="r" b="b"/>
                <a:pathLst>
                  <a:path w="30" h="29">
                    <a:moveTo>
                      <a:pt x="30" y="8"/>
                    </a:moveTo>
                    <a:lnTo>
                      <a:pt x="19" y="0"/>
                    </a:lnTo>
                    <a:lnTo>
                      <a:pt x="0" y="21"/>
                    </a:lnTo>
                    <a:lnTo>
                      <a:pt x="10" y="29"/>
                    </a:lnTo>
                    <a:lnTo>
                      <a:pt x="30" y="8"/>
                    </a:lnTo>
                    <a:lnTo>
                      <a:pt x="30" y="8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56" name="Freeform 88"/>
              <p:cNvSpPr>
                <a:spLocks/>
              </p:cNvSpPr>
              <p:nvPr/>
            </p:nvSpPr>
            <p:spPr bwMode="auto">
              <a:xfrm>
                <a:off x="3714" y="1430"/>
                <a:ext cx="31" cy="30"/>
              </a:xfrm>
              <a:custGeom>
                <a:avLst/>
                <a:gdLst/>
                <a:ahLst/>
                <a:cxnLst>
                  <a:cxn ang="0">
                    <a:pos x="31" y="9"/>
                  </a:cxn>
                  <a:cxn ang="0">
                    <a:pos x="20" y="0"/>
                  </a:cxn>
                  <a:cxn ang="0">
                    <a:pos x="0" y="21"/>
                  </a:cxn>
                  <a:cxn ang="0">
                    <a:pos x="10" y="30"/>
                  </a:cxn>
                  <a:cxn ang="0">
                    <a:pos x="31" y="9"/>
                  </a:cxn>
                  <a:cxn ang="0">
                    <a:pos x="31" y="9"/>
                  </a:cxn>
                </a:cxnLst>
                <a:rect l="0" t="0" r="r" b="b"/>
                <a:pathLst>
                  <a:path w="31" h="30">
                    <a:moveTo>
                      <a:pt x="31" y="9"/>
                    </a:moveTo>
                    <a:lnTo>
                      <a:pt x="20" y="0"/>
                    </a:lnTo>
                    <a:lnTo>
                      <a:pt x="0" y="21"/>
                    </a:lnTo>
                    <a:lnTo>
                      <a:pt x="10" y="30"/>
                    </a:lnTo>
                    <a:lnTo>
                      <a:pt x="31" y="9"/>
                    </a:lnTo>
                    <a:lnTo>
                      <a:pt x="31" y="9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57" name="Freeform 89"/>
              <p:cNvSpPr>
                <a:spLocks/>
              </p:cNvSpPr>
              <p:nvPr/>
            </p:nvSpPr>
            <p:spPr bwMode="auto">
              <a:xfrm>
                <a:off x="3695" y="1424"/>
                <a:ext cx="31" cy="29"/>
              </a:xfrm>
              <a:custGeom>
                <a:avLst/>
                <a:gdLst/>
                <a:ahLst/>
                <a:cxnLst>
                  <a:cxn ang="0">
                    <a:pos x="31" y="8"/>
                  </a:cxn>
                  <a:cxn ang="0">
                    <a:pos x="20" y="0"/>
                  </a:cxn>
                  <a:cxn ang="0">
                    <a:pos x="0" y="21"/>
                  </a:cxn>
                  <a:cxn ang="0">
                    <a:pos x="11" y="29"/>
                  </a:cxn>
                  <a:cxn ang="0">
                    <a:pos x="31" y="8"/>
                  </a:cxn>
                  <a:cxn ang="0">
                    <a:pos x="31" y="8"/>
                  </a:cxn>
                </a:cxnLst>
                <a:rect l="0" t="0" r="r" b="b"/>
                <a:pathLst>
                  <a:path w="31" h="29">
                    <a:moveTo>
                      <a:pt x="31" y="8"/>
                    </a:moveTo>
                    <a:lnTo>
                      <a:pt x="20" y="0"/>
                    </a:lnTo>
                    <a:lnTo>
                      <a:pt x="0" y="21"/>
                    </a:lnTo>
                    <a:lnTo>
                      <a:pt x="11" y="29"/>
                    </a:lnTo>
                    <a:lnTo>
                      <a:pt x="31" y="8"/>
                    </a:lnTo>
                    <a:lnTo>
                      <a:pt x="31" y="8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58" name="Freeform 90"/>
              <p:cNvSpPr>
                <a:spLocks/>
              </p:cNvSpPr>
              <p:nvPr/>
            </p:nvSpPr>
            <p:spPr bwMode="auto">
              <a:xfrm>
                <a:off x="3673" y="1417"/>
                <a:ext cx="32" cy="29"/>
              </a:xfrm>
              <a:custGeom>
                <a:avLst/>
                <a:gdLst/>
                <a:ahLst/>
                <a:cxnLst>
                  <a:cxn ang="0">
                    <a:pos x="32" y="9"/>
                  </a:cxn>
                  <a:cxn ang="0">
                    <a:pos x="22" y="0"/>
                  </a:cxn>
                  <a:cxn ang="0">
                    <a:pos x="0" y="20"/>
                  </a:cxn>
                  <a:cxn ang="0">
                    <a:pos x="10" y="29"/>
                  </a:cxn>
                  <a:cxn ang="0">
                    <a:pos x="32" y="9"/>
                  </a:cxn>
                  <a:cxn ang="0">
                    <a:pos x="32" y="9"/>
                  </a:cxn>
                </a:cxnLst>
                <a:rect l="0" t="0" r="r" b="b"/>
                <a:pathLst>
                  <a:path w="32" h="29">
                    <a:moveTo>
                      <a:pt x="32" y="9"/>
                    </a:moveTo>
                    <a:lnTo>
                      <a:pt x="22" y="0"/>
                    </a:lnTo>
                    <a:lnTo>
                      <a:pt x="0" y="20"/>
                    </a:lnTo>
                    <a:lnTo>
                      <a:pt x="10" y="29"/>
                    </a:lnTo>
                    <a:lnTo>
                      <a:pt x="32" y="9"/>
                    </a:lnTo>
                    <a:lnTo>
                      <a:pt x="32" y="9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59" name="Freeform 91"/>
              <p:cNvSpPr>
                <a:spLocks/>
              </p:cNvSpPr>
              <p:nvPr/>
            </p:nvSpPr>
            <p:spPr bwMode="auto">
              <a:xfrm>
                <a:off x="2984" y="1596"/>
                <a:ext cx="155" cy="58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12"/>
                  </a:cxn>
                  <a:cxn ang="0">
                    <a:pos x="150" y="58"/>
                  </a:cxn>
                  <a:cxn ang="0">
                    <a:pos x="155" y="46"/>
                  </a:cxn>
                  <a:cxn ang="0">
                    <a:pos x="4" y="0"/>
                  </a:cxn>
                  <a:cxn ang="0">
                    <a:pos x="4" y="0"/>
                  </a:cxn>
                </a:cxnLst>
                <a:rect l="0" t="0" r="r" b="b"/>
                <a:pathLst>
                  <a:path w="155" h="58">
                    <a:moveTo>
                      <a:pt x="4" y="0"/>
                    </a:moveTo>
                    <a:lnTo>
                      <a:pt x="0" y="12"/>
                    </a:lnTo>
                    <a:lnTo>
                      <a:pt x="150" y="58"/>
                    </a:lnTo>
                    <a:lnTo>
                      <a:pt x="155" y="46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60" name="Freeform 92"/>
              <p:cNvSpPr>
                <a:spLocks/>
              </p:cNvSpPr>
              <p:nvPr/>
            </p:nvSpPr>
            <p:spPr bwMode="auto">
              <a:xfrm>
                <a:off x="2955" y="1639"/>
                <a:ext cx="165" cy="57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12"/>
                  </a:cxn>
                  <a:cxn ang="0">
                    <a:pos x="160" y="57"/>
                  </a:cxn>
                  <a:cxn ang="0">
                    <a:pos x="165" y="45"/>
                  </a:cxn>
                  <a:cxn ang="0">
                    <a:pos x="5" y="0"/>
                  </a:cxn>
                  <a:cxn ang="0">
                    <a:pos x="5" y="0"/>
                  </a:cxn>
                </a:cxnLst>
                <a:rect l="0" t="0" r="r" b="b"/>
                <a:pathLst>
                  <a:path w="165" h="57">
                    <a:moveTo>
                      <a:pt x="5" y="0"/>
                    </a:moveTo>
                    <a:lnTo>
                      <a:pt x="0" y="12"/>
                    </a:lnTo>
                    <a:lnTo>
                      <a:pt x="160" y="57"/>
                    </a:lnTo>
                    <a:lnTo>
                      <a:pt x="165" y="45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61" name="Freeform 93"/>
              <p:cNvSpPr>
                <a:spLocks/>
              </p:cNvSpPr>
              <p:nvPr/>
            </p:nvSpPr>
            <p:spPr bwMode="auto">
              <a:xfrm>
                <a:off x="3005" y="1617"/>
                <a:ext cx="34" cy="36"/>
              </a:xfrm>
              <a:custGeom>
                <a:avLst/>
                <a:gdLst/>
                <a:ahLst/>
                <a:cxnLst>
                  <a:cxn ang="0">
                    <a:pos x="34" y="7"/>
                  </a:cxn>
                  <a:cxn ang="0">
                    <a:pos x="22" y="0"/>
                  </a:cxn>
                  <a:cxn ang="0">
                    <a:pos x="0" y="29"/>
                  </a:cxn>
                  <a:cxn ang="0">
                    <a:pos x="12" y="36"/>
                  </a:cxn>
                  <a:cxn ang="0">
                    <a:pos x="34" y="7"/>
                  </a:cxn>
                  <a:cxn ang="0">
                    <a:pos x="34" y="7"/>
                  </a:cxn>
                </a:cxnLst>
                <a:rect l="0" t="0" r="r" b="b"/>
                <a:pathLst>
                  <a:path w="34" h="36">
                    <a:moveTo>
                      <a:pt x="34" y="7"/>
                    </a:moveTo>
                    <a:lnTo>
                      <a:pt x="22" y="0"/>
                    </a:lnTo>
                    <a:lnTo>
                      <a:pt x="0" y="29"/>
                    </a:lnTo>
                    <a:lnTo>
                      <a:pt x="12" y="36"/>
                    </a:lnTo>
                    <a:lnTo>
                      <a:pt x="34" y="7"/>
                    </a:lnTo>
                    <a:lnTo>
                      <a:pt x="34" y="7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62" name="Freeform 94"/>
              <p:cNvSpPr>
                <a:spLocks/>
              </p:cNvSpPr>
              <p:nvPr/>
            </p:nvSpPr>
            <p:spPr bwMode="auto">
              <a:xfrm>
                <a:off x="3049" y="1631"/>
                <a:ext cx="36" cy="40"/>
              </a:xfrm>
              <a:custGeom>
                <a:avLst/>
                <a:gdLst/>
                <a:ahLst/>
                <a:cxnLst>
                  <a:cxn ang="0">
                    <a:pos x="36" y="6"/>
                  </a:cxn>
                  <a:cxn ang="0">
                    <a:pos x="24" y="0"/>
                  </a:cxn>
                  <a:cxn ang="0">
                    <a:pos x="0" y="33"/>
                  </a:cxn>
                  <a:cxn ang="0">
                    <a:pos x="11" y="40"/>
                  </a:cxn>
                  <a:cxn ang="0">
                    <a:pos x="36" y="6"/>
                  </a:cxn>
                  <a:cxn ang="0">
                    <a:pos x="36" y="6"/>
                  </a:cxn>
                </a:cxnLst>
                <a:rect l="0" t="0" r="r" b="b"/>
                <a:pathLst>
                  <a:path w="36" h="40">
                    <a:moveTo>
                      <a:pt x="36" y="6"/>
                    </a:moveTo>
                    <a:lnTo>
                      <a:pt x="24" y="0"/>
                    </a:lnTo>
                    <a:lnTo>
                      <a:pt x="0" y="33"/>
                    </a:lnTo>
                    <a:lnTo>
                      <a:pt x="11" y="40"/>
                    </a:lnTo>
                    <a:lnTo>
                      <a:pt x="36" y="6"/>
                    </a:lnTo>
                    <a:lnTo>
                      <a:pt x="36" y="6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63" name="Freeform 95"/>
              <p:cNvSpPr>
                <a:spLocks/>
              </p:cNvSpPr>
              <p:nvPr/>
            </p:nvSpPr>
            <p:spPr bwMode="auto">
              <a:xfrm>
                <a:off x="3097" y="1651"/>
                <a:ext cx="34" cy="35"/>
              </a:xfrm>
              <a:custGeom>
                <a:avLst/>
                <a:gdLst/>
                <a:ahLst/>
                <a:cxnLst>
                  <a:cxn ang="0">
                    <a:pos x="34" y="7"/>
                  </a:cxn>
                  <a:cxn ang="0">
                    <a:pos x="22" y="0"/>
                  </a:cxn>
                  <a:cxn ang="0">
                    <a:pos x="0" y="28"/>
                  </a:cxn>
                  <a:cxn ang="0">
                    <a:pos x="12" y="35"/>
                  </a:cxn>
                  <a:cxn ang="0">
                    <a:pos x="34" y="7"/>
                  </a:cxn>
                  <a:cxn ang="0">
                    <a:pos x="34" y="7"/>
                  </a:cxn>
                </a:cxnLst>
                <a:rect l="0" t="0" r="r" b="b"/>
                <a:pathLst>
                  <a:path w="34" h="35">
                    <a:moveTo>
                      <a:pt x="34" y="7"/>
                    </a:moveTo>
                    <a:lnTo>
                      <a:pt x="22" y="0"/>
                    </a:lnTo>
                    <a:lnTo>
                      <a:pt x="0" y="28"/>
                    </a:lnTo>
                    <a:lnTo>
                      <a:pt x="12" y="35"/>
                    </a:lnTo>
                    <a:lnTo>
                      <a:pt x="34" y="7"/>
                    </a:lnTo>
                    <a:lnTo>
                      <a:pt x="34" y="7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64" name="Freeform 96"/>
              <p:cNvSpPr>
                <a:spLocks/>
              </p:cNvSpPr>
              <p:nvPr/>
            </p:nvSpPr>
            <p:spPr bwMode="auto">
              <a:xfrm>
                <a:off x="3489" y="1630"/>
                <a:ext cx="264" cy="65"/>
              </a:xfrm>
              <a:custGeom>
                <a:avLst/>
                <a:gdLst/>
                <a:ahLst/>
                <a:cxnLst>
                  <a:cxn ang="0">
                    <a:pos x="0" y="53"/>
                  </a:cxn>
                  <a:cxn ang="0">
                    <a:pos x="3" y="65"/>
                  </a:cxn>
                  <a:cxn ang="0">
                    <a:pos x="264" y="12"/>
                  </a:cxn>
                  <a:cxn ang="0">
                    <a:pos x="261" y="0"/>
                  </a:cxn>
                  <a:cxn ang="0">
                    <a:pos x="0" y="53"/>
                  </a:cxn>
                  <a:cxn ang="0">
                    <a:pos x="0" y="53"/>
                  </a:cxn>
                </a:cxnLst>
                <a:rect l="0" t="0" r="r" b="b"/>
                <a:pathLst>
                  <a:path w="264" h="65">
                    <a:moveTo>
                      <a:pt x="0" y="53"/>
                    </a:moveTo>
                    <a:lnTo>
                      <a:pt x="3" y="65"/>
                    </a:lnTo>
                    <a:lnTo>
                      <a:pt x="264" y="12"/>
                    </a:lnTo>
                    <a:lnTo>
                      <a:pt x="261" y="0"/>
                    </a:lnTo>
                    <a:lnTo>
                      <a:pt x="0" y="53"/>
                    </a:lnTo>
                    <a:lnTo>
                      <a:pt x="0" y="53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65" name="Freeform 97"/>
              <p:cNvSpPr>
                <a:spLocks/>
              </p:cNvSpPr>
              <p:nvPr/>
            </p:nvSpPr>
            <p:spPr bwMode="auto">
              <a:xfrm>
                <a:off x="3498" y="1672"/>
                <a:ext cx="264" cy="66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3" y="66"/>
                  </a:cxn>
                  <a:cxn ang="0">
                    <a:pos x="264" y="12"/>
                  </a:cxn>
                  <a:cxn ang="0">
                    <a:pos x="261" y="0"/>
                  </a:cxn>
                  <a:cxn ang="0">
                    <a:pos x="0" y="54"/>
                  </a:cxn>
                  <a:cxn ang="0">
                    <a:pos x="0" y="54"/>
                  </a:cxn>
                </a:cxnLst>
                <a:rect l="0" t="0" r="r" b="b"/>
                <a:pathLst>
                  <a:path w="264" h="66">
                    <a:moveTo>
                      <a:pt x="0" y="54"/>
                    </a:moveTo>
                    <a:lnTo>
                      <a:pt x="3" y="66"/>
                    </a:lnTo>
                    <a:lnTo>
                      <a:pt x="264" y="12"/>
                    </a:lnTo>
                    <a:lnTo>
                      <a:pt x="261" y="0"/>
                    </a:lnTo>
                    <a:lnTo>
                      <a:pt x="0" y="54"/>
                    </a:lnTo>
                    <a:lnTo>
                      <a:pt x="0" y="54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66" name="Freeform 98"/>
              <p:cNvSpPr>
                <a:spLocks/>
              </p:cNvSpPr>
              <p:nvPr/>
            </p:nvSpPr>
            <p:spPr bwMode="auto">
              <a:xfrm>
                <a:off x="3515" y="1686"/>
                <a:ext cx="24" cy="3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5"/>
                  </a:cxn>
                  <a:cxn ang="0">
                    <a:pos x="11" y="30"/>
                  </a:cxn>
                  <a:cxn ang="0">
                    <a:pos x="24" y="26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4" h="30">
                    <a:moveTo>
                      <a:pt x="13" y="0"/>
                    </a:moveTo>
                    <a:lnTo>
                      <a:pt x="0" y="5"/>
                    </a:lnTo>
                    <a:lnTo>
                      <a:pt x="11" y="30"/>
                    </a:lnTo>
                    <a:lnTo>
                      <a:pt x="24" y="26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67" name="Freeform 99"/>
              <p:cNvSpPr>
                <a:spLocks/>
              </p:cNvSpPr>
              <p:nvPr/>
            </p:nvSpPr>
            <p:spPr bwMode="auto">
              <a:xfrm>
                <a:off x="3544" y="1676"/>
                <a:ext cx="27" cy="3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5"/>
                  </a:cxn>
                  <a:cxn ang="0">
                    <a:pos x="14" y="39"/>
                  </a:cxn>
                  <a:cxn ang="0">
                    <a:pos x="27" y="34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27" h="39">
                    <a:moveTo>
                      <a:pt x="14" y="0"/>
                    </a:moveTo>
                    <a:lnTo>
                      <a:pt x="0" y="5"/>
                    </a:lnTo>
                    <a:lnTo>
                      <a:pt x="14" y="39"/>
                    </a:lnTo>
                    <a:lnTo>
                      <a:pt x="27" y="34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68" name="Freeform 100"/>
              <p:cNvSpPr>
                <a:spLocks/>
              </p:cNvSpPr>
              <p:nvPr/>
            </p:nvSpPr>
            <p:spPr bwMode="auto">
              <a:xfrm>
                <a:off x="3574" y="1675"/>
                <a:ext cx="25" cy="3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5"/>
                  </a:cxn>
                  <a:cxn ang="0">
                    <a:pos x="12" y="30"/>
                  </a:cxn>
                  <a:cxn ang="0">
                    <a:pos x="25" y="25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25" h="30">
                    <a:moveTo>
                      <a:pt x="14" y="0"/>
                    </a:moveTo>
                    <a:lnTo>
                      <a:pt x="0" y="5"/>
                    </a:lnTo>
                    <a:lnTo>
                      <a:pt x="12" y="30"/>
                    </a:lnTo>
                    <a:lnTo>
                      <a:pt x="25" y="25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69" name="Freeform 101"/>
              <p:cNvSpPr>
                <a:spLocks/>
              </p:cNvSpPr>
              <p:nvPr/>
            </p:nvSpPr>
            <p:spPr bwMode="auto">
              <a:xfrm>
                <a:off x="3607" y="1672"/>
                <a:ext cx="24" cy="3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4"/>
                  </a:cxn>
                  <a:cxn ang="0">
                    <a:pos x="10" y="30"/>
                  </a:cxn>
                  <a:cxn ang="0">
                    <a:pos x="24" y="25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4" h="30">
                    <a:moveTo>
                      <a:pt x="13" y="0"/>
                    </a:moveTo>
                    <a:lnTo>
                      <a:pt x="0" y="4"/>
                    </a:lnTo>
                    <a:lnTo>
                      <a:pt x="10" y="30"/>
                    </a:lnTo>
                    <a:lnTo>
                      <a:pt x="24" y="25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70" name="Freeform 102"/>
              <p:cNvSpPr>
                <a:spLocks/>
              </p:cNvSpPr>
              <p:nvPr/>
            </p:nvSpPr>
            <p:spPr bwMode="auto">
              <a:xfrm>
                <a:off x="3637" y="1662"/>
                <a:ext cx="24" cy="31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5"/>
                  </a:cxn>
                  <a:cxn ang="0">
                    <a:pos x="11" y="31"/>
                  </a:cxn>
                  <a:cxn ang="0">
                    <a:pos x="24" y="26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24" h="31">
                    <a:moveTo>
                      <a:pt x="14" y="0"/>
                    </a:moveTo>
                    <a:lnTo>
                      <a:pt x="0" y="5"/>
                    </a:lnTo>
                    <a:lnTo>
                      <a:pt x="11" y="31"/>
                    </a:lnTo>
                    <a:lnTo>
                      <a:pt x="24" y="26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71" name="Freeform 103"/>
              <p:cNvSpPr>
                <a:spLocks/>
              </p:cNvSpPr>
              <p:nvPr/>
            </p:nvSpPr>
            <p:spPr bwMode="auto">
              <a:xfrm>
                <a:off x="3666" y="1654"/>
                <a:ext cx="25" cy="31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5"/>
                  </a:cxn>
                  <a:cxn ang="0">
                    <a:pos x="12" y="31"/>
                  </a:cxn>
                  <a:cxn ang="0">
                    <a:pos x="25" y="26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5" h="31">
                    <a:moveTo>
                      <a:pt x="13" y="0"/>
                    </a:moveTo>
                    <a:lnTo>
                      <a:pt x="0" y="5"/>
                    </a:lnTo>
                    <a:lnTo>
                      <a:pt x="12" y="31"/>
                    </a:lnTo>
                    <a:lnTo>
                      <a:pt x="25" y="26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72" name="Freeform 104"/>
              <p:cNvSpPr>
                <a:spLocks/>
              </p:cNvSpPr>
              <p:nvPr/>
            </p:nvSpPr>
            <p:spPr bwMode="auto">
              <a:xfrm>
                <a:off x="3702" y="1650"/>
                <a:ext cx="24" cy="31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5"/>
                  </a:cxn>
                  <a:cxn ang="0">
                    <a:pos x="11" y="31"/>
                  </a:cxn>
                  <a:cxn ang="0">
                    <a:pos x="24" y="26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4" h="31">
                    <a:moveTo>
                      <a:pt x="13" y="0"/>
                    </a:moveTo>
                    <a:lnTo>
                      <a:pt x="0" y="5"/>
                    </a:lnTo>
                    <a:lnTo>
                      <a:pt x="11" y="31"/>
                    </a:lnTo>
                    <a:lnTo>
                      <a:pt x="24" y="26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73" name="Freeform 105"/>
              <p:cNvSpPr>
                <a:spLocks/>
              </p:cNvSpPr>
              <p:nvPr/>
            </p:nvSpPr>
            <p:spPr bwMode="auto">
              <a:xfrm>
                <a:off x="3215" y="1331"/>
                <a:ext cx="162" cy="72"/>
              </a:xfrm>
              <a:custGeom>
                <a:avLst/>
                <a:gdLst/>
                <a:ahLst/>
                <a:cxnLst>
                  <a:cxn ang="0">
                    <a:pos x="0" y="60"/>
                  </a:cxn>
                  <a:cxn ang="0">
                    <a:pos x="6" y="72"/>
                  </a:cxn>
                  <a:cxn ang="0">
                    <a:pos x="162" y="12"/>
                  </a:cxn>
                  <a:cxn ang="0">
                    <a:pos x="157" y="0"/>
                  </a:cxn>
                  <a:cxn ang="0">
                    <a:pos x="0" y="60"/>
                  </a:cxn>
                  <a:cxn ang="0">
                    <a:pos x="0" y="60"/>
                  </a:cxn>
                </a:cxnLst>
                <a:rect l="0" t="0" r="r" b="b"/>
                <a:pathLst>
                  <a:path w="162" h="72">
                    <a:moveTo>
                      <a:pt x="0" y="60"/>
                    </a:moveTo>
                    <a:lnTo>
                      <a:pt x="6" y="72"/>
                    </a:lnTo>
                    <a:lnTo>
                      <a:pt x="162" y="12"/>
                    </a:lnTo>
                    <a:lnTo>
                      <a:pt x="157" y="0"/>
                    </a:lnTo>
                    <a:lnTo>
                      <a:pt x="0" y="60"/>
                    </a:lnTo>
                    <a:lnTo>
                      <a:pt x="0" y="6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74" name="Freeform 106"/>
              <p:cNvSpPr>
                <a:spLocks/>
              </p:cNvSpPr>
              <p:nvPr/>
            </p:nvSpPr>
            <p:spPr bwMode="auto">
              <a:xfrm>
                <a:off x="3235" y="1367"/>
                <a:ext cx="164" cy="73"/>
              </a:xfrm>
              <a:custGeom>
                <a:avLst/>
                <a:gdLst/>
                <a:ahLst/>
                <a:cxnLst>
                  <a:cxn ang="0">
                    <a:pos x="0" y="61"/>
                  </a:cxn>
                  <a:cxn ang="0">
                    <a:pos x="6" y="73"/>
                  </a:cxn>
                  <a:cxn ang="0">
                    <a:pos x="164" y="12"/>
                  </a:cxn>
                  <a:cxn ang="0">
                    <a:pos x="157" y="0"/>
                  </a:cxn>
                  <a:cxn ang="0">
                    <a:pos x="0" y="61"/>
                  </a:cxn>
                  <a:cxn ang="0">
                    <a:pos x="0" y="61"/>
                  </a:cxn>
                </a:cxnLst>
                <a:rect l="0" t="0" r="r" b="b"/>
                <a:pathLst>
                  <a:path w="164" h="73">
                    <a:moveTo>
                      <a:pt x="0" y="61"/>
                    </a:moveTo>
                    <a:lnTo>
                      <a:pt x="6" y="73"/>
                    </a:lnTo>
                    <a:lnTo>
                      <a:pt x="164" y="12"/>
                    </a:lnTo>
                    <a:lnTo>
                      <a:pt x="157" y="0"/>
                    </a:lnTo>
                    <a:lnTo>
                      <a:pt x="0" y="61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75" name="Freeform 107"/>
              <p:cNvSpPr>
                <a:spLocks/>
              </p:cNvSpPr>
              <p:nvPr/>
            </p:nvSpPr>
            <p:spPr bwMode="auto">
              <a:xfrm>
                <a:off x="3233" y="1393"/>
                <a:ext cx="21" cy="25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4"/>
                  </a:cxn>
                  <a:cxn ang="0">
                    <a:pos x="7" y="25"/>
                  </a:cxn>
                  <a:cxn ang="0">
                    <a:pos x="21" y="21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21" h="25">
                    <a:moveTo>
                      <a:pt x="14" y="0"/>
                    </a:moveTo>
                    <a:lnTo>
                      <a:pt x="0" y="4"/>
                    </a:lnTo>
                    <a:lnTo>
                      <a:pt x="7" y="25"/>
                    </a:lnTo>
                    <a:lnTo>
                      <a:pt x="21" y="21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76" name="Freeform 108"/>
              <p:cNvSpPr>
                <a:spLocks/>
              </p:cNvSpPr>
              <p:nvPr/>
            </p:nvSpPr>
            <p:spPr bwMode="auto">
              <a:xfrm>
                <a:off x="3250" y="1387"/>
                <a:ext cx="20" cy="24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3"/>
                  </a:cxn>
                  <a:cxn ang="0">
                    <a:pos x="7" y="24"/>
                  </a:cxn>
                  <a:cxn ang="0">
                    <a:pos x="20" y="21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20" h="24">
                    <a:moveTo>
                      <a:pt x="14" y="0"/>
                    </a:moveTo>
                    <a:lnTo>
                      <a:pt x="0" y="3"/>
                    </a:lnTo>
                    <a:lnTo>
                      <a:pt x="7" y="24"/>
                    </a:lnTo>
                    <a:lnTo>
                      <a:pt x="20" y="21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77" name="Freeform 109"/>
              <p:cNvSpPr>
                <a:spLocks/>
              </p:cNvSpPr>
              <p:nvPr/>
            </p:nvSpPr>
            <p:spPr bwMode="auto">
              <a:xfrm>
                <a:off x="3272" y="1381"/>
                <a:ext cx="20" cy="23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3"/>
                  </a:cxn>
                  <a:cxn ang="0">
                    <a:pos x="6" y="23"/>
                  </a:cxn>
                  <a:cxn ang="0">
                    <a:pos x="20" y="2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0" h="23">
                    <a:moveTo>
                      <a:pt x="13" y="0"/>
                    </a:moveTo>
                    <a:lnTo>
                      <a:pt x="0" y="3"/>
                    </a:lnTo>
                    <a:lnTo>
                      <a:pt x="6" y="23"/>
                    </a:lnTo>
                    <a:lnTo>
                      <a:pt x="20" y="2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78" name="Freeform 110"/>
              <p:cNvSpPr>
                <a:spLocks/>
              </p:cNvSpPr>
              <p:nvPr/>
            </p:nvSpPr>
            <p:spPr bwMode="auto">
              <a:xfrm>
                <a:off x="3293" y="1377"/>
                <a:ext cx="20" cy="23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4"/>
                  </a:cxn>
                  <a:cxn ang="0">
                    <a:pos x="7" y="23"/>
                  </a:cxn>
                  <a:cxn ang="0">
                    <a:pos x="20" y="19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20" h="23">
                    <a:moveTo>
                      <a:pt x="14" y="0"/>
                    </a:moveTo>
                    <a:lnTo>
                      <a:pt x="0" y="4"/>
                    </a:lnTo>
                    <a:lnTo>
                      <a:pt x="7" y="23"/>
                    </a:lnTo>
                    <a:lnTo>
                      <a:pt x="20" y="19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79" name="Freeform 111"/>
              <p:cNvSpPr>
                <a:spLocks/>
              </p:cNvSpPr>
              <p:nvPr/>
            </p:nvSpPr>
            <p:spPr bwMode="auto">
              <a:xfrm>
                <a:off x="3312" y="1366"/>
                <a:ext cx="18" cy="24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3"/>
                  </a:cxn>
                  <a:cxn ang="0">
                    <a:pos x="5" y="24"/>
                  </a:cxn>
                  <a:cxn ang="0">
                    <a:pos x="18" y="22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18" h="24">
                    <a:moveTo>
                      <a:pt x="14" y="0"/>
                    </a:moveTo>
                    <a:lnTo>
                      <a:pt x="0" y="3"/>
                    </a:lnTo>
                    <a:lnTo>
                      <a:pt x="5" y="24"/>
                    </a:lnTo>
                    <a:lnTo>
                      <a:pt x="18" y="22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80" name="Freeform 112"/>
              <p:cNvSpPr>
                <a:spLocks/>
              </p:cNvSpPr>
              <p:nvPr/>
            </p:nvSpPr>
            <p:spPr bwMode="auto">
              <a:xfrm>
                <a:off x="3328" y="1358"/>
                <a:ext cx="18" cy="24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3"/>
                  </a:cxn>
                  <a:cxn ang="0">
                    <a:pos x="5" y="24"/>
                  </a:cxn>
                  <a:cxn ang="0">
                    <a:pos x="18" y="21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8" h="24">
                    <a:moveTo>
                      <a:pt x="13" y="0"/>
                    </a:moveTo>
                    <a:lnTo>
                      <a:pt x="0" y="3"/>
                    </a:lnTo>
                    <a:lnTo>
                      <a:pt x="5" y="24"/>
                    </a:lnTo>
                    <a:lnTo>
                      <a:pt x="18" y="21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81" name="Freeform 113"/>
              <p:cNvSpPr>
                <a:spLocks/>
              </p:cNvSpPr>
              <p:nvPr/>
            </p:nvSpPr>
            <p:spPr bwMode="auto">
              <a:xfrm>
                <a:off x="3352" y="1353"/>
                <a:ext cx="19" cy="24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3"/>
                  </a:cxn>
                  <a:cxn ang="0">
                    <a:pos x="5" y="24"/>
                  </a:cxn>
                  <a:cxn ang="0">
                    <a:pos x="19" y="2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9" h="24">
                    <a:moveTo>
                      <a:pt x="13" y="0"/>
                    </a:moveTo>
                    <a:lnTo>
                      <a:pt x="0" y="3"/>
                    </a:lnTo>
                    <a:lnTo>
                      <a:pt x="5" y="24"/>
                    </a:lnTo>
                    <a:lnTo>
                      <a:pt x="19" y="2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C012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84082" name="Rectangle 114"/>
            <p:cNvSpPr>
              <a:spLocks noChangeArrowheads="1"/>
            </p:cNvSpPr>
            <p:nvPr/>
          </p:nvSpPr>
          <p:spPr bwMode="auto">
            <a:xfrm>
              <a:off x="3019" y="1780"/>
              <a:ext cx="63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>
                  <a:solidFill>
                    <a:srgbClr val="FAFD00"/>
                  </a:solidFill>
                </a:rPr>
                <a:t>ADN normal</a:t>
              </a:r>
              <a:endParaRPr lang="fr-FR" sz="2400">
                <a:latin typeface="Times" charset="0"/>
              </a:endParaRPr>
            </a:p>
          </p:txBody>
        </p:sp>
        <p:grpSp>
          <p:nvGrpSpPr>
            <p:cNvPr id="84083" name="Group 115"/>
            <p:cNvGrpSpPr>
              <a:grpSpLocks/>
            </p:cNvGrpSpPr>
            <p:nvPr/>
          </p:nvGrpSpPr>
          <p:grpSpPr bwMode="auto">
            <a:xfrm>
              <a:off x="2936" y="1903"/>
              <a:ext cx="769" cy="144"/>
              <a:chOff x="2784" y="1903"/>
              <a:chExt cx="769" cy="144"/>
            </a:xfrm>
          </p:grpSpPr>
          <p:sp>
            <p:nvSpPr>
              <p:cNvPr id="84084" name="Rectangle 116"/>
              <p:cNvSpPr>
                <a:spLocks noChangeArrowheads="1"/>
              </p:cNvSpPr>
              <p:nvPr/>
            </p:nvSpPr>
            <p:spPr bwMode="auto">
              <a:xfrm>
                <a:off x="2784" y="1903"/>
                <a:ext cx="336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500">
                    <a:solidFill>
                      <a:srgbClr val="FAFD00"/>
                    </a:solidFill>
                  </a:rPr>
                  <a:t> marqu</a:t>
                </a:r>
                <a:endParaRPr lang="fr-FR" sz="2400">
                  <a:latin typeface="Times" charset="0"/>
                </a:endParaRPr>
              </a:p>
            </p:txBody>
          </p:sp>
          <p:sp>
            <p:nvSpPr>
              <p:cNvPr id="84085" name="Rectangle 117"/>
              <p:cNvSpPr>
                <a:spLocks noChangeArrowheads="1"/>
              </p:cNvSpPr>
              <p:nvPr/>
            </p:nvSpPr>
            <p:spPr bwMode="auto">
              <a:xfrm>
                <a:off x="3120" y="1903"/>
                <a:ext cx="53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500">
                    <a:solidFill>
                      <a:srgbClr val="FAFD00"/>
                    </a:solidFill>
                  </a:rPr>
                  <a:t>é</a:t>
                </a:r>
                <a:endParaRPr lang="fr-FR" sz="2400">
                  <a:latin typeface="Times" charset="0"/>
                </a:endParaRPr>
              </a:p>
            </p:txBody>
          </p:sp>
          <p:sp>
            <p:nvSpPr>
              <p:cNvPr id="84086" name="Rectangle 118"/>
              <p:cNvSpPr>
                <a:spLocks noChangeArrowheads="1"/>
              </p:cNvSpPr>
              <p:nvPr/>
            </p:nvSpPr>
            <p:spPr bwMode="auto">
              <a:xfrm>
                <a:off x="3173" y="1903"/>
                <a:ext cx="173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500">
                    <a:solidFill>
                      <a:srgbClr val="FAFD00"/>
                    </a:solidFill>
                  </a:rPr>
                  <a:t> en </a:t>
                </a:r>
                <a:endParaRPr lang="fr-FR" sz="2400">
                  <a:latin typeface="Times" charset="0"/>
                </a:endParaRPr>
              </a:p>
            </p:txBody>
          </p:sp>
          <p:sp>
            <p:nvSpPr>
              <p:cNvPr id="84087" name="Rectangle 119"/>
              <p:cNvSpPr>
                <a:spLocks noChangeArrowheads="1"/>
              </p:cNvSpPr>
              <p:nvPr/>
            </p:nvSpPr>
            <p:spPr bwMode="auto">
              <a:xfrm>
                <a:off x="3326" y="1903"/>
                <a:ext cx="227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500">
                    <a:solidFill>
                      <a:srgbClr val="FC0128"/>
                    </a:solidFill>
                  </a:rPr>
                  <a:t>CY3</a:t>
                </a:r>
                <a:endParaRPr lang="fr-FR" sz="2400">
                  <a:latin typeface="Times" charset="0"/>
                </a:endParaRPr>
              </a:p>
            </p:txBody>
          </p:sp>
        </p:grpSp>
      </p:grpSp>
      <p:sp>
        <p:nvSpPr>
          <p:cNvPr id="84088" name="Rectangle 120"/>
          <p:cNvSpPr>
            <a:spLocks noChangeArrowheads="1"/>
          </p:cNvSpPr>
          <p:nvPr/>
        </p:nvSpPr>
        <p:spPr bwMode="auto">
          <a:xfrm>
            <a:off x="1868488" y="3665538"/>
            <a:ext cx="2520950" cy="541337"/>
          </a:xfrm>
          <a:prstGeom prst="rect">
            <a:avLst/>
          </a:prstGeom>
          <a:solidFill>
            <a:schemeClr val="bg1"/>
          </a:solidFill>
          <a:ln w="11113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fr-FR" sz="2400">
              <a:latin typeface="Times" charset="0"/>
            </a:endParaRPr>
          </a:p>
        </p:txBody>
      </p:sp>
      <p:sp>
        <p:nvSpPr>
          <p:cNvPr id="84089" name="Rectangle 121"/>
          <p:cNvSpPr>
            <a:spLocks noChangeArrowheads="1"/>
          </p:cNvSpPr>
          <p:nvPr/>
        </p:nvSpPr>
        <p:spPr bwMode="auto">
          <a:xfrm>
            <a:off x="1914525" y="3746500"/>
            <a:ext cx="155575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700"/>
              <a:t>D</a:t>
            </a:r>
            <a:endParaRPr lang="fr-FR" sz="2400">
              <a:latin typeface="Times" charset="0"/>
            </a:endParaRPr>
          </a:p>
        </p:txBody>
      </p:sp>
      <p:sp>
        <p:nvSpPr>
          <p:cNvPr id="84090" name="Rectangle 122"/>
          <p:cNvSpPr>
            <a:spLocks noChangeArrowheads="1"/>
          </p:cNvSpPr>
          <p:nvPr/>
        </p:nvSpPr>
        <p:spPr bwMode="auto">
          <a:xfrm>
            <a:off x="2070100" y="3746500"/>
            <a:ext cx="95250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700"/>
              <a:t>é</a:t>
            </a:r>
            <a:endParaRPr lang="fr-FR" sz="2400">
              <a:latin typeface="Times" charset="0"/>
            </a:endParaRPr>
          </a:p>
        </p:txBody>
      </p:sp>
      <p:sp>
        <p:nvSpPr>
          <p:cNvPr id="84091" name="Rectangle 123"/>
          <p:cNvSpPr>
            <a:spLocks noChangeArrowheads="1"/>
          </p:cNvSpPr>
          <p:nvPr/>
        </p:nvSpPr>
        <p:spPr bwMode="auto">
          <a:xfrm>
            <a:off x="2165350" y="3746500"/>
            <a:ext cx="2187575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700"/>
              <a:t>naturation et hybridation </a:t>
            </a:r>
            <a:endParaRPr lang="fr-FR" sz="2400">
              <a:latin typeface="Times" charset="0"/>
            </a:endParaRPr>
          </a:p>
        </p:txBody>
      </p:sp>
      <p:sp>
        <p:nvSpPr>
          <p:cNvPr id="84092" name="Rectangle 124"/>
          <p:cNvSpPr>
            <a:spLocks noChangeArrowheads="1"/>
          </p:cNvSpPr>
          <p:nvPr/>
        </p:nvSpPr>
        <p:spPr bwMode="auto">
          <a:xfrm>
            <a:off x="2452688" y="3965575"/>
            <a:ext cx="1350962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700"/>
              <a:t>sur BAC / PAC</a:t>
            </a:r>
            <a:endParaRPr lang="fr-FR" sz="2400">
              <a:latin typeface="Times" charset="0"/>
            </a:endParaRPr>
          </a:p>
        </p:txBody>
      </p:sp>
      <p:grpSp>
        <p:nvGrpSpPr>
          <p:cNvPr id="84093" name="Group 125"/>
          <p:cNvGrpSpPr>
            <a:grpSpLocks/>
          </p:cNvGrpSpPr>
          <p:nvPr/>
        </p:nvGrpSpPr>
        <p:grpSpPr bwMode="auto">
          <a:xfrm>
            <a:off x="3635375" y="5157788"/>
            <a:ext cx="1746250" cy="1066800"/>
            <a:chOff x="3180" y="2951"/>
            <a:chExt cx="1100" cy="672"/>
          </a:xfrm>
        </p:grpSpPr>
        <p:grpSp>
          <p:nvGrpSpPr>
            <p:cNvPr id="84094" name="Group 126"/>
            <p:cNvGrpSpPr>
              <a:grpSpLocks/>
            </p:cNvGrpSpPr>
            <p:nvPr/>
          </p:nvGrpSpPr>
          <p:grpSpPr bwMode="auto">
            <a:xfrm>
              <a:off x="3747" y="2951"/>
              <a:ext cx="252" cy="238"/>
              <a:chOff x="3833" y="2951"/>
              <a:chExt cx="252" cy="238"/>
            </a:xfrm>
          </p:grpSpPr>
          <p:sp>
            <p:nvSpPr>
              <p:cNvPr id="84095" name="Freeform 127"/>
              <p:cNvSpPr>
                <a:spLocks/>
              </p:cNvSpPr>
              <p:nvPr/>
            </p:nvSpPr>
            <p:spPr bwMode="auto">
              <a:xfrm>
                <a:off x="3836" y="2959"/>
                <a:ext cx="243" cy="222"/>
              </a:xfrm>
              <a:custGeom>
                <a:avLst/>
                <a:gdLst/>
                <a:ahLst/>
                <a:cxnLst>
                  <a:cxn ang="0">
                    <a:pos x="122" y="0"/>
                  </a:cxn>
                  <a:cxn ang="0">
                    <a:pos x="122" y="55"/>
                  </a:cxn>
                  <a:cxn ang="0">
                    <a:pos x="0" y="55"/>
                  </a:cxn>
                  <a:cxn ang="0">
                    <a:pos x="0" y="166"/>
                  </a:cxn>
                  <a:cxn ang="0">
                    <a:pos x="122" y="166"/>
                  </a:cxn>
                  <a:cxn ang="0">
                    <a:pos x="122" y="222"/>
                  </a:cxn>
                  <a:cxn ang="0">
                    <a:pos x="243" y="111"/>
                  </a:cxn>
                  <a:cxn ang="0">
                    <a:pos x="122" y="0"/>
                  </a:cxn>
                  <a:cxn ang="0">
                    <a:pos x="122" y="0"/>
                  </a:cxn>
                </a:cxnLst>
                <a:rect l="0" t="0" r="r" b="b"/>
                <a:pathLst>
                  <a:path w="243" h="222">
                    <a:moveTo>
                      <a:pt x="122" y="0"/>
                    </a:moveTo>
                    <a:lnTo>
                      <a:pt x="122" y="55"/>
                    </a:lnTo>
                    <a:lnTo>
                      <a:pt x="0" y="55"/>
                    </a:lnTo>
                    <a:lnTo>
                      <a:pt x="0" y="166"/>
                    </a:lnTo>
                    <a:lnTo>
                      <a:pt x="122" y="166"/>
                    </a:lnTo>
                    <a:lnTo>
                      <a:pt x="122" y="222"/>
                    </a:lnTo>
                    <a:lnTo>
                      <a:pt x="243" y="111"/>
                    </a:lnTo>
                    <a:lnTo>
                      <a:pt x="122" y="0"/>
                    </a:ln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096" name="Freeform 128"/>
              <p:cNvSpPr>
                <a:spLocks/>
              </p:cNvSpPr>
              <p:nvPr/>
            </p:nvSpPr>
            <p:spPr bwMode="auto">
              <a:xfrm>
                <a:off x="3833" y="2951"/>
                <a:ext cx="252" cy="238"/>
              </a:xfrm>
              <a:custGeom>
                <a:avLst/>
                <a:gdLst/>
                <a:ahLst/>
                <a:cxnLst>
                  <a:cxn ang="0">
                    <a:pos x="121" y="60"/>
                  </a:cxn>
                  <a:cxn ang="0">
                    <a:pos x="3" y="60"/>
                  </a:cxn>
                  <a:cxn ang="0">
                    <a:pos x="0" y="60"/>
                  </a:cxn>
                  <a:cxn ang="0">
                    <a:pos x="0" y="63"/>
                  </a:cxn>
                  <a:cxn ang="0">
                    <a:pos x="0" y="174"/>
                  </a:cxn>
                  <a:cxn ang="0">
                    <a:pos x="0" y="178"/>
                  </a:cxn>
                  <a:cxn ang="0">
                    <a:pos x="3" y="178"/>
                  </a:cxn>
                  <a:cxn ang="0">
                    <a:pos x="121" y="178"/>
                  </a:cxn>
                  <a:cxn ang="0">
                    <a:pos x="121" y="230"/>
                  </a:cxn>
                  <a:cxn ang="0">
                    <a:pos x="121" y="238"/>
                  </a:cxn>
                  <a:cxn ang="0">
                    <a:pos x="128" y="233"/>
                  </a:cxn>
                  <a:cxn ang="0">
                    <a:pos x="249" y="122"/>
                  </a:cxn>
                  <a:cxn ang="0">
                    <a:pos x="252" y="119"/>
                  </a:cxn>
                  <a:cxn ang="0">
                    <a:pos x="249" y="117"/>
                  </a:cxn>
                  <a:cxn ang="0">
                    <a:pos x="128" y="6"/>
                  </a:cxn>
                  <a:cxn ang="0">
                    <a:pos x="121" y="0"/>
                  </a:cxn>
                  <a:cxn ang="0">
                    <a:pos x="121" y="8"/>
                  </a:cxn>
                  <a:cxn ang="0">
                    <a:pos x="121" y="60"/>
                  </a:cxn>
                  <a:cxn ang="0">
                    <a:pos x="129" y="16"/>
                  </a:cxn>
                  <a:cxn ang="0">
                    <a:pos x="241" y="119"/>
                  </a:cxn>
                  <a:cxn ang="0">
                    <a:pos x="129" y="222"/>
                  </a:cxn>
                  <a:cxn ang="0">
                    <a:pos x="129" y="174"/>
                  </a:cxn>
                  <a:cxn ang="0">
                    <a:pos x="129" y="171"/>
                  </a:cxn>
                  <a:cxn ang="0">
                    <a:pos x="125" y="171"/>
                  </a:cxn>
                  <a:cxn ang="0">
                    <a:pos x="7" y="171"/>
                  </a:cxn>
                  <a:cxn ang="0">
                    <a:pos x="7" y="66"/>
                  </a:cxn>
                  <a:cxn ang="0">
                    <a:pos x="125" y="66"/>
                  </a:cxn>
                  <a:cxn ang="0">
                    <a:pos x="129" y="66"/>
                  </a:cxn>
                  <a:cxn ang="0">
                    <a:pos x="129" y="63"/>
                  </a:cxn>
                  <a:cxn ang="0">
                    <a:pos x="129" y="16"/>
                  </a:cxn>
                  <a:cxn ang="0">
                    <a:pos x="121" y="60"/>
                  </a:cxn>
                  <a:cxn ang="0">
                    <a:pos x="121" y="60"/>
                  </a:cxn>
                </a:cxnLst>
                <a:rect l="0" t="0" r="r" b="b"/>
                <a:pathLst>
                  <a:path w="252" h="238">
                    <a:moveTo>
                      <a:pt x="121" y="60"/>
                    </a:moveTo>
                    <a:lnTo>
                      <a:pt x="3" y="60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0" y="174"/>
                    </a:lnTo>
                    <a:lnTo>
                      <a:pt x="0" y="178"/>
                    </a:lnTo>
                    <a:lnTo>
                      <a:pt x="3" y="178"/>
                    </a:lnTo>
                    <a:lnTo>
                      <a:pt x="121" y="178"/>
                    </a:lnTo>
                    <a:lnTo>
                      <a:pt x="121" y="230"/>
                    </a:lnTo>
                    <a:lnTo>
                      <a:pt x="121" y="238"/>
                    </a:lnTo>
                    <a:lnTo>
                      <a:pt x="128" y="233"/>
                    </a:lnTo>
                    <a:lnTo>
                      <a:pt x="249" y="122"/>
                    </a:lnTo>
                    <a:lnTo>
                      <a:pt x="252" y="119"/>
                    </a:lnTo>
                    <a:lnTo>
                      <a:pt x="249" y="117"/>
                    </a:lnTo>
                    <a:lnTo>
                      <a:pt x="128" y="6"/>
                    </a:lnTo>
                    <a:lnTo>
                      <a:pt x="121" y="0"/>
                    </a:lnTo>
                    <a:lnTo>
                      <a:pt x="121" y="8"/>
                    </a:lnTo>
                    <a:lnTo>
                      <a:pt x="121" y="60"/>
                    </a:lnTo>
                    <a:lnTo>
                      <a:pt x="129" y="16"/>
                    </a:lnTo>
                    <a:lnTo>
                      <a:pt x="241" y="119"/>
                    </a:lnTo>
                    <a:lnTo>
                      <a:pt x="129" y="222"/>
                    </a:lnTo>
                    <a:lnTo>
                      <a:pt x="129" y="174"/>
                    </a:lnTo>
                    <a:lnTo>
                      <a:pt x="129" y="171"/>
                    </a:lnTo>
                    <a:lnTo>
                      <a:pt x="125" y="171"/>
                    </a:lnTo>
                    <a:lnTo>
                      <a:pt x="7" y="171"/>
                    </a:lnTo>
                    <a:lnTo>
                      <a:pt x="7" y="66"/>
                    </a:lnTo>
                    <a:lnTo>
                      <a:pt x="125" y="66"/>
                    </a:lnTo>
                    <a:lnTo>
                      <a:pt x="129" y="66"/>
                    </a:lnTo>
                    <a:lnTo>
                      <a:pt x="129" y="63"/>
                    </a:lnTo>
                    <a:lnTo>
                      <a:pt x="129" y="16"/>
                    </a:lnTo>
                    <a:lnTo>
                      <a:pt x="121" y="60"/>
                    </a:lnTo>
                    <a:lnTo>
                      <a:pt x="121" y="6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097" name="Group 129"/>
            <p:cNvGrpSpPr>
              <a:grpSpLocks/>
            </p:cNvGrpSpPr>
            <p:nvPr/>
          </p:nvGrpSpPr>
          <p:grpSpPr bwMode="auto">
            <a:xfrm>
              <a:off x="3180" y="3183"/>
              <a:ext cx="1100" cy="440"/>
              <a:chOff x="3266" y="3183"/>
              <a:chExt cx="1100" cy="440"/>
            </a:xfrm>
          </p:grpSpPr>
          <p:sp>
            <p:nvSpPr>
              <p:cNvPr id="84098" name="Rectangle 130"/>
              <p:cNvSpPr>
                <a:spLocks noChangeArrowheads="1"/>
              </p:cNvSpPr>
              <p:nvPr/>
            </p:nvSpPr>
            <p:spPr bwMode="auto">
              <a:xfrm>
                <a:off x="3266" y="3183"/>
                <a:ext cx="1100" cy="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700"/>
                  <a:t>SCANNER LASER</a:t>
                </a:r>
                <a:endParaRPr lang="fr-FR" sz="2400">
                  <a:latin typeface="Times" charset="0"/>
                </a:endParaRPr>
              </a:p>
            </p:txBody>
          </p:sp>
          <p:sp>
            <p:nvSpPr>
              <p:cNvPr id="84099" name="Rectangle 131"/>
              <p:cNvSpPr>
                <a:spLocks noChangeArrowheads="1"/>
              </p:cNvSpPr>
              <p:nvPr/>
            </p:nvSpPr>
            <p:spPr bwMode="auto">
              <a:xfrm>
                <a:off x="3767" y="3321"/>
                <a:ext cx="98" cy="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700"/>
                  <a:t>et</a:t>
                </a:r>
                <a:endParaRPr lang="fr-FR" sz="2400">
                  <a:latin typeface="Times" charset="0"/>
                </a:endParaRPr>
              </a:p>
            </p:txBody>
          </p:sp>
          <p:sp>
            <p:nvSpPr>
              <p:cNvPr id="84100" name="Rectangle 132"/>
              <p:cNvSpPr>
                <a:spLocks noChangeArrowheads="1"/>
              </p:cNvSpPr>
              <p:nvPr/>
            </p:nvSpPr>
            <p:spPr bwMode="auto">
              <a:xfrm>
                <a:off x="3328" y="3460"/>
                <a:ext cx="547" cy="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700"/>
                  <a:t>Analyse d</a:t>
                </a:r>
                <a:endParaRPr lang="fr-FR" sz="2400">
                  <a:latin typeface="Times" charset="0"/>
                </a:endParaRPr>
              </a:p>
            </p:txBody>
          </p:sp>
          <p:sp>
            <p:nvSpPr>
              <p:cNvPr id="84101" name="Rectangle 133"/>
              <p:cNvSpPr>
                <a:spLocks noChangeArrowheads="1"/>
              </p:cNvSpPr>
              <p:nvPr/>
            </p:nvSpPr>
            <p:spPr bwMode="auto">
              <a:xfrm>
                <a:off x="3875" y="3460"/>
                <a:ext cx="45" cy="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700">
                    <a:solidFill>
                      <a:srgbClr val="FAFD00"/>
                    </a:solidFill>
                  </a:rPr>
                  <a:t>’</a:t>
                </a:r>
                <a:endParaRPr lang="fr-FR" sz="2400">
                  <a:latin typeface="Times" charset="0"/>
                </a:endParaRPr>
              </a:p>
            </p:txBody>
          </p:sp>
          <p:sp>
            <p:nvSpPr>
              <p:cNvPr id="84102" name="Rectangle 134"/>
              <p:cNvSpPr>
                <a:spLocks noChangeArrowheads="1"/>
              </p:cNvSpPr>
              <p:nvPr/>
            </p:nvSpPr>
            <p:spPr bwMode="auto">
              <a:xfrm>
                <a:off x="3920" y="3460"/>
                <a:ext cx="385" cy="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700"/>
                  <a:t>images</a:t>
                </a:r>
                <a:endParaRPr lang="fr-FR" sz="2400">
                  <a:latin typeface="Times" charset="0"/>
                </a:endParaRPr>
              </a:p>
            </p:txBody>
          </p:sp>
        </p:grpSp>
      </p:grpSp>
      <p:sp>
        <p:nvSpPr>
          <p:cNvPr id="84103" name="Rectangle 135"/>
          <p:cNvSpPr>
            <a:spLocks noChangeArrowheads="1"/>
          </p:cNvSpPr>
          <p:nvPr/>
        </p:nvSpPr>
        <p:spPr bwMode="auto">
          <a:xfrm>
            <a:off x="323850" y="188913"/>
            <a:ext cx="3430588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2200" b="1"/>
              <a:t>Principe</a:t>
            </a:r>
            <a:r>
              <a:rPr lang="en-US" sz="2200" b="1">
                <a:solidFill>
                  <a:srgbClr val="FAFD00"/>
                </a:solidFill>
              </a:rPr>
              <a:t> </a:t>
            </a:r>
            <a:r>
              <a:rPr lang="en-US" sz="2200" b="1"/>
              <a:t>de la CGH ARRAY</a:t>
            </a:r>
            <a:endParaRPr lang="fr-FR" sz="2400" b="1">
              <a:latin typeface="Times" charset="0"/>
            </a:endParaRPr>
          </a:p>
        </p:txBody>
      </p:sp>
      <p:grpSp>
        <p:nvGrpSpPr>
          <p:cNvPr id="84104" name="Group 136"/>
          <p:cNvGrpSpPr>
            <a:grpSpLocks/>
          </p:cNvGrpSpPr>
          <p:nvPr/>
        </p:nvGrpSpPr>
        <p:grpSpPr bwMode="auto">
          <a:xfrm>
            <a:off x="755650" y="476250"/>
            <a:ext cx="4362450" cy="334963"/>
            <a:chOff x="1126" y="569"/>
            <a:chExt cx="2748" cy="211"/>
          </a:xfrm>
        </p:grpSpPr>
        <p:sp>
          <p:nvSpPr>
            <p:cNvPr id="84105" name="Rectangle 137"/>
            <p:cNvSpPr>
              <a:spLocks noChangeArrowheads="1"/>
            </p:cNvSpPr>
            <p:nvPr/>
          </p:nvSpPr>
          <p:spPr bwMode="auto">
            <a:xfrm>
              <a:off x="1126" y="569"/>
              <a:ext cx="930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200" b="1"/>
                <a:t>Hybridation</a:t>
              </a:r>
              <a:endParaRPr lang="fr-FR" sz="2400" b="1">
                <a:latin typeface="Times" charset="0"/>
              </a:endParaRPr>
            </a:p>
          </p:txBody>
        </p:sp>
        <p:sp>
          <p:nvSpPr>
            <p:cNvPr id="84106" name="Rectangle 138"/>
            <p:cNvSpPr>
              <a:spLocks noChangeArrowheads="1"/>
            </p:cNvSpPr>
            <p:nvPr/>
          </p:nvSpPr>
          <p:spPr bwMode="auto">
            <a:xfrm>
              <a:off x="1977" y="569"/>
              <a:ext cx="225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200" b="1">
                  <a:solidFill>
                    <a:srgbClr val="FAFD00"/>
                  </a:solidFill>
                </a:rPr>
                <a:t>  </a:t>
              </a:r>
              <a:r>
                <a:rPr lang="en-US" sz="2200" b="1"/>
                <a:t>G</a:t>
              </a:r>
              <a:endParaRPr lang="fr-FR" sz="2400" b="1">
                <a:latin typeface="Times" charset="0"/>
              </a:endParaRPr>
            </a:p>
          </p:txBody>
        </p:sp>
        <p:sp>
          <p:nvSpPr>
            <p:cNvPr id="84107" name="Rectangle 139"/>
            <p:cNvSpPr>
              <a:spLocks noChangeArrowheads="1"/>
            </p:cNvSpPr>
            <p:nvPr/>
          </p:nvSpPr>
          <p:spPr bwMode="auto">
            <a:xfrm>
              <a:off x="2148" y="569"/>
              <a:ext cx="78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200" b="1"/>
                <a:t>é</a:t>
              </a:r>
              <a:endParaRPr lang="fr-FR" sz="2400" b="1">
                <a:latin typeface="Times" charset="0"/>
              </a:endParaRPr>
            </a:p>
          </p:txBody>
        </p:sp>
        <p:sp>
          <p:nvSpPr>
            <p:cNvPr id="84108" name="Rectangle 140"/>
            <p:cNvSpPr>
              <a:spLocks noChangeArrowheads="1"/>
            </p:cNvSpPr>
            <p:nvPr/>
          </p:nvSpPr>
          <p:spPr bwMode="auto">
            <a:xfrm>
              <a:off x="2226" y="569"/>
              <a:ext cx="656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200" b="1"/>
                <a:t>nomique</a:t>
              </a:r>
              <a:endParaRPr lang="fr-FR" sz="2400" b="1">
                <a:latin typeface="Times" charset="0"/>
              </a:endParaRPr>
            </a:p>
          </p:txBody>
        </p:sp>
        <p:sp>
          <p:nvSpPr>
            <p:cNvPr id="84109" name="Rectangle 141"/>
            <p:cNvSpPr>
              <a:spLocks noChangeArrowheads="1"/>
            </p:cNvSpPr>
            <p:nvPr/>
          </p:nvSpPr>
          <p:spPr bwMode="auto">
            <a:xfrm>
              <a:off x="2842" y="569"/>
              <a:ext cx="1032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200" b="1">
                  <a:solidFill>
                    <a:srgbClr val="FAFD00"/>
                  </a:solidFill>
                </a:rPr>
                <a:t> </a:t>
              </a:r>
              <a:r>
                <a:rPr lang="en-US" sz="2200" b="1"/>
                <a:t>Comparative</a:t>
              </a:r>
              <a:endParaRPr lang="fr-FR" sz="2400" b="1">
                <a:latin typeface="Times" charset="0"/>
              </a:endParaRPr>
            </a:p>
          </p:txBody>
        </p:sp>
      </p:grpSp>
      <p:grpSp>
        <p:nvGrpSpPr>
          <p:cNvPr id="84110" name="Group 142"/>
          <p:cNvGrpSpPr>
            <a:grpSpLocks/>
          </p:cNvGrpSpPr>
          <p:nvPr/>
        </p:nvGrpSpPr>
        <p:grpSpPr bwMode="auto">
          <a:xfrm>
            <a:off x="3624263" y="4611688"/>
            <a:ext cx="657225" cy="50800"/>
            <a:chOff x="2369" y="2905"/>
            <a:chExt cx="414" cy="32"/>
          </a:xfrm>
        </p:grpSpPr>
        <p:grpSp>
          <p:nvGrpSpPr>
            <p:cNvPr id="84111" name="Group 143"/>
            <p:cNvGrpSpPr>
              <a:grpSpLocks/>
            </p:cNvGrpSpPr>
            <p:nvPr/>
          </p:nvGrpSpPr>
          <p:grpSpPr bwMode="auto">
            <a:xfrm>
              <a:off x="2369" y="2905"/>
              <a:ext cx="28" cy="31"/>
              <a:chOff x="2369" y="2905"/>
              <a:chExt cx="28" cy="31"/>
            </a:xfrm>
          </p:grpSpPr>
          <p:sp>
            <p:nvSpPr>
              <p:cNvPr id="84112" name="Freeform 144"/>
              <p:cNvSpPr>
                <a:spLocks/>
              </p:cNvSpPr>
              <p:nvPr/>
            </p:nvSpPr>
            <p:spPr bwMode="auto">
              <a:xfrm>
                <a:off x="2372" y="2908"/>
                <a:ext cx="22" cy="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7" y="1"/>
                  </a:cxn>
                  <a:cxn ang="0">
                    <a:pos x="3" y="4"/>
                  </a:cxn>
                  <a:cxn ang="0">
                    <a:pos x="1" y="8"/>
                  </a:cxn>
                  <a:cxn ang="0">
                    <a:pos x="0" y="12"/>
                  </a:cxn>
                  <a:cxn ang="0">
                    <a:pos x="1" y="17"/>
                  </a:cxn>
                  <a:cxn ang="0">
                    <a:pos x="3" y="21"/>
                  </a:cxn>
                  <a:cxn ang="0">
                    <a:pos x="7" y="24"/>
                  </a:cxn>
                  <a:cxn ang="0">
                    <a:pos x="11" y="25"/>
                  </a:cxn>
                  <a:cxn ang="0">
                    <a:pos x="15" y="24"/>
                  </a:cxn>
                  <a:cxn ang="0">
                    <a:pos x="19" y="21"/>
                  </a:cxn>
                  <a:cxn ang="0">
                    <a:pos x="21" y="17"/>
                  </a:cxn>
                  <a:cxn ang="0">
                    <a:pos x="22" y="13"/>
                  </a:cxn>
                  <a:cxn ang="0">
                    <a:pos x="21" y="8"/>
                  </a:cxn>
                  <a:cxn ang="0">
                    <a:pos x="19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2" h="25">
                    <a:moveTo>
                      <a:pt x="11" y="0"/>
                    </a:move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1" y="25"/>
                    </a:lnTo>
                    <a:lnTo>
                      <a:pt x="15" y="24"/>
                    </a:lnTo>
                    <a:lnTo>
                      <a:pt x="19" y="21"/>
                    </a:lnTo>
                    <a:lnTo>
                      <a:pt x="21" y="17"/>
                    </a:lnTo>
                    <a:lnTo>
                      <a:pt x="22" y="13"/>
                    </a:lnTo>
                    <a:lnTo>
                      <a:pt x="21" y="8"/>
                    </a:lnTo>
                    <a:lnTo>
                      <a:pt x="19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13" name="Freeform 145"/>
              <p:cNvSpPr>
                <a:spLocks/>
              </p:cNvSpPr>
              <p:nvPr/>
            </p:nvSpPr>
            <p:spPr bwMode="auto">
              <a:xfrm>
                <a:off x="2369" y="2905"/>
                <a:ext cx="28" cy="3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9" y="2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2" y="9"/>
                  </a:cxn>
                  <a:cxn ang="0">
                    <a:pos x="1" y="10"/>
                  </a:cxn>
                  <a:cxn ang="0">
                    <a:pos x="0" y="15"/>
                  </a:cxn>
                  <a:cxn ang="0">
                    <a:pos x="1" y="20"/>
                  </a:cxn>
                  <a:cxn ang="0">
                    <a:pos x="1" y="21"/>
                  </a:cxn>
                  <a:cxn ang="0">
                    <a:pos x="2" y="22"/>
                  </a:cxn>
                  <a:cxn ang="0">
                    <a:pos x="4" y="26"/>
                  </a:cxn>
                  <a:cxn ang="0">
                    <a:pos x="5" y="27"/>
                  </a:cxn>
                  <a:cxn ang="0">
                    <a:pos x="9" y="30"/>
                  </a:cxn>
                  <a:cxn ang="0">
                    <a:pos x="10" y="30"/>
                  </a:cxn>
                  <a:cxn ang="0">
                    <a:pos x="14" y="31"/>
                  </a:cxn>
                  <a:cxn ang="0">
                    <a:pos x="18" y="30"/>
                  </a:cxn>
                  <a:cxn ang="0">
                    <a:pos x="19" y="30"/>
                  </a:cxn>
                  <a:cxn ang="0">
                    <a:pos x="20" y="30"/>
                  </a:cxn>
                  <a:cxn ang="0">
                    <a:pos x="24" y="27"/>
                  </a:cxn>
                  <a:cxn ang="0">
                    <a:pos x="25" y="26"/>
                  </a:cxn>
                  <a:cxn ang="0">
                    <a:pos x="27" y="22"/>
                  </a:cxn>
                  <a:cxn ang="0">
                    <a:pos x="27" y="21"/>
                  </a:cxn>
                  <a:cxn ang="0">
                    <a:pos x="27" y="20"/>
                  </a:cxn>
                  <a:cxn ang="0">
                    <a:pos x="28" y="16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25" y="6"/>
                  </a:cxn>
                  <a:cxn ang="0">
                    <a:pos x="24" y="5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8" y="1"/>
                  </a:cxn>
                  <a:cxn ang="0">
                    <a:pos x="14" y="0"/>
                  </a:cxn>
                  <a:cxn ang="0">
                    <a:pos x="10" y="1"/>
                  </a:cxn>
                  <a:cxn ang="0">
                    <a:pos x="15" y="6"/>
                  </a:cxn>
                  <a:cxn ang="0">
                    <a:pos x="17" y="7"/>
                  </a:cxn>
                  <a:cxn ang="0">
                    <a:pos x="20" y="9"/>
                  </a:cxn>
                  <a:cxn ang="0">
                    <a:pos x="21" y="12"/>
                  </a:cxn>
                  <a:cxn ang="0">
                    <a:pos x="22" y="17"/>
                  </a:cxn>
                  <a:cxn ang="0">
                    <a:pos x="22" y="19"/>
                  </a:cxn>
                  <a:cxn ang="0">
                    <a:pos x="20" y="23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1" y="24"/>
                  </a:cxn>
                  <a:cxn ang="0">
                    <a:pos x="9" y="23"/>
                  </a:cxn>
                  <a:cxn ang="0">
                    <a:pos x="7" y="19"/>
                  </a:cxn>
                  <a:cxn ang="0">
                    <a:pos x="6" y="16"/>
                  </a:cxn>
                  <a:cxn ang="0">
                    <a:pos x="7" y="12"/>
                  </a:cxn>
                  <a:cxn ang="0">
                    <a:pos x="9" y="9"/>
                  </a:cxn>
                  <a:cxn ang="0">
                    <a:pos x="11" y="7"/>
                  </a:cxn>
                  <a:cxn ang="0">
                    <a:pos x="15" y="6"/>
                  </a:cxn>
                  <a:cxn ang="0">
                    <a:pos x="10" y="1"/>
                  </a:cxn>
                </a:cxnLst>
                <a:rect l="0" t="0" r="r" b="b"/>
                <a:pathLst>
                  <a:path w="28" h="31">
                    <a:moveTo>
                      <a:pt x="10" y="1"/>
                    </a:moveTo>
                    <a:lnTo>
                      <a:pt x="9" y="2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1" y="21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5" y="27"/>
                    </a:lnTo>
                    <a:lnTo>
                      <a:pt x="9" y="30"/>
                    </a:lnTo>
                    <a:lnTo>
                      <a:pt x="10" y="30"/>
                    </a:lnTo>
                    <a:lnTo>
                      <a:pt x="14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20" y="30"/>
                    </a:lnTo>
                    <a:lnTo>
                      <a:pt x="24" y="27"/>
                    </a:lnTo>
                    <a:lnTo>
                      <a:pt x="25" y="26"/>
                    </a:lnTo>
                    <a:lnTo>
                      <a:pt x="27" y="22"/>
                    </a:lnTo>
                    <a:lnTo>
                      <a:pt x="27" y="21"/>
                    </a:lnTo>
                    <a:lnTo>
                      <a:pt x="27" y="20"/>
                    </a:lnTo>
                    <a:lnTo>
                      <a:pt x="28" y="16"/>
                    </a:lnTo>
                    <a:lnTo>
                      <a:pt x="27" y="11"/>
                    </a:lnTo>
                    <a:lnTo>
                      <a:pt x="27" y="10"/>
                    </a:lnTo>
                    <a:lnTo>
                      <a:pt x="25" y="6"/>
                    </a:lnTo>
                    <a:lnTo>
                      <a:pt x="24" y="5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15" y="6"/>
                    </a:lnTo>
                    <a:lnTo>
                      <a:pt x="17" y="7"/>
                    </a:lnTo>
                    <a:lnTo>
                      <a:pt x="20" y="9"/>
                    </a:lnTo>
                    <a:lnTo>
                      <a:pt x="21" y="12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0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1" y="24"/>
                    </a:lnTo>
                    <a:lnTo>
                      <a:pt x="9" y="23"/>
                    </a:lnTo>
                    <a:lnTo>
                      <a:pt x="7" y="19"/>
                    </a:lnTo>
                    <a:lnTo>
                      <a:pt x="6" y="16"/>
                    </a:lnTo>
                    <a:lnTo>
                      <a:pt x="7" y="12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5" y="6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14" name="Group 146"/>
            <p:cNvGrpSpPr>
              <a:grpSpLocks/>
            </p:cNvGrpSpPr>
            <p:nvPr/>
          </p:nvGrpSpPr>
          <p:grpSpPr bwMode="auto">
            <a:xfrm>
              <a:off x="2404" y="2905"/>
              <a:ext cx="28" cy="31"/>
              <a:chOff x="2404" y="2905"/>
              <a:chExt cx="28" cy="31"/>
            </a:xfrm>
          </p:grpSpPr>
          <p:sp>
            <p:nvSpPr>
              <p:cNvPr id="84115" name="Freeform 147"/>
              <p:cNvSpPr>
                <a:spLocks/>
              </p:cNvSpPr>
              <p:nvPr/>
            </p:nvSpPr>
            <p:spPr bwMode="auto">
              <a:xfrm>
                <a:off x="2407" y="2908"/>
                <a:ext cx="22" cy="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7" y="1"/>
                  </a:cxn>
                  <a:cxn ang="0">
                    <a:pos x="3" y="4"/>
                  </a:cxn>
                  <a:cxn ang="0">
                    <a:pos x="1" y="8"/>
                  </a:cxn>
                  <a:cxn ang="0">
                    <a:pos x="0" y="12"/>
                  </a:cxn>
                  <a:cxn ang="0">
                    <a:pos x="1" y="17"/>
                  </a:cxn>
                  <a:cxn ang="0">
                    <a:pos x="3" y="21"/>
                  </a:cxn>
                  <a:cxn ang="0">
                    <a:pos x="7" y="24"/>
                  </a:cxn>
                  <a:cxn ang="0">
                    <a:pos x="11" y="25"/>
                  </a:cxn>
                  <a:cxn ang="0">
                    <a:pos x="15" y="24"/>
                  </a:cxn>
                  <a:cxn ang="0">
                    <a:pos x="19" y="21"/>
                  </a:cxn>
                  <a:cxn ang="0">
                    <a:pos x="21" y="17"/>
                  </a:cxn>
                  <a:cxn ang="0">
                    <a:pos x="22" y="13"/>
                  </a:cxn>
                  <a:cxn ang="0">
                    <a:pos x="21" y="8"/>
                  </a:cxn>
                  <a:cxn ang="0">
                    <a:pos x="19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2" h="25">
                    <a:moveTo>
                      <a:pt x="11" y="0"/>
                    </a:move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1" y="25"/>
                    </a:lnTo>
                    <a:lnTo>
                      <a:pt x="15" y="24"/>
                    </a:lnTo>
                    <a:lnTo>
                      <a:pt x="19" y="21"/>
                    </a:lnTo>
                    <a:lnTo>
                      <a:pt x="21" y="17"/>
                    </a:lnTo>
                    <a:lnTo>
                      <a:pt x="22" y="13"/>
                    </a:lnTo>
                    <a:lnTo>
                      <a:pt x="21" y="8"/>
                    </a:lnTo>
                    <a:lnTo>
                      <a:pt x="19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16" name="Freeform 148"/>
              <p:cNvSpPr>
                <a:spLocks/>
              </p:cNvSpPr>
              <p:nvPr/>
            </p:nvSpPr>
            <p:spPr bwMode="auto">
              <a:xfrm>
                <a:off x="2404" y="2905"/>
                <a:ext cx="28" cy="3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9" y="2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2" y="9"/>
                  </a:cxn>
                  <a:cxn ang="0">
                    <a:pos x="1" y="10"/>
                  </a:cxn>
                  <a:cxn ang="0">
                    <a:pos x="0" y="15"/>
                  </a:cxn>
                  <a:cxn ang="0">
                    <a:pos x="1" y="20"/>
                  </a:cxn>
                  <a:cxn ang="0">
                    <a:pos x="1" y="21"/>
                  </a:cxn>
                  <a:cxn ang="0">
                    <a:pos x="2" y="22"/>
                  </a:cxn>
                  <a:cxn ang="0">
                    <a:pos x="4" y="26"/>
                  </a:cxn>
                  <a:cxn ang="0">
                    <a:pos x="5" y="27"/>
                  </a:cxn>
                  <a:cxn ang="0">
                    <a:pos x="9" y="30"/>
                  </a:cxn>
                  <a:cxn ang="0">
                    <a:pos x="10" y="30"/>
                  </a:cxn>
                  <a:cxn ang="0">
                    <a:pos x="14" y="31"/>
                  </a:cxn>
                  <a:cxn ang="0">
                    <a:pos x="18" y="30"/>
                  </a:cxn>
                  <a:cxn ang="0">
                    <a:pos x="19" y="30"/>
                  </a:cxn>
                  <a:cxn ang="0">
                    <a:pos x="20" y="30"/>
                  </a:cxn>
                  <a:cxn ang="0">
                    <a:pos x="24" y="27"/>
                  </a:cxn>
                  <a:cxn ang="0">
                    <a:pos x="25" y="26"/>
                  </a:cxn>
                  <a:cxn ang="0">
                    <a:pos x="27" y="22"/>
                  </a:cxn>
                  <a:cxn ang="0">
                    <a:pos x="27" y="21"/>
                  </a:cxn>
                  <a:cxn ang="0">
                    <a:pos x="27" y="20"/>
                  </a:cxn>
                  <a:cxn ang="0">
                    <a:pos x="28" y="16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25" y="6"/>
                  </a:cxn>
                  <a:cxn ang="0">
                    <a:pos x="24" y="5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8" y="1"/>
                  </a:cxn>
                  <a:cxn ang="0">
                    <a:pos x="14" y="0"/>
                  </a:cxn>
                  <a:cxn ang="0">
                    <a:pos x="10" y="1"/>
                  </a:cxn>
                  <a:cxn ang="0">
                    <a:pos x="15" y="6"/>
                  </a:cxn>
                  <a:cxn ang="0">
                    <a:pos x="17" y="7"/>
                  </a:cxn>
                  <a:cxn ang="0">
                    <a:pos x="20" y="9"/>
                  </a:cxn>
                  <a:cxn ang="0">
                    <a:pos x="21" y="12"/>
                  </a:cxn>
                  <a:cxn ang="0">
                    <a:pos x="22" y="17"/>
                  </a:cxn>
                  <a:cxn ang="0">
                    <a:pos x="22" y="19"/>
                  </a:cxn>
                  <a:cxn ang="0">
                    <a:pos x="20" y="23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1" y="24"/>
                  </a:cxn>
                  <a:cxn ang="0">
                    <a:pos x="9" y="23"/>
                  </a:cxn>
                  <a:cxn ang="0">
                    <a:pos x="7" y="19"/>
                  </a:cxn>
                  <a:cxn ang="0">
                    <a:pos x="6" y="16"/>
                  </a:cxn>
                  <a:cxn ang="0">
                    <a:pos x="7" y="12"/>
                  </a:cxn>
                  <a:cxn ang="0">
                    <a:pos x="9" y="9"/>
                  </a:cxn>
                  <a:cxn ang="0">
                    <a:pos x="11" y="7"/>
                  </a:cxn>
                  <a:cxn ang="0">
                    <a:pos x="15" y="6"/>
                  </a:cxn>
                  <a:cxn ang="0">
                    <a:pos x="10" y="1"/>
                  </a:cxn>
                </a:cxnLst>
                <a:rect l="0" t="0" r="r" b="b"/>
                <a:pathLst>
                  <a:path w="28" h="31">
                    <a:moveTo>
                      <a:pt x="10" y="1"/>
                    </a:moveTo>
                    <a:lnTo>
                      <a:pt x="9" y="2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1" y="21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5" y="27"/>
                    </a:lnTo>
                    <a:lnTo>
                      <a:pt x="9" y="30"/>
                    </a:lnTo>
                    <a:lnTo>
                      <a:pt x="10" y="30"/>
                    </a:lnTo>
                    <a:lnTo>
                      <a:pt x="14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20" y="30"/>
                    </a:lnTo>
                    <a:lnTo>
                      <a:pt x="24" y="27"/>
                    </a:lnTo>
                    <a:lnTo>
                      <a:pt x="25" y="26"/>
                    </a:lnTo>
                    <a:lnTo>
                      <a:pt x="27" y="22"/>
                    </a:lnTo>
                    <a:lnTo>
                      <a:pt x="27" y="21"/>
                    </a:lnTo>
                    <a:lnTo>
                      <a:pt x="27" y="20"/>
                    </a:lnTo>
                    <a:lnTo>
                      <a:pt x="28" y="16"/>
                    </a:lnTo>
                    <a:lnTo>
                      <a:pt x="27" y="11"/>
                    </a:lnTo>
                    <a:lnTo>
                      <a:pt x="27" y="10"/>
                    </a:lnTo>
                    <a:lnTo>
                      <a:pt x="25" y="6"/>
                    </a:lnTo>
                    <a:lnTo>
                      <a:pt x="24" y="5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15" y="6"/>
                    </a:lnTo>
                    <a:lnTo>
                      <a:pt x="17" y="7"/>
                    </a:lnTo>
                    <a:lnTo>
                      <a:pt x="20" y="9"/>
                    </a:lnTo>
                    <a:lnTo>
                      <a:pt x="21" y="12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0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1" y="24"/>
                    </a:lnTo>
                    <a:lnTo>
                      <a:pt x="9" y="23"/>
                    </a:lnTo>
                    <a:lnTo>
                      <a:pt x="7" y="19"/>
                    </a:lnTo>
                    <a:lnTo>
                      <a:pt x="6" y="16"/>
                    </a:lnTo>
                    <a:lnTo>
                      <a:pt x="7" y="12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5" y="6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17" name="Group 149"/>
            <p:cNvGrpSpPr>
              <a:grpSpLocks/>
            </p:cNvGrpSpPr>
            <p:nvPr/>
          </p:nvGrpSpPr>
          <p:grpSpPr bwMode="auto">
            <a:xfrm>
              <a:off x="2439" y="2905"/>
              <a:ext cx="28" cy="31"/>
              <a:chOff x="2439" y="2905"/>
              <a:chExt cx="28" cy="31"/>
            </a:xfrm>
          </p:grpSpPr>
          <p:sp>
            <p:nvSpPr>
              <p:cNvPr id="84118" name="Freeform 150"/>
              <p:cNvSpPr>
                <a:spLocks/>
              </p:cNvSpPr>
              <p:nvPr/>
            </p:nvSpPr>
            <p:spPr bwMode="auto">
              <a:xfrm>
                <a:off x="2442" y="2908"/>
                <a:ext cx="22" cy="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7" y="1"/>
                  </a:cxn>
                  <a:cxn ang="0">
                    <a:pos x="3" y="4"/>
                  </a:cxn>
                  <a:cxn ang="0">
                    <a:pos x="1" y="8"/>
                  </a:cxn>
                  <a:cxn ang="0">
                    <a:pos x="0" y="12"/>
                  </a:cxn>
                  <a:cxn ang="0">
                    <a:pos x="1" y="17"/>
                  </a:cxn>
                  <a:cxn ang="0">
                    <a:pos x="3" y="21"/>
                  </a:cxn>
                  <a:cxn ang="0">
                    <a:pos x="7" y="24"/>
                  </a:cxn>
                  <a:cxn ang="0">
                    <a:pos x="11" y="25"/>
                  </a:cxn>
                  <a:cxn ang="0">
                    <a:pos x="15" y="24"/>
                  </a:cxn>
                  <a:cxn ang="0">
                    <a:pos x="19" y="21"/>
                  </a:cxn>
                  <a:cxn ang="0">
                    <a:pos x="21" y="17"/>
                  </a:cxn>
                  <a:cxn ang="0">
                    <a:pos x="22" y="13"/>
                  </a:cxn>
                  <a:cxn ang="0">
                    <a:pos x="21" y="8"/>
                  </a:cxn>
                  <a:cxn ang="0">
                    <a:pos x="19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2" h="25">
                    <a:moveTo>
                      <a:pt x="11" y="0"/>
                    </a:move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1" y="25"/>
                    </a:lnTo>
                    <a:lnTo>
                      <a:pt x="15" y="24"/>
                    </a:lnTo>
                    <a:lnTo>
                      <a:pt x="19" y="21"/>
                    </a:lnTo>
                    <a:lnTo>
                      <a:pt x="21" y="17"/>
                    </a:lnTo>
                    <a:lnTo>
                      <a:pt x="22" y="13"/>
                    </a:lnTo>
                    <a:lnTo>
                      <a:pt x="21" y="8"/>
                    </a:lnTo>
                    <a:lnTo>
                      <a:pt x="19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19" name="Freeform 151"/>
              <p:cNvSpPr>
                <a:spLocks/>
              </p:cNvSpPr>
              <p:nvPr/>
            </p:nvSpPr>
            <p:spPr bwMode="auto">
              <a:xfrm>
                <a:off x="2439" y="2905"/>
                <a:ext cx="28" cy="3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9" y="2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2" y="9"/>
                  </a:cxn>
                  <a:cxn ang="0">
                    <a:pos x="1" y="10"/>
                  </a:cxn>
                  <a:cxn ang="0">
                    <a:pos x="0" y="15"/>
                  </a:cxn>
                  <a:cxn ang="0">
                    <a:pos x="1" y="20"/>
                  </a:cxn>
                  <a:cxn ang="0">
                    <a:pos x="1" y="21"/>
                  </a:cxn>
                  <a:cxn ang="0">
                    <a:pos x="2" y="22"/>
                  </a:cxn>
                  <a:cxn ang="0">
                    <a:pos x="4" y="26"/>
                  </a:cxn>
                  <a:cxn ang="0">
                    <a:pos x="5" y="27"/>
                  </a:cxn>
                  <a:cxn ang="0">
                    <a:pos x="9" y="30"/>
                  </a:cxn>
                  <a:cxn ang="0">
                    <a:pos x="10" y="30"/>
                  </a:cxn>
                  <a:cxn ang="0">
                    <a:pos x="14" y="31"/>
                  </a:cxn>
                  <a:cxn ang="0">
                    <a:pos x="18" y="30"/>
                  </a:cxn>
                  <a:cxn ang="0">
                    <a:pos x="19" y="30"/>
                  </a:cxn>
                  <a:cxn ang="0">
                    <a:pos x="20" y="30"/>
                  </a:cxn>
                  <a:cxn ang="0">
                    <a:pos x="24" y="27"/>
                  </a:cxn>
                  <a:cxn ang="0">
                    <a:pos x="25" y="26"/>
                  </a:cxn>
                  <a:cxn ang="0">
                    <a:pos x="27" y="22"/>
                  </a:cxn>
                  <a:cxn ang="0">
                    <a:pos x="27" y="21"/>
                  </a:cxn>
                  <a:cxn ang="0">
                    <a:pos x="27" y="20"/>
                  </a:cxn>
                  <a:cxn ang="0">
                    <a:pos x="28" y="16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25" y="6"/>
                  </a:cxn>
                  <a:cxn ang="0">
                    <a:pos x="24" y="5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8" y="1"/>
                  </a:cxn>
                  <a:cxn ang="0">
                    <a:pos x="14" y="0"/>
                  </a:cxn>
                  <a:cxn ang="0">
                    <a:pos x="10" y="1"/>
                  </a:cxn>
                  <a:cxn ang="0">
                    <a:pos x="15" y="6"/>
                  </a:cxn>
                  <a:cxn ang="0">
                    <a:pos x="17" y="7"/>
                  </a:cxn>
                  <a:cxn ang="0">
                    <a:pos x="20" y="9"/>
                  </a:cxn>
                  <a:cxn ang="0">
                    <a:pos x="21" y="12"/>
                  </a:cxn>
                  <a:cxn ang="0">
                    <a:pos x="22" y="17"/>
                  </a:cxn>
                  <a:cxn ang="0">
                    <a:pos x="22" y="19"/>
                  </a:cxn>
                  <a:cxn ang="0">
                    <a:pos x="20" y="23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1" y="24"/>
                  </a:cxn>
                  <a:cxn ang="0">
                    <a:pos x="9" y="23"/>
                  </a:cxn>
                  <a:cxn ang="0">
                    <a:pos x="7" y="19"/>
                  </a:cxn>
                  <a:cxn ang="0">
                    <a:pos x="6" y="16"/>
                  </a:cxn>
                  <a:cxn ang="0">
                    <a:pos x="7" y="12"/>
                  </a:cxn>
                  <a:cxn ang="0">
                    <a:pos x="9" y="9"/>
                  </a:cxn>
                  <a:cxn ang="0">
                    <a:pos x="11" y="7"/>
                  </a:cxn>
                  <a:cxn ang="0">
                    <a:pos x="15" y="6"/>
                  </a:cxn>
                  <a:cxn ang="0">
                    <a:pos x="10" y="1"/>
                  </a:cxn>
                </a:cxnLst>
                <a:rect l="0" t="0" r="r" b="b"/>
                <a:pathLst>
                  <a:path w="28" h="31">
                    <a:moveTo>
                      <a:pt x="10" y="1"/>
                    </a:moveTo>
                    <a:lnTo>
                      <a:pt x="9" y="2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1" y="21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5" y="27"/>
                    </a:lnTo>
                    <a:lnTo>
                      <a:pt x="9" y="30"/>
                    </a:lnTo>
                    <a:lnTo>
                      <a:pt x="10" y="30"/>
                    </a:lnTo>
                    <a:lnTo>
                      <a:pt x="14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20" y="30"/>
                    </a:lnTo>
                    <a:lnTo>
                      <a:pt x="24" y="27"/>
                    </a:lnTo>
                    <a:lnTo>
                      <a:pt x="25" y="26"/>
                    </a:lnTo>
                    <a:lnTo>
                      <a:pt x="27" y="22"/>
                    </a:lnTo>
                    <a:lnTo>
                      <a:pt x="27" y="21"/>
                    </a:lnTo>
                    <a:lnTo>
                      <a:pt x="27" y="20"/>
                    </a:lnTo>
                    <a:lnTo>
                      <a:pt x="28" y="16"/>
                    </a:lnTo>
                    <a:lnTo>
                      <a:pt x="27" y="11"/>
                    </a:lnTo>
                    <a:lnTo>
                      <a:pt x="27" y="10"/>
                    </a:lnTo>
                    <a:lnTo>
                      <a:pt x="25" y="6"/>
                    </a:lnTo>
                    <a:lnTo>
                      <a:pt x="24" y="5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15" y="6"/>
                    </a:lnTo>
                    <a:lnTo>
                      <a:pt x="17" y="7"/>
                    </a:lnTo>
                    <a:lnTo>
                      <a:pt x="20" y="9"/>
                    </a:lnTo>
                    <a:lnTo>
                      <a:pt x="21" y="12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0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1" y="24"/>
                    </a:lnTo>
                    <a:lnTo>
                      <a:pt x="9" y="23"/>
                    </a:lnTo>
                    <a:lnTo>
                      <a:pt x="7" y="19"/>
                    </a:lnTo>
                    <a:lnTo>
                      <a:pt x="6" y="16"/>
                    </a:lnTo>
                    <a:lnTo>
                      <a:pt x="7" y="12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5" y="6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20" name="Group 152"/>
            <p:cNvGrpSpPr>
              <a:grpSpLocks/>
            </p:cNvGrpSpPr>
            <p:nvPr/>
          </p:nvGrpSpPr>
          <p:grpSpPr bwMode="auto">
            <a:xfrm>
              <a:off x="2474" y="2905"/>
              <a:ext cx="28" cy="31"/>
              <a:chOff x="2474" y="2905"/>
              <a:chExt cx="28" cy="31"/>
            </a:xfrm>
          </p:grpSpPr>
          <p:sp>
            <p:nvSpPr>
              <p:cNvPr id="84121" name="Freeform 153"/>
              <p:cNvSpPr>
                <a:spLocks/>
              </p:cNvSpPr>
              <p:nvPr/>
            </p:nvSpPr>
            <p:spPr bwMode="auto">
              <a:xfrm>
                <a:off x="2477" y="2908"/>
                <a:ext cx="22" cy="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7" y="1"/>
                  </a:cxn>
                  <a:cxn ang="0">
                    <a:pos x="3" y="4"/>
                  </a:cxn>
                  <a:cxn ang="0">
                    <a:pos x="1" y="8"/>
                  </a:cxn>
                  <a:cxn ang="0">
                    <a:pos x="0" y="12"/>
                  </a:cxn>
                  <a:cxn ang="0">
                    <a:pos x="1" y="17"/>
                  </a:cxn>
                  <a:cxn ang="0">
                    <a:pos x="3" y="21"/>
                  </a:cxn>
                  <a:cxn ang="0">
                    <a:pos x="7" y="24"/>
                  </a:cxn>
                  <a:cxn ang="0">
                    <a:pos x="11" y="25"/>
                  </a:cxn>
                  <a:cxn ang="0">
                    <a:pos x="15" y="24"/>
                  </a:cxn>
                  <a:cxn ang="0">
                    <a:pos x="19" y="21"/>
                  </a:cxn>
                  <a:cxn ang="0">
                    <a:pos x="21" y="17"/>
                  </a:cxn>
                  <a:cxn ang="0">
                    <a:pos x="22" y="13"/>
                  </a:cxn>
                  <a:cxn ang="0">
                    <a:pos x="21" y="8"/>
                  </a:cxn>
                  <a:cxn ang="0">
                    <a:pos x="19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2" h="25">
                    <a:moveTo>
                      <a:pt x="11" y="0"/>
                    </a:move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1" y="25"/>
                    </a:lnTo>
                    <a:lnTo>
                      <a:pt x="15" y="24"/>
                    </a:lnTo>
                    <a:lnTo>
                      <a:pt x="19" y="21"/>
                    </a:lnTo>
                    <a:lnTo>
                      <a:pt x="21" y="17"/>
                    </a:lnTo>
                    <a:lnTo>
                      <a:pt x="22" y="13"/>
                    </a:lnTo>
                    <a:lnTo>
                      <a:pt x="21" y="8"/>
                    </a:lnTo>
                    <a:lnTo>
                      <a:pt x="19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22" name="Freeform 154"/>
              <p:cNvSpPr>
                <a:spLocks/>
              </p:cNvSpPr>
              <p:nvPr/>
            </p:nvSpPr>
            <p:spPr bwMode="auto">
              <a:xfrm>
                <a:off x="2474" y="2905"/>
                <a:ext cx="28" cy="3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9" y="2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2" y="9"/>
                  </a:cxn>
                  <a:cxn ang="0">
                    <a:pos x="1" y="10"/>
                  </a:cxn>
                  <a:cxn ang="0">
                    <a:pos x="0" y="15"/>
                  </a:cxn>
                  <a:cxn ang="0">
                    <a:pos x="1" y="20"/>
                  </a:cxn>
                  <a:cxn ang="0">
                    <a:pos x="1" y="21"/>
                  </a:cxn>
                  <a:cxn ang="0">
                    <a:pos x="2" y="22"/>
                  </a:cxn>
                  <a:cxn ang="0">
                    <a:pos x="4" y="26"/>
                  </a:cxn>
                  <a:cxn ang="0">
                    <a:pos x="5" y="27"/>
                  </a:cxn>
                  <a:cxn ang="0">
                    <a:pos x="9" y="30"/>
                  </a:cxn>
                  <a:cxn ang="0">
                    <a:pos x="10" y="30"/>
                  </a:cxn>
                  <a:cxn ang="0">
                    <a:pos x="14" y="31"/>
                  </a:cxn>
                  <a:cxn ang="0">
                    <a:pos x="18" y="30"/>
                  </a:cxn>
                  <a:cxn ang="0">
                    <a:pos x="19" y="30"/>
                  </a:cxn>
                  <a:cxn ang="0">
                    <a:pos x="20" y="30"/>
                  </a:cxn>
                  <a:cxn ang="0">
                    <a:pos x="24" y="27"/>
                  </a:cxn>
                  <a:cxn ang="0">
                    <a:pos x="25" y="26"/>
                  </a:cxn>
                  <a:cxn ang="0">
                    <a:pos x="27" y="22"/>
                  </a:cxn>
                  <a:cxn ang="0">
                    <a:pos x="27" y="21"/>
                  </a:cxn>
                  <a:cxn ang="0">
                    <a:pos x="27" y="20"/>
                  </a:cxn>
                  <a:cxn ang="0">
                    <a:pos x="28" y="16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25" y="6"/>
                  </a:cxn>
                  <a:cxn ang="0">
                    <a:pos x="24" y="5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8" y="1"/>
                  </a:cxn>
                  <a:cxn ang="0">
                    <a:pos x="14" y="0"/>
                  </a:cxn>
                  <a:cxn ang="0">
                    <a:pos x="10" y="1"/>
                  </a:cxn>
                  <a:cxn ang="0">
                    <a:pos x="15" y="6"/>
                  </a:cxn>
                  <a:cxn ang="0">
                    <a:pos x="17" y="7"/>
                  </a:cxn>
                  <a:cxn ang="0">
                    <a:pos x="20" y="9"/>
                  </a:cxn>
                  <a:cxn ang="0">
                    <a:pos x="21" y="12"/>
                  </a:cxn>
                  <a:cxn ang="0">
                    <a:pos x="22" y="17"/>
                  </a:cxn>
                  <a:cxn ang="0">
                    <a:pos x="22" y="19"/>
                  </a:cxn>
                  <a:cxn ang="0">
                    <a:pos x="20" y="23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1" y="24"/>
                  </a:cxn>
                  <a:cxn ang="0">
                    <a:pos x="9" y="23"/>
                  </a:cxn>
                  <a:cxn ang="0">
                    <a:pos x="7" y="19"/>
                  </a:cxn>
                  <a:cxn ang="0">
                    <a:pos x="6" y="16"/>
                  </a:cxn>
                  <a:cxn ang="0">
                    <a:pos x="7" y="12"/>
                  </a:cxn>
                  <a:cxn ang="0">
                    <a:pos x="9" y="9"/>
                  </a:cxn>
                  <a:cxn ang="0">
                    <a:pos x="11" y="7"/>
                  </a:cxn>
                  <a:cxn ang="0">
                    <a:pos x="15" y="6"/>
                  </a:cxn>
                  <a:cxn ang="0">
                    <a:pos x="10" y="1"/>
                  </a:cxn>
                </a:cxnLst>
                <a:rect l="0" t="0" r="r" b="b"/>
                <a:pathLst>
                  <a:path w="28" h="31">
                    <a:moveTo>
                      <a:pt x="10" y="1"/>
                    </a:moveTo>
                    <a:lnTo>
                      <a:pt x="9" y="2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1" y="21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5" y="27"/>
                    </a:lnTo>
                    <a:lnTo>
                      <a:pt x="9" y="30"/>
                    </a:lnTo>
                    <a:lnTo>
                      <a:pt x="10" y="30"/>
                    </a:lnTo>
                    <a:lnTo>
                      <a:pt x="14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20" y="30"/>
                    </a:lnTo>
                    <a:lnTo>
                      <a:pt x="24" y="27"/>
                    </a:lnTo>
                    <a:lnTo>
                      <a:pt x="25" y="26"/>
                    </a:lnTo>
                    <a:lnTo>
                      <a:pt x="27" y="22"/>
                    </a:lnTo>
                    <a:lnTo>
                      <a:pt x="27" y="21"/>
                    </a:lnTo>
                    <a:lnTo>
                      <a:pt x="27" y="20"/>
                    </a:lnTo>
                    <a:lnTo>
                      <a:pt x="28" y="16"/>
                    </a:lnTo>
                    <a:lnTo>
                      <a:pt x="27" y="11"/>
                    </a:lnTo>
                    <a:lnTo>
                      <a:pt x="27" y="10"/>
                    </a:lnTo>
                    <a:lnTo>
                      <a:pt x="25" y="6"/>
                    </a:lnTo>
                    <a:lnTo>
                      <a:pt x="24" y="5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15" y="6"/>
                    </a:lnTo>
                    <a:lnTo>
                      <a:pt x="17" y="7"/>
                    </a:lnTo>
                    <a:lnTo>
                      <a:pt x="20" y="9"/>
                    </a:lnTo>
                    <a:lnTo>
                      <a:pt x="21" y="12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0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1" y="24"/>
                    </a:lnTo>
                    <a:lnTo>
                      <a:pt x="9" y="23"/>
                    </a:lnTo>
                    <a:lnTo>
                      <a:pt x="7" y="19"/>
                    </a:lnTo>
                    <a:lnTo>
                      <a:pt x="6" y="16"/>
                    </a:lnTo>
                    <a:lnTo>
                      <a:pt x="7" y="12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5" y="6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23" name="Group 155"/>
            <p:cNvGrpSpPr>
              <a:grpSpLocks/>
            </p:cNvGrpSpPr>
            <p:nvPr/>
          </p:nvGrpSpPr>
          <p:grpSpPr bwMode="auto">
            <a:xfrm>
              <a:off x="2509" y="2905"/>
              <a:ext cx="28" cy="31"/>
              <a:chOff x="2509" y="2905"/>
              <a:chExt cx="28" cy="31"/>
            </a:xfrm>
          </p:grpSpPr>
          <p:sp>
            <p:nvSpPr>
              <p:cNvPr id="84124" name="Freeform 156"/>
              <p:cNvSpPr>
                <a:spLocks/>
              </p:cNvSpPr>
              <p:nvPr/>
            </p:nvSpPr>
            <p:spPr bwMode="auto">
              <a:xfrm>
                <a:off x="2512" y="2908"/>
                <a:ext cx="22" cy="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7" y="1"/>
                  </a:cxn>
                  <a:cxn ang="0">
                    <a:pos x="3" y="4"/>
                  </a:cxn>
                  <a:cxn ang="0">
                    <a:pos x="1" y="8"/>
                  </a:cxn>
                  <a:cxn ang="0">
                    <a:pos x="0" y="12"/>
                  </a:cxn>
                  <a:cxn ang="0">
                    <a:pos x="1" y="17"/>
                  </a:cxn>
                  <a:cxn ang="0">
                    <a:pos x="3" y="21"/>
                  </a:cxn>
                  <a:cxn ang="0">
                    <a:pos x="7" y="24"/>
                  </a:cxn>
                  <a:cxn ang="0">
                    <a:pos x="11" y="25"/>
                  </a:cxn>
                  <a:cxn ang="0">
                    <a:pos x="15" y="24"/>
                  </a:cxn>
                  <a:cxn ang="0">
                    <a:pos x="19" y="21"/>
                  </a:cxn>
                  <a:cxn ang="0">
                    <a:pos x="21" y="17"/>
                  </a:cxn>
                  <a:cxn ang="0">
                    <a:pos x="22" y="13"/>
                  </a:cxn>
                  <a:cxn ang="0">
                    <a:pos x="21" y="8"/>
                  </a:cxn>
                  <a:cxn ang="0">
                    <a:pos x="19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2" h="25">
                    <a:moveTo>
                      <a:pt x="11" y="0"/>
                    </a:move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1" y="25"/>
                    </a:lnTo>
                    <a:lnTo>
                      <a:pt x="15" y="24"/>
                    </a:lnTo>
                    <a:lnTo>
                      <a:pt x="19" y="21"/>
                    </a:lnTo>
                    <a:lnTo>
                      <a:pt x="21" y="17"/>
                    </a:lnTo>
                    <a:lnTo>
                      <a:pt x="22" y="13"/>
                    </a:lnTo>
                    <a:lnTo>
                      <a:pt x="21" y="8"/>
                    </a:lnTo>
                    <a:lnTo>
                      <a:pt x="19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25" name="Freeform 157"/>
              <p:cNvSpPr>
                <a:spLocks/>
              </p:cNvSpPr>
              <p:nvPr/>
            </p:nvSpPr>
            <p:spPr bwMode="auto">
              <a:xfrm>
                <a:off x="2509" y="2905"/>
                <a:ext cx="28" cy="3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9" y="2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2" y="9"/>
                  </a:cxn>
                  <a:cxn ang="0">
                    <a:pos x="1" y="10"/>
                  </a:cxn>
                  <a:cxn ang="0">
                    <a:pos x="0" y="15"/>
                  </a:cxn>
                  <a:cxn ang="0">
                    <a:pos x="1" y="20"/>
                  </a:cxn>
                  <a:cxn ang="0">
                    <a:pos x="1" y="21"/>
                  </a:cxn>
                  <a:cxn ang="0">
                    <a:pos x="2" y="22"/>
                  </a:cxn>
                  <a:cxn ang="0">
                    <a:pos x="4" y="26"/>
                  </a:cxn>
                  <a:cxn ang="0">
                    <a:pos x="5" y="27"/>
                  </a:cxn>
                  <a:cxn ang="0">
                    <a:pos x="9" y="30"/>
                  </a:cxn>
                  <a:cxn ang="0">
                    <a:pos x="10" y="30"/>
                  </a:cxn>
                  <a:cxn ang="0">
                    <a:pos x="14" y="31"/>
                  </a:cxn>
                  <a:cxn ang="0">
                    <a:pos x="18" y="30"/>
                  </a:cxn>
                  <a:cxn ang="0">
                    <a:pos x="19" y="30"/>
                  </a:cxn>
                  <a:cxn ang="0">
                    <a:pos x="20" y="30"/>
                  </a:cxn>
                  <a:cxn ang="0">
                    <a:pos x="24" y="27"/>
                  </a:cxn>
                  <a:cxn ang="0">
                    <a:pos x="25" y="26"/>
                  </a:cxn>
                  <a:cxn ang="0">
                    <a:pos x="27" y="22"/>
                  </a:cxn>
                  <a:cxn ang="0">
                    <a:pos x="27" y="21"/>
                  </a:cxn>
                  <a:cxn ang="0">
                    <a:pos x="27" y="20"/>
                  </a:cxn>
                  <a:cxn ang="0">
                    <a:pos x="28" y="16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25" y="6"/>
                  </a:cxn>
                  <a:cxn ang="0">
                    <a:pos x="24" y="5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8" y="1"/>
                  </a:cxn>
                  <a:cxn ang="0">
                    <a:pos x="14" y="0"/>
                  </a:cxn>
                  <a:cxn ang="0">
                    <a:pos x="10" y="1"/>
                  </a:cxn>
                  <a:cxn ang="0">
                    <a:pos x="15" y="6"/>
                  </a:cxn>
                  <a:cxn ang="0">
                    <a:pos x="17" y="7"/>
                  </a:cxn>
                  <a:cxn ang="0">
                    <a:pos x="20" y="9"/>
                  </a:cxn>
                  <a:cxn ang="0">
                    <a:pos x="21" y="12"/>
                  </a:cxn>
                  <a:cxn ang="0">
                    <a:pos x="22" y="17"/>
                  </a:cxn>
                  <a:cxn ang="0">
                    <a:pos x="22" y="19"/>
                  </a:cxn>
                  <a:cxn ang="0">
                    <a:pos x="20" y="23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1" y="24"/>
                  </a:cxn>
                  <a:cxn ang="0">
                    <a:pos x="9" y="23"/>
                  </a:cxn>
                  <a:cxn ang="0">
                    <a:pos x="7" y="19"/>
                  </a:cxn>
                  <a:cxn ang="0">
                    <a:pos x="6" y="16"/>
                  </a:cxn>
                  <a:cxn ang="0">
                    <a:pos x="7" y="12"/>
                  </a:cxn>
                  <a:cxn ang="0">
                    <a:pos x="9" y="9"/>
                  </a:cxn>
                  <a:cxn ang="0">
                    <a:pos x="11" y="7"/>
                  </a:cxn>
                  <a:cxn ang="0">
                    <a:pos x="15" y="6"/>
                  </a:cxn>
                  <a:cxn ang="0">
                    <a:pos x="10" y="1"/>
                  </a:cxn>
                </a:cxnLst>
                <a:rect l="0" t="0" r="r" b="b"/>
                <a:pathLst>
                  <a:path w="28" h="31">
                    <a:moveTo>
                      <a:pt x="10" y="1"/>
                    </a:moveTo>
                    <a:lnTo>
                      <a:pt x="9" y="2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1" y="21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5" y="27"/>
                    </a:lnTo>
                    <a:lnTo>
                      <a:pt x="9" y="30"/>
                    </a:lnTo>
                    <a:lnTo>
                      <a:pt x="10" y="30"/>
                    </a:lnTo>
                    <a:lnTo>
                      <a:pt x="14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20" y="30"/>
                    </a:lnTo>
                    <a:lnTo>
                      <a:pt x="24" y="27"/>
                    </a:lnTo>
                    <a:lnTo>
                      <a:pt x="25" y="26"/>
                    </a:lnTo>
                    <a:lnTo>
                      <a:pt x="27" y="22"/>
                    </a:lnTo>
                    <a:lnTo>
                      <a:pt x="27" y="21"/>
                    </a:lnTo>
                    <a:lnTo>
                      <a:pt x="27" y="20"/>
                    </a:lnTo>
                    <a:lnTo>
                      <a:pt x="28" y="16"/>
                    </a:lnTo>
                    <a:lnTo>
                      <a:pt x="27" y="11"/>
                    </a:lnTo>
                    <a:lnTo>
                      <a:pt x="27" y="10"/>
                    </a:lnTo>
                    <a:lnTo>
                      <a:pt x="25" y="6"/>
                    </a:lnTo>
                    <a:lnTo>
                      <a:pt x="24" y="5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15" y="6"/>
                    </a:lnTo>
                    <a:lnTo>
                      <a:pt x="17" y="7"/>
                    </a:lnTo>
                    <a:lnTo>
                      <a:pt x="20" y="9"/>
                    </a:lnTo>
                    <a:lnTo>
                      <a:pt x="21" y="12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0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1" y="24"/>
                    </a:lnTo>
                    <a:lnTo>
                      <a:pt x="9" y="23"/>
                    </a:lnTo>
                    <a:lnTo>
                      <a:pt x="7" y="19"/>
                    </a:lnTo>
                    <a:lnTo>
                      <a:pt x="6" y="16"/>
                    </a:lnTo>
                    <a:lnTo>
                      <a:pt x="7" y="12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5" y="6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26" name="Group 158"/>
            <p:cNvGrpSpPr>
              <a:grpSpLocks/>
            </p:cNvGrpSpPr>
            <p:nvPr/>
          </p:nvGrpSpPr>
          <p:grpSpPr bwMode="auto">
            <a:xfrm>
              <a:off x="2545" y="2905"/>
              <a:ext cx="28" cy="31"/>
              <a:chOff x="2545" y="2905"/>
              <a:chExt cx="28" cy="31"/>
            </a:xfrm>
          </p:grpSpPr>
          <p:sp>
            <p:nvSpPr>
              <p:cNvPr id="84127" name="Freeform 159"/>
              <p:cNvSpPr>
                <a:spLocks/>
              </p:cNvSpPr>
              <p:nvPr/>
            </p:nvSpPr>
            <p:spPr bwMode="auto">
              <a:xfrm>
                <a:off x="2548" y="2908"/>
                <a:ext cx="22" cy="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7" y="1"/>
                  </a:cxn>
                  <a:cxn ang="0">
                    <a:pos x="3" y="4"/>
                  </a:cxn>
                  <a:cxn ang="0">
                    <a:pos x="1" y="8"/>
                  </a:cxn>
                  <a:cxn ang="0">
                    <a:pos x="0" y="12"/>
                  </a:cxn>
                  <a:cxn ang="0">
                    <a:pos x="1" y="17"/>
                  </a:cxn>
                  <a:cxn ang="0">
                    <a:pos x="3" y="21"/>
                  </a:cxn>
                  <a:cxn ang="0">
                    <a:pos x="7" y="24"/>
                  </a:cxn>
                  <a:cxn ang="0">
                    <a:pos x="11" y="25"/>
                  </a:cxn>
                  <a:cxn ang="0">
                    <a:pos x="15" y="24"/>
                  </a:cxn>
                  <a:cxn ang="0">
                    <a:pos x="19" y="21"/>
                  </a:cxn>
                  <a:cxn ang="0">
                    <a:pos x="21" y="17"/>
                  </a:cxn>
                  <a:cxn ang="0">
                    <a:pos x="22" y="13"/>
                  </a:cxn>
                  <a:cxn ang="0">
                    <a:pos x="21" y="8"/>
                  </a:cxn>
                  <a:cxn ang="0">
                    <a:pos x="19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2" h="25">
                    <a:moveTo>
                      <a:pt x="11" y="0"/>
                    </a:move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1" y="25"/>
                    </a:lnTo>
                    <a:lnTo>
                      <a:pt x="15" y="24"/>
                    </a:lnTo>
                    <a:lnTo>
                      <a:pt x="19" y="21"/>
                    </a:lnTo>
                    <a:lnTo>
                      <a:pt x="21" y="17"/>
                    </a:lnTo>
                    <a:lnTo>
                      <a:pt x="22" y="13"/>
                    </a:lnTo>
                    <a:lnTo>
                      <a:pt x="21" y="8"/>
                    </a:lnTo>
                    <a:lnTo>
                      <a:pt x="19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28" name="Freeform 160"/>
              <p:cNvSpPr>
                <a:spLocks/>
              </p:cNvSpPr>
              <p:nvPr/>
            </p:nvSpPr>
            <p:spPr bwMode="auto">
              <a:xfrm>
                <a:off x="2545" y="2905"/>
                <a:ext cx="28" cy="3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9" y="2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2" y="9"/>
                  </a:cxn>
                  <a:cxn ang="0">
                    <a:pos x="1" y="10"/>
                  </a:cxn>
                  <a:cxn ang="0">
                    <a:pos x="0" y="15"/>
                  </a:cxn>
                  <a:cxn ang="0">
                    <a:pos x="1" y="20"/>
                  </a:cxn>
                  <a:cxn ang="0">
                    <a:pos x="1" y="21"/>
                  </a:cxn>
                  <a:cxn ang="0">
                    <a:pos x="2" y="22"/>
                  </a:cxn>
                  <a:cxn ang="0">
                    <a:pos x="4" y="26"/>
                  </a:cxn>
                  <a:cxn ang="0">
                    <a:pos x="5" y="27"/>
                  </a:cxn>
                  <a:cxn ang="0">
                    <a:pos x="9" y="30"/>
                  </a:cxn>
                  <a:cxn ang="0">
                    <a:pos x="10" y="30"/>
                  </a:cxn>
                  <a:cxn ang="0">
                    <a:pos x="14" y="31"/>
                  </a:cxn>
                  <a:cxn ang="0">
                    <a:pos x="18" y="30"/>
                  </a:cxn>
                  <a:cxn ang="0">
                    <a:pos x="19" y="30"/>
                  </a:cxn>
                  <a:cxn ang="0">
                    <a:pos x="20" y="30"/>
                  </a:cxn>
                  <a:cxn ang="0">
                    <a:pos x="24" y="27"/>
                  </a:cxn>
                  <a:cxn ang="0">
                    <a:pos x="25" y="26"/>
                  </a:cxn>
                  <a:cxn ang="0">
                    <a:pos x="27" y="22"/>
                  </a:cxn>
                  <a:cxn ang="0">
                    <a:pos x="27" y="21"/>
                  </a:cxn>
                  <a:cxn ang="0">
                    <a:pos x="27" y="20"/>
                  </a:cxn>
                  <a:cxn ang="0">
                    <a:pos x="28" y="16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25" y="6"/>
                  </a:cxn>
                  <a:cxn ang="0">
                    <a:pos x="24" y="5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8" y="1"/>
                  </a:cxn>
                  <a:cxn ang="0">
                    <a:pos x="14" y="0"/>
                  </a:cxn>
                  <a:cxn ang="0">
                    <a:pos x="10" y="1"/>
                  </a:cxn>
                  <a:cxn ang="0">
                    <a:pos x="15" y="6"/>
                  </a:cxn>
                  <a:cxn ang="0">
                    <a:pos x="17" y="7"/>
                  </a:cxn>
                  <a:cxn ang="0">
                    <a:pos x="20" y="9"/>
                  </a:cxn>
                  <a:cxn ang="0">
                    <a:pos x="21" y="12"/>
                  </a:cxn>
                  <a:cxn ang="0">
                    <a:pos x="22" y="17"/>
                  </a:cxn>
                  <a:cxn ang="0">
                    <a:pos x="22" y="19"/>
                  </a:cxn>
                  <a:cxn ang="0">
                    <a:pos x="20" y="23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1" y="24"/>
                  </a:cxn>
                  <a:cxn ang="0">
                    <a:pos x="9" y="23"/>
                  </a:cxn>
                  <a:cxn ang="0">
                    <a:pos x="7" y="19"/>
                  </a:cxn>
                  <a:cxn ang="0">
                    <a:pos x="6" y="16"/>
                  </a:cxn>
                  <a:cxn ang="0">
                    <a:pos x="7" y="12"/>
                  </a:cxn>
                  <a:cxn ang="0">
                    <a:pos x="9" y="9"/>
                  </a:cxn>
                  <a:cxn ang="0">
                    <a:pos x="11" y="7"/>
                  </a:cxn>
                  <a:cxn ang="0">
                    <a:pos x="15" y="6"/>
                  </a:cxn>
                  <a:cxn ang="0">
                    <a:pos x="10" y="1"/>
                  </a:cxn>
                </a:cxnLst>
                <a:rect l="0" t="0" r="r" b="b"/>
                <a:pathLst>
                  <a:path w="28" h="31">
                    <a:moveTo>
                      <a:pt x="10" y="1"/>
                    </a:moveTo>
                    <a:lnTo>
                      <a:pt x="9" y="2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1" y="21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5" y="27"/>
                    </a:lnTo>
                    <a:lnTo>
                      <a:pt x="9" y="30"/>
                    </a:lnTo>
                    <a:lnTo>
                      <a:pt x="10" y="30"/>
                    </a:lnTo>
                    <a:lnTo>
                      <a:pt x="14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20" y="30"/>
                    </a:lnTo>
                    <a:lnTo>
                      <a:pt x="24" y="27"/>
                    </a:lnTo>
                    <a:lnTo>
                      <a:pt x="25" y="26"/>
                    </a:lnTo>
                    <a:lnTo>
                      <a:pt x="27" y="22"/>
                    </a:lnTo>
                    <a:lnTo>
                      <a:pt x="27" y="21"/>
                    </a:lnTo>
                    <a:lnTo>
                      <a:pt x="27" y="20"/>
                    </a:lnTo>
                    <a:lnTo>
                      <a:pt x="28" y="16"/>
                    </a:lnTo>
                    <a:lnTo>
                      <a:pt x="27" y="11"/>
                    </a:lnTo>
                    <a:lnTo>
                      <a:pt x="27" y="10"/>
                    </a:lnTo>
                    <a:lnTo>
                      <a:pt x="25" y="6"/>
                    </a:lnTo>
                    <a:lnTo>
                      <a:pt x="24" y="5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15" y="6"/>
                    </a:lnTo>
                    <a:lnTo>
                      <a:pt x="17" y="7"/>
                    </a:lnTo>
                    <a:lnTo>
                      <a:pt x="20" y="9"/>
                    </a:lnTo>
                    <a:lnTo>
                      <a:pt x="21" y="12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0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1" y="24"/>
                    </a:lnTo>
                    <a:lnTo>
                      <a:pt x="9" y="23"/>
                    </a:lnTo>
                    <a:lnTo>
                      <a:pt x="7" y="19"/>
                    </a:lnTo>
                    <a:lnTo>
                      <a:pt x="6" y="16"/>
                    </a:lnTo>
                    <a:lnTo>
                      <a:pt x="7" y="12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5" y="6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29" name="Group 161"/>
            <p:cNvGrpSpPr>
              <a:grpSpLocks/>
            </p:cNvGrpSpPr>
            <p:nvPr/>
          </p:nvGrpSpPr>
          <p:grpSpPr bwMode="auto">
            <a:xfrm>
              <a:off x="2579" y="2906"/>
              <a:ext cx="28" cy="31"/>
              <a:chOff x="2579" y="2906"/>
              <a:chExt cx="28" cy="31"/>
            </a:xfrm>
          </p:grpSpPr>
          <p:sp>
            <p:nvSpPr>
              <p:cNvPr id="84130" name="Freeform 162"/>
              <p:cNvSpPr>
                <a:spLocks/>
              </p:cNvSpPr>
              <p:nvPr/>
            </p:nvSpPr>
            <p:spPr bwMode="auto">
              <a:xfrm>
                <a:off x="2582" y="2909"/>
                <a:ext cx="22" cy="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7" y="1"/>
                  </a:cxn>
                  <a:cxn ang="0">
                    <a:pos x="3" y="4"/>
                  </a:cxn>
                  <a:cxn ang="0">
                    <a:pos x="1" y="8"/>
                  </a:cxn>
                  <a:cxn ang="0">
                    <a:pos x="0" y="12"/>
                  </a:cxn>
                  <a:cxn ang="0">
                    <a:pos x="1" y="17"/>
                  </a:cxn>
                  <a:cxn ang="0">
                    <a:pos x="3" y="21"/>
                  </a:cxn>
                  <a:cxn ang="0">
                    <a:pos x="7" y="24"/>
                  </a:cxn>
                  <a:cxn ang="0">
                    <a:pos x="11" y="25"/>
                  </a:cxn>
                  <a:cxn ang="0">
                    <a:pos x="15" y="24"/>
                  </a:cxn>
                  <a:cxn ang="0">
                    <a:pos x="19" y="21"/>
                  </a:cxn>
                  <a:cxn ang="0">
                    <a:pos x="21" y="17"/>
                  </a:cxn>
                  <a:cxn ang="0">
                    <a:pos x="22" y="13"/>
                  </a:cxn>
                  <a:cxn ang="0">
                    <a:pos x="21" y="8"/>
                  </a:cxn>
                  <a:cxn ang="0">
                    <a:pos x="19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2" h="25">
                    <a:moveTo>
                      <a:pt x="11" y="0"/>
                    </a:move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1" y="25"/>
                    </a:lnTo>
                    <a:lnTo>
                      <a:pt x="15" y="24"/>
                    </a:lnTo>
                    <a:lnTo>
                      <a:pt x="19" y="21"/>
                    </a:lnTo>
                    <a:lnTo>
                      <a:pt x="21" y="17"/>
                    </a:lnTo>
                    <a:lnTo>
                      <a:pt x="22" y="13"/>
                    </a:lnTo>
                    <a:lnTo>
                      <a:pt x="21" y="8"/>
                    </a:lnTo>
                    <a:lnTo>
                      <a:pt x="19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31" name="Freeform 163"/>
              <p:cNvSpPr>
                <a:spLocks/>
              </p:cNvSpPr>
              <p:nvPr/>
            </p:nvSpPr>
            <p:spPr bwMode="auto">
              <a:xfrm>
                <a:off x="2579" y="2906"/>
                <a:ext cx="28" cy="3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9" y="2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2" y="9"/>
                  </a:cxn>
                  <a:cxn ang="0">
                    <a:pos x="1" y="10"/>
                  </a:cxn>
                  <a:cxn ang="0">
                    <a:pos x="0" y="15"/>
                  </a:cxn>
                  <a:cxn ang="0">
                    <a:pos x="1" y="20"/>
                  </a:cxn>
                  <a:cxn ang="0">
                    <a:pos x="1" y="21"/>
                  </a:cxn>
                  <a:cxn ang="0">
                    <a:pos x="2" y="22"/>
                  </a:cxn>
                  <a:cxn ang="0">
                    <a:pos x="4" y="26"/>
                  </a:cxn>
                  <a:cxn ang="0">
                    <a:pos x="5" y="27"/>
                  </a:cxn>
                  <a:cxn ang="0">
                    <a:pos x="9" y="30"/>
                  </a:cxn>
                  <a:cxn ang="0">
                    <a:pos x="10" y="30"/>
                  </a:cxn>
                  <a:cxn ang="0">
                    <a:pos x="14" y="31"/>
                  </a:cxn>
                  <a:cxn ang="0">
                    <a:pos x="18" y="30"/>
                  </a:cxn>
                  <a:cxn ang="0">
                    <a:pos x="19" y="30"/>
                  </a:cxn>
                  <a:cxn ang="0">
                    <a:pos x="20" y="30"/>
                  </a:cxn>
                  <a:cxn ang="0">
                    <a:pos x="24" y="27"/>
                  </a:cxn>
                  <a:cxn ang="0">
                    <a:pos x="25" y="26"/>
                  </a:cxn>
                  <a:cxn ang="0">
                    <a:pos x="27" y="22"/>
                  </a:cxn>
                  <a:cxn ang="0">
                    <a:pos x="27" y="21"/>
                  </a:cxn>
                  <a:cxn ang="0">
                    <a:pos x="27" y="20"/>
                  </a:cxn>
                  <a:cxn ang="0">
                    <a:pos x="28" y="16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25" y="6"/>
                  </a:cxn>
                  <a:cxn ang="0">
                    <a:pos x="24" y="5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8" y="1"/>
                  </a:cxn>
                  <a:cxn ang="0">
                    <a:pos x="14" y="0"/>
                  </a:cxn>
                  <a:cxn ang="0">
                    <a:pos x="10" y="1"/>
                  </a:cxn>
                  <a:cxn ang="0">
                    <a:pos x="15" y="6"/>
                  </a:cxn>
                  <a:cxn ang="0">
                    <a:pos x="17" y="7"/>
                  </a:cxn>
                  <a:cxn ang="0">
                    <a:pos x="20" y="9"/>
                  </a:cxn>
                  <a:cxn ang="0">
                    <a:pos x="21" y="12"/>
                  </a:cxn>
                  <a:cxn ang="0">
                    <a:pos x="22" y="17"/>
                  </a:cxn>
                  <a:cxn ang="0">
                    <a:pos x="22" y="19"/>
                  </a:cxn>
                  <a:cxn ang="0">
                    <a:pos x="20" y="23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1" y="24"/>
                  </a:cxn>
                  <a:cxn ang="0">
                    <a:pos x="9" y="23"/>
                  </a:cxn>
                  <a:cxn ang="0">
                    <a:pos x="7" y="19"/>
                  </a:cxn>
                  <a:cxn ang="0">
                    <a:pos x="6" y="16"/>
                  </a:cxn>
                  <a:cxn ang="0">
                    <a:pos x="7" y="12"/>
                  </a:cxn>
                  <a:cxn ang="0">
                    <a:pos x="9" y="9"/>
                  </a:cxn>
                  <a:cxn ang="0">
                    <a:pos x="11" y="7"/>
                  </a:cxn>
                  <a:cxn ang="0">
                    <a:pos x="15" y="6"/>
                  </a:cxn>
                  <a:cxn ang="0">
                    <a:pos x="10" y="1"/>
                  </a:cxn>
                </a:cxnLst>
                <a:rect l="0" t="0" r="r" b="b"/>
                <a:pathLst>
                  <a:path w="28" h="31">
                    <a:moveTo>
                      <a:pt x="10" y="1"/>
                    </a:moveTo>
                    <a:lnTo>
                      <a:pt x="9" y="2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1" y="21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5" y="27"/>
                    </a:lnTo>
                    <a:lnTo>
                      <a:pt x="9" y="30"/>
                    </a:lnTo>
                    <a:lnTo>
                      <a:pt x="10" y="30"/>
                    </a:lnTo>
                    <a:lnTo>
                      <a:pt x="14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20" y="30"/>
                    </a:lnTo>
                    <a:lnTo>
                      <a:pt x="24" y="27"/>
                    </a:lnTo>
                    <a:lnTo>
                      <a:pt x="25" y="26"/>
                    </a:lnTo>
                    <a:lnTo>
                      <a:pt x="27" y="22"/>
                    </a:lnTo>
                    <a:lnTo>
                      <a:pt x="27" y="21"/>
                    </a:lnTo>
                    <a:lnTo>
                      <a:pt x="27" y="20"/>
                    </a:lnTo>
                    <a:lnTo>
                      <a:pt x="28" y="16"/>
                    </a:lnTo>
                    <a:lnTo>
                      <a:pt x="27" y="11"/>
                    </a:lnTo>
                    <a:lnTo>
                      <a:pt x="27" y="10"/>
                    </a:lnTo>
                    <a:lnTo>
                      <a:pt x="25" y="6"/>
                    </a:lnTo>
                    <a:lnTo>
                      <a:pt x="24" y="5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15" y="6"/>
                    </a:lnTo>
                    <a:lnTo>
                      <a:pt x="17" y="7"/>
                    </a:lnTo>
                    <a:lnTo>
                      <a:pt x="20" y="9"/>
                    </a:lnTo>
                    <a:lnTo>
                      <a:pt x="21" y="12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0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1" y="24"/>
                    </a:lnTo>
                    <a:lnTo>
                      <a:pt x="9" y="23"/>
                    </a:lnTo>
                    <a:lnTo>
                      <a:pt x="7" y="19"/>
                    </a:lnTo>
                    <a:lnTo>
                      <a:pt x="6" y="16"/>
                    </a:lnTo>
                    <a:lnTo>
                      <a:pt x="7" y="12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5" y="6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32" name="Group 164"/>
            <p:cNvGrpSpPr>
              <a:grpSpLocks/>
            </p:cNvGrpSpPr>
            <p:nvPr/>
          </p:nvGrpSpPr>
          <p:grpSpPr bwMode="auto">
            <a:xfrm>
              <a:off x="2614" y="2906"/>
              <a:ext cx="28" cy="31"/>
              <a:chOff x="2614" y="2906"/>
              <a:chExt cx="28" cy="31"/>
            </a:xfrm>
          </p:grpSpPr>
          <p:sp>
            <p:nvSpPr>
              <p:cNvPr id="84133" name="Freeform 165"/>
              <p:cNvSpPr>
                <a:spLocks/>
              </p:cNvSpPr>
              <p:nvPr/>
            </p:nvSpPr>
            <p:spPr bwMode="auto">
              <a:xfrm>
                <a:off x="2617" y="2909"/>
                <a:ext cx="22" cy="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7" y="1"/>
                  </a:cxn>
                  <a:cxn ang="0">
                    <a:pos x="3" y="4"/>
                  </a:cxn>
                  <a:cxn ang="0">
                    <a:pos x="1" y="8"/>
                  </a:cxn>
                  <a:cxn ang="0">
                    <a:pos x="0" y="12"/>
                  </a:cxn>
                  <a:cxn ang="0">
                    <a:pos x="1" y="17"/>
                  </a:cxn>
                  <a:cxn ang="0">
                    <a:pos x="3" y="21"/>
                  </a:cxn>
                  <a:cxn ang="0">
                    <a:pos x="7" y="24"/>
                  </a:cxn>
                  <a:cxn ang="0">
                    <a:pos x="11" y="25"/>
                  </a:cxn>
                  <a:cxn ang="0">
                    <a:pos x="15" y="24"/>
                  </a:cxn>
                  <a:cxn ang="0">
                    <a:pos x="19" y="21"/>
                  </a:cxn>
                  <a:cxn ang="0">
                    <a:pos x="21" y="17"/>
                  </a:cxn>
                  <a:cxn ang="0">
                    <a:pos x="22" y="13"/>
                  </a:cxn>
                  <a:cxn ang="0">
                    <a:pos x="21" y="8"/>
                  </a:cxn>
                  <a:cxn ang="0">
                    <a:pos x="19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2" h="25">
                    <a:moveTo>
                      <a:pt x="11" y="0"/>
                    </a:move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1" y="25"/>
                    </a:lnTo>
                    <a:lnTo>
                      <a:pt x="15" y="24"/>
                    </a:lnTo>
                    <a:lnTo>
                      <a:pt x="19" y="21"/>
                    </a:lnTo>
                    <a:lnTo>
                      <a:pt x="21" y="17"/>
                    </a:lnTo>
                    <a:lnTo>
                      <a:pt x="22" y="13"/>
                    </a:lnTo>
                    <a:lnTo>
                      <a:pt x="21" y="8"/>
                    </a:lnTo>
                    <a:lnTo>
                      <a:pt x="19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34" name="Freeform 166"/>
              <p:cNvSpPr>
                <a:spLocks/>
              </p:cNvSpPr>
              <p:nvPr/>
            </p:nvSpPr>
            <p:spPr bwMode="auto">
              <a:xfrm>
                <a:off x="2614" y="2906"/>
                <a:ext cx="28" cy="3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9" y="2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2" y="9"/>
                  </a:cxn>
                  <a:cxn ang="0">
                    <a:pos x="1" y="10"/>
                  </a:cxn>
                  <a:cxn ang="0">
                    <a:pos x="0" y="15"/>
                  </a:cxn>
                  <a:cxn ang="0">
                    <a:pos x="1" y="20"/>
                  </a:cxn>
                  <a:cxn ang="0">
                    <a:pos x="1" y="21"/>
                  </a:cxn>
                  <a:cxn ang="0">
                    <a:pos x="2" y="22"/>
                  </a:cxn>
                  <a:cxn ang="0">
                    <a:pos x="4" y="26"/>
                  </a:cxn>
                  <a:cxn ang="0">
                    <a:pos x="5" y="27"/>
                  </a:cxn>
                  <a:cxn ang="0">
                    <a:pos x="9" y="30"/>
                  </a:cxn>
                  <a:cxn ang="0">
                    <a:pos x="10" y="30"/>
                  </a:cxn>
                  <a:cxn ang="0">
                    <a:pos x="14" y="31"/>
                  </a:cxn>
                  <a:cxn ang="0">
                    <a:pos x="18" y="30"/>
                  </a:cxn>
                  <a:cxn ang="0">
                    <a:pos x="19" y="30"/>
                  </a:cxn>
                  <a:cxn ang="0">
                    <a:pos x="20" y="30"/>
                  </a:cxn>
                  <a:cxn ang="0">
                    <a:pos x="24" y="27"/>
                  </a:cxn>
                  <a:cxn ang="0">
                    <a:pos x="25" y="26"/>
                  </a:cxn>
                  <a:cxn ang="0">
                    <a:pos x="27" y="22"/>
                  </a:cxn>
                  <a:cxn ang="0">
                    <a:pos x="27" y="21"/>
                  </a:cxn>
                  <a:cxn ang="0">
                    <a:pos x="27" y="20"/>
                  </a:cxn>
                  <a:cxn ang="0">
                    <a:pos x="28" y="16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25" y="6"/>
                  </a:cxn>
                  <a:cxn ang="0">
                    <a:pos x="24" y="5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8" y="1"/>
                  </a:cxn>
                  <a:cxn ang="0">
                    <a:pos x="14" y="0"/>
                  </a:cxn>
                  <a:cxn ang="0">
                    <a:pos x="10" y="1"/>
                  </a:cxn>
                  <a:cxn ang="0">
                    <a:pos x="15" y="6"/>
                  </a:cxn>
                  <a:cxn ang="0">
                    <a:pos x="17" y="7"/>
                  </a:cxn>
                  <a:cxn ang="0">
                    <a:pos x="20" y="9"/>
                  </a:cxn>
                  <a:cxn ang="0">
                    <a:pos x="21" y="12"/>
                  </a:cxn>
                  <a:cxn ang="0">
                    <a:pos x="22" y="17"/>
                  </a:cxn>
                  <a:cxn ang="0">
                    <a:pos x="22" y="19"/>
                  </a:cxn>
                  <a:cxn ang="0">
                    <a:pos x="20" y="23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1" y="24"/>
                  </a:cxn>
                  <a:cxn ang="0">
                    <a:pos x="9" y="23"/>
                  </a:cxn>
                  <a:cxn ang="0">
                    <a:pos x="7" y="19"/>
                  </a:cxn>
                  <a:cxn ang="0">
                    <a:pos x="6" y="16"/>
                  </a:cxn>
                  <a:cxn ang="0">
                    <a:pos x="7" y="12"/>
                  </a:cxn>
                  <a:cxn ang="0">
                    <a:pos x="9" y="9"/>
                  </a:cxn>
                  <a:cxn ang="0">
                    <a:pos x="11" y="7"/>
                  </a:cxn>
                  <a:cxn ang="0">
                    <a:pos x="15" y="6"/>
                  </a:cxn>
                  <a:cxn ang="0">
                    <a:pos x="10" y="1"/>
                  </a:cxn>
                </a:cxnLst>
                <a:rect l="0" t="0" r="r" b="b"/>
                <a:pathLst>
                  <a:path w="28" h="31">
                    <a:moveTo>
                      <a:pt x="10" y="1"/>
                    </a:moveTo>
                    <a:lnTo>
                      <a:pt x="9" y="2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1" y="21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5" y="27"/>
                    </a:lnTo>
                    <a:lnTo>
                      <a:pt x="9" y="30"/>
                    </a:lnTo>
                    <a:lnTo>
                      <a:pt x="10" y="30"/>
                    </a:lnTo>
                    <a:lnTo>
                      <a:pt x="14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20" y="30"/>
                    </a:lnTo>
                    <a:lnTo>
                      <a:pt x="24" y="27"/>
                    </a:lnTo>
                    <a:lnTo>
                      <a:pt x="25" y="26"/>
                    </a:lnTo>
                    <a:lnTo>
                      <a:pt x="27" y="22"/>
                    </a:lnTo>
                    <a:lnTo>
                      <a:pt x="27" y="21"/>
                    </a:lnTo>
                    <a:lnTo>
                      <a:pt x="27" y="20"/>
                    </a:lnTo>
                    <a:lnTo>
                      <a:pt x="28" y="16"/>
                    </a:lnTo>
                    <a:lnTo>
                      <a:pt x="27" y="11"/>
                    </a:lnTo>
                    <a:lnTo>
                      <a:pt x="27" y="10"/>
                    </a:lnTo>
                    <a:lnTo>
                      <a:pt x="25" y="6"/>
                    </a:lnTo>
                    <a:lnTo>
                      <a:pt x="24" y="5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15" y="6"/>
                    </a:lnTo>
                    <a:lnTo>
                      <a:pt x="17" y="7"/>
                    </a:lnTo>
                    <a:lnTo>
                      <a:pt x="20" y="9"/>
                    </a:lnTo>
                    <a:lnTo>
                      <a:pt x="21" y="12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0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1" y="24"/>
                    </a:lnTo>
                    <a:lnTo>
                      <a:pt x="9" y="23"/>
                    </a:lnTo>
                    <a:lnTo>
                      <a:pt x="7" y="19"/>
                    </a:lnTo>
                    <a:lnTo>
                      <a:pt x="6" y="16"/>
                    </a:lnTo>
                    <a:lnTo>
                      <a:pt x="7" y="12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5" y="6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35" name="Group 167"/>
            <p:cNvGrpSpPr>
              <a:grpSpLocks/>
            </p:cNvGrpSpPr>
            <p:nvPr/>
          </p:nvGrpSpPr>
          <p:grpSpPr bwMode="auto">
            <a:xfrm>
              <a:off x="2649" y="2906"/>
              <a:ext cx="28" cy="31"/>
              <a:chOff x="2649" y="2906"/>
              <a:chExt cx="28" cy="31"/>
            </a:xfrm>
          </p:grpSpPr>
          <p:sp>
            <p:nvSpPr>
              <p:cNvPr id="84136" name="Freeform 168"/>
              <p:cNvSpPr>
                <a:spLocks/>
              </p:cNvSpPr>
              <p:nvPr/>
            </p:nvSpPr>
            <p:spPr bwMode="auto">
              <a:xfrm>
                <a:off x="2652" y="2909"/>
                <a:ext cx="22" cy="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7" y="1"/>
                  </a:cxn>
                  <a:cxn ang="0">
                    <a:pos x="3" y="4"/>
                  </a:cxn>
                  <a:cxn ang="0">
                    <a:pos x="1" y="8"/>
                  </a:cxn>
                  <a:cxn ang="0">
                    <a:pos x="0" y="12"/>
                  </a:cxn>
                  <a:cxn ang="0">
                    <a:pos x="1" y="17"/>
                  </a:cxn>
                  <a:cxn ang="0">
                    <a:pos x="3" y="21"/>
                  </a:cxn>
                  <a:cxn ang="0">
                    <a:pos x="7" y="24"/>
                  </a:cxn>
                  <a:cxn ang="0">
                    <a:pos x="11" y="25"/>
                  </a:cxn>
                  <a:cxn ang="0">
                    <a:pos x="15" y="24"/>
                  </a:cxn>
                  <a:cxn ang="0">
                    <a:pos x="19" y="21"/>
                  </a:cxn>
                  <a:cxn ang="0">
                    <a:pos x="21" y="17"/>
                  </a:cxn>
                  <a:cxn ang="0">
                    <a:pos x="22" y="13"/>
                  </a:cxn>
                  <a:cxn ang="0">
                    <a:pos x="21" y="8"/>
                  </a:cxn>
                  <a:cxn ang="0">
                    <a:pos x="19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2" h="25">
                    <a:moveTo>
                      <a:pt x="11" y="0"/>
                    </a:move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1" y="25"/>
                    </a:lnTo>
                    <a:lnTo>
                      <a:pt x="15" y="24"/>
                    </a:lnTo>
                    <a:lnTo>
                      <a:pt x="19" y="21"/>
                    </a:lnTo>
                    <a:lnTo>
                      <a:pt x="21" y="17"/>
                    </a:lnTo>
                    <a:lnTo>
                      <a:pt x="22" y="13"/>
                    </a:lnTo>
                    <a:lnTo>
                      <a:pt x="21" y="8"/>
                    </a:lnTo>
                    <a:lnTo>
                      <a:pt x="19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37" name="Freeform 169"/>
              <p:cNvSpPr>
                <a:spLocks/>
              </p:cNvSpPr>
              <p:nvPr/>
            </p:nvSpPr>
            <p:spPr bwMode="auto">
              <a:xfrm>
                <a:off x="2649" y="2906"/>
                <a:ext cx="28" cy="3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9" y="2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2" y="9"/>
                  </a:cxn>
                  <a:cxn ang="0">
                    <a:pos x="1" y="10"/>
                  </a:cxn>
                  <a:cxn ang="0">
                    <a:pos x="0" y="15"/>
                  </a:cxn>
                  <a:cxn ang="0">
                    <a:pos x="1" y="20"/>
                  </a:cxn>
                  <a:cxn ang="0">
                    <a:pos x="1" y="21"/>
                  </a:cxn>
                  <a:cxn ang="0">
                    <a:pos x="2" y="22"/>
                  </a:cxn>
                  <a:cxn ang="0">
                    <a:pos x="4" y="26"/>
                  </a:cxn>
                  <a:cxn ang="0">
                    <a:pos x="5" y="27"/>
                  </a:cxn>
                  <a:cxn ang="0">
                    <a:pos x="9" y="30"/>
                  </a:cxn>
                  <a:cxn ang="0">
                    <a:pos x="10" y="30"/>
                  </a:cxn>
                  <a:cxn ang="0">
                    <a:pos x="14" y="31"/>
                  </a:cxn>
                  <a:cxn ang="0">
                    <a:pos x="18" y="30"/>
                  </a:cxn>
                  <a:cxn ang="0">
                    <a:pos x="19" y="30"/>
                  </a:cxn>
                  <a:cxn ang="0">
                    <a:pos x="20" y="30"/>
                  </a:cxn>
                  <a:cxn ang="0">
                    <a:pos x="24" y="27"/>
                  </a:cxn>
                  <a:cxn ang="0">
                    <a:pos x="25" y="26"/>
                  </a:cxn>
                  <a:cxn ang="0">
                    <a:pos x="27" y="22"/>
                  </a:cxn>
                  <a:cxn ang="0">
                    <a:pos x="27" y="21"/>
                  </a:cxn>
                  <a:cxn ang="0">
                    <a:pos x="27" y="20"/>
                  </a:cxn>
                  <a:cxn ang="0">
                    <a:pos x="28" y="16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25" y="6"/>
                  </a:cxn>
                  <a:cxn ang="0">
                    <a:pos x="24" y="5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8" y="1"/>
                  </a:cxn>
                  <a:cxn ang="0">
                    <a:pos x="14" y="0"/>
                  </a:cxn>
                  <a:cxn ang="0">
                    <a:pos x="10" y="1"/>
                  </a:cxn>
                  <a:cxn ang="0">
                    <a:pos x="15" y="6"/>
                  </a:cxn>
                  <a:cxn ang="0">
                    <a:pos x="17" y="7"/>
                  </a:cxn>
                  <a:cxn ang="0">
                    <a:pos x="20" y="9"/>
                  </a:cxn>
                  <a:cxn ang="0">
                    <a:pos x="21" y="12"/>
                  </a:cxn>
                  <a:cxn ang="0">
                    <a:pos x="22" y="17"/>
                  </a:cxn>
                  <a:cxn ang="0">
                    <a:pos x="22" y="19"/>
                  </a:cxn>
                  <a:cxn ang="0">
                    <a:pos x="20" y="23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1" y="24"/>
                  </a:cxn>
                  <a:cxn ang="0">
                    <a:pos x="9" y="23"/>
                  </a:cxn>
                  <a:cxn ang="0">
                    <a:pos x="7" y="19"/>
                  </a:cxn>
                  <a:cxn ang="0">
                    <a:pos x="6" y="16"/>
                  </a:cxn>
                  <a:cxn ang="0">
                    <a:pos x="7" y="12"/>
                  </a:cxn>
                  <a:cxn ang="0">
                    <a:pos x="9" y="9"/>
                  </a:cxn>
                  <a:cxn ang="0">
                    <a:pos x="11" y="7"/>
                  </a:cxn>
                  <a:cxn ang="0">
                    <a:pos x="15" y="6"/>
                  </a:cxn>
                  <a:cxn ang="0">
                    <a:pos x="10" y="1"/>
                  </a:cxn>
                </a:cxnLst>
                <a:rect l="0" t="0" r="r" b="b"/>
                <a:pathLst>
                  <a:path w="28" h="31">
                    <a:moveTo>
                      <a:pt x="10" y="1"/>
                    </a:moveTo>
                    <a:lnTo>
                      <a:pt x="9" y="2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1" y="21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5" y="27"/>
                    </a:lnTo>
                    <a:lnTo>
                      <a:pt x="9" y="30"/>
                    </a:lnTo>
                    <a:lnTo>
                      <a:pt x="10" y="30"/>
                    </a:lnTo>
                    <a:lnTo>
                      <a:pt x="14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20" y="30"/>
                    </a:lnTo>
                    <a:lnTo>
                      <a:pt x="24" y="27"/>
                    </a:lnTo>
                    <a:lnTo>
                      <a:pt x="25" y="26"/>
                    </a:lnTo>
                    <a:lnTo>
                      <a:pt x="27" y="22"/>
                    </a:lnTo>
                    <a:lnTo>
                      <a:pt x="27" y="21"/>
                    </a:lnTo>
                    <a:lnTo>
                      <a:pt x="27" y="20"/>
                    </a:lnTo>
                    <a:lnTo>
                      <a:pt x="28" y="16"/>
                    </a:lnTo>
                    <a:lnTo>
                      <a:pt x="27" y="11"/>
                    </a:lnTo>
                    <a:lnTo>
                      <a:pt x="27" y="10"/>
                    </a:lnTo>
                    <a:lnTo>
                      <a:pt x="25" y="6"/>
                    </a:lnTo>
                    <a:lnTo>
                      <a:pt x="24" y="5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15" y="6"/>
                    </a:lnTo>
                    <a:lnTo>
                      <a:pt x="17" y="7"/>
                    </a:lnTo>
                    <a:lnTo>
                      <a:pt x="20" y="9"/>
                    </a:lnTo>
                    <a:lnTo>
                      <a:pt x="21" y="12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0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1" y="24"/>
                    </a:lnTo>
                    <a:lnTo>
                      <a:pt x="9" y="23"/>
                    </a:lnTo>
                    <a:lnTo>
                      <a:pt x="7" y="19"/>
                    </a:lnTo>
                    <a:lnTo>
                      <a:pt x="6" y="16"/>
                    </a:lnTo>
                    <a:lnTo>
                      <a:pt x="7" y="12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5" y="6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38" name="Group 170"/>
            <p:cNvGrpSpPr>
              <a:grpSpLocks/>
            </p:cNvGrpSpPr>
            <p:nvPr/>
          </p:nvGrpSpPr>
          <p:grpSpPr bwMode="auto">
            <a:xfrm>
              <a:off x="2684" y="2906"/>
              <a:ext cx="28" cy="31"/>
              <a:chOff x="2684" y="2906"/>
              <a:chExt cx="28" cy="31"/>
            </a:xfrm>
          </p:grpSpPr>
          <p:sp>
            <p:nvSpPr>
              <p:cNvPr id="84139" name="Freeform 171"/>
              <p:cNvSpPr>
                <a:spLocks/>
              </p:cNvSpPr>
              <p:nvPr/>
            </p:nvSpPr>
            <p:spPr bwMode="auto">
              <a:xfrm>
                <a:off x="2687" y="2909"/>
                <a:ext cx="22" cy="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7" y="1"/>
                  </a:cxn>
                  <a:cxn ang="0">
                    <a:pos x="3" y="4"/>
                  </a:cxn>
                  <a:cxn ang="0">
                    <a:pos x="1" y="8"/>
                  </a:cxn>
                  <a:cxn ang="0">
                    <a:pos x="0" y="12"/>
                  </a:cxn>
                  <a:cxn ang="0">
                    <a:pos x="1" y="17"/>
                  </a:cxn>
                  <a:cxn ang="0">
                    <a:pos x="3" y="21"/>
                  </a:cxn>
                  <a:cxn ang="0">
                    <a:pos x="7" y="24"/>
                  </a:cxn>
                  <a:cxn ang="0">
                    <a:pos x="11" y="25"/>
                  </a:cxn>
                  <a:cxn ang="0">
                    <a:pos x="15" y="24"/>
                  </a:cxn>
                  <a:cxn ang="0">
                    <a:pos x="19" y="21"/>
                  </a:cxn>
                  <a:cxn ang="0">
                    <a:pos x="21" y="17"/>
                  </a:cxn>
                  <a:cxn ang="0">
                    <a:pos x="22" y="13"/>
                  </a:cxn>
                  <a:cxn ang="0">
                    <a:pos x="21" y="8"/>
                  </a:cxn>
                  <a:cxn ang="0">
                    <a:pos x="19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2" h="25">
                    <a:moveTo>
                      <a:pt x="11" y="0"/>
                    </a:move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1" y="25"/>
                    </a:lnTo>
                    <a:lnTo>
                      <a:pt x="15" y="24"/>
                    </a:lnTo>
                    <a:lnTo>
                      <a:pt x="19" y="21"/>
                    </a:lnTo>
                    <a:lnTo>
                      <a:pt x="21" y="17"/>
                    </a:lnTo>
                    <a:lnTo>
                      <a:pt x="22" y="13"/>
                    </a:lnTo>
                    <a:lnTo>
                      <a:pt x="21" y="8"/>
                    </a:lnTo>
                    <a:lnTo>
                      <a:pt x="19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40" name="Freeform 172"/>
              <p:cNvSpPr>
                <a:spLocks/>
              </p:cNvSpPr>
              <p:nvPr/>
            </p:nvSpPr>
            <p:spPr bwMode="auto">
              <a:xfrm>
                <a:off x="2684" y="2906"/>
                <a:ext cx="28" cy="3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9" y="2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2" y="9"/>
                  </a:cxn>
                  <a:cxn ang="0">
                    <a:pos x="1" y="10"/>
                  </a:cxn>
                  <a:cxn ang="0">
                    <a:pos x="0" y="15"/>
                  </a:cxn>
                  <a:cxn ang="0">
                    <a:pos x="1" y="20"/>
                  </a:cxn>
                  <a:cxn ang="0">
                    <a:pos x="1" y="21"/>
                  </a:cxn>
                  <a:cxn ang="0">
                    <a:pos x="2" y="22"/>
                  </a:cxn>
                  <a:cxn ang="0">
                    <a:pos x="4" y="26"/>
                  </a:cxn>
                  <a:cxn ang="0">
                    <a:pos x="5" y="27"/>
                  </a:cxn>
                  <a:cxn ang="0">
                    <a:pos x="9" y="30"/>
                  </a:cxn>
                  <a:cxn ang="0">
                    <a:pos x="10" y="30"/>
                  </a:cxn>
                  <a:cxn ang="0">
                    <a:pos x="14" y="31"/>
                  </a:cxn>
                  <a:cxn ang="0">
                    <a:pos x="18" y="30"/>
                  </a:cxn>
                  <a:cxn ang="0">
                    <a:pos x="19" y="30"/>
                  </a:cxn>
                  <a:cxn ang="0">
                    <a:pos x="20" y="30"/>
                  </a:cxn>
                  <a:cxn ang="0">
                    <a:pos x="24" y="27"/>
                  </a:cxn>
                  <a:cxn ang="0">
                    <a:pos x="25" y="26"/>
                  </a:cxn>
                  <a:cxn ang="0">
                    <a:pos x="27" y="22"/>
                  </a:cxn>
                  <a:cxn ang="0">
                    <a:pos x="27" y="21"/>
                  </a:cxn>
                  <a:cxn ang="0">
                    <a:pos x="27" y="20"/>
                  </a:cxn>
                  <a:cxn ang="0">
                    <a:pos x="28" y="16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25" y="6"/>
                  </a:cxn>
                  <a:cxn ang="0">
                    <a:pos x="24" y="5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8" y="1"/>
                  </a:cxn>
                  <a:cxn ang="0">
                    <a:pos x="14" y="0"/>
                  </a:cxn>
                  <a:cxn ang="0">
                    <a:pos x="10" y="1"/>
                  </a:cxn>
                  <a:cxn ang="0">
                    <a:pos x="15" y="6"/>
                  </a:cxn>
                  <a:cxn ang="0">
                    <a:pos x="17" y="7"/>
                  </a:cxn>
                  <a:cxn ang="0">
                    <a:pos x="20" y="9"/>
                  </a:cxn>
                  <a:cxn ang="0">
                    <a:pos x="21" y="12"/>
                  </a:cxn>
                  <a:cxn ang="0">
                    <a:pos x="22" y="17"/>
                  </a:cxn>
                  <a:cxn ang="0">
                    <a:pos x="22" y="19"/>
                  </a:cxn>
                  <a:cxn ang="0">
                    <a:pos x="20" y="23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1" y="24"/>
                  </a:cxn>
                  <a:cxn ang="0">
                    <a:pos x="9" y="23"/>
                  </a:cxn>
                  <a:cxn ang="0">
                    <a:pos x="7" y="19"/>
                  </a:cxn>
                  <a:cxn ang="0">
                    <a:pos x="6" y="16"/>
                  </a:cxn>
                  <a:cxn ang="0">
                    <a:pos x="7" y="12"/>
                  </a:cxn>
                  <a:cxn ang="0">
                    <a:pos x="9" y="9"/>
                  </a:cxn>
                  <a:cxn ang="0">
                    <a:pos x="11" y="7"/>
                  </a:cxn>
                  <a:cxn ang="0">
                    <a:pos x="15" y="6"/>
                  </a:cxn>
                  <a:cxn ang="0">
                    <a:pos x="10" y="1"/>
                  </a:cxn>
                </a:cxnLst>
                <a:rect l="0" t="0" r="r" b="b"/>
                <a:pathLst>
                  <a:path w="28" h="31">
                    <a:moveTo>
                      <a:pt x="10" y="1"/>
                    </a:moveTo>
                    <a:lnTo>
                      <a:pt x="9" y="2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1" y="21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5" y="27"/>
                    </a:lnTo>
                    <a:lnTo>
                      <a:pt x="9" y="30"/>
                    </a:lnTo>
                    <a:lnTo>
                      <a:pt x="10" y="30"/>
                    </a:lnTo>
                    <a:lnTo>
                      <a:pt x="14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20" y="30"/>
                    </a:lnTo>
                    <a:lnTo>
                      <a:pt x="24" y="27"/>
                    </a:lnTo>
                    <a:lnTo>
                      <a:pt x="25" y="26"/>
                    </a:lnTo>
                    <a:lnTo>
                      <a:pt x="27" y="22"/>
                    </a:lnTo>
                    <a:lnTo>
                      <a:pt x="27" y="21"/>
                    </a:lnTo>
                    <a:lnTo>
                      <a:pt x="27" y="20"/>
                    </a:lnTo>
                    <a:lnTo>
                      <a:pt x="28" y="16"/>
                    </a:lnTo>
                    <a:lnTo>
                      <a:pt x="27" y="11"/>
                    </a:lnTo>
                    <a:lnTo>
                      <a:pt x="27" y="10"/>
                    </a:lnTo>
                    <a:lnTo>
                      <a:pt x="25" y="6"/>
                    </a:lnTo>
                    <a:lnTo>
                      <a:pt x="24" y="5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15" y="6"/>
                    </a:lnTo>
                    <a:lnTo>
                      <a:pt x="17" y="7"/>
                    </a:lnTo>
                    <a:lnTo>
                      <a:pt x="20" y="9"/>
                    </a:lnTo>
                    <a:lnTo>
                      <a:pt x="21" y="12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0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1" y="24"/>
                    </a:lnTo>
                    <a:lnTo>
                      <a:pt x="9" y="23"/>
                    </a:lnTo>
                    <a:lnTo>
                      <a:pt x="7" y="19"/>
                    </a:lnTo>
                    <a:lnTo>
                      <a:pt x="6" y="16"/>
                    </a:lnTo>
                    <a:lnTo>
                      <a:pt x="7" y="12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5" y="6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41" name="Group 173"/>
            <p:cNvGrpSpPr>
              <a:grpSpLocks/>
            </p:cNvGrpSpPr>
            <p:nvPr/>
          </p:nvGrpSpPr>
          <p:grpSpPr bwMode="auto">
            <a:xfrm>
              <a:off x="2720" y="2906"/>
              <a:ext cx="28" cy="31"/>
              <a:chOff x="2720" y="2906"/>
              <a:chExt cx="28" cy="31"/>
            </a:xfrm>
          </p:grpSpPr>
          <p:sp>
            <p:nvSpPr>
              <p:cNvPr id="84142" name="Freeform 174"/>
              <p:cNvSpPr>
                <a:spLocks/>
              </p:cNvSpPr>
              <p:nvPr/>
            </p:nvSpPr>
            <p:spPr bwMode="auto">
              <a:xfrm>
                <a:off x="2723" y="2909"/>
                <a:ext cx="22" cy="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7" y="1"/>
                  </a:cxn>
                  <a:cxn ang="0">
                    <a:pos x="3" y="4"/>
                  </a:cxn>
                  <a:cxn ang="0">
                    <a:pos x="1" y="8"/>
                  </a:cxn>
                  <a:cxn ang="0">
                    <a:pos x="0" y="12"/>
                  </a:cxn>
                  <a:cxn ang="0">
                    <a:pos x="1" y="17"/>
                  </a:cxn>
                  <a:cxn ang="0">
                    <a:pos x="3" y="21"/>
                  </a:cxn>
                  <a:cxn ang="0">
                    <a:pos x="7" y="24"/>
                  </a:cxn>
                  <a:cxn ang="0">
                    <a:pos x="11" y="25"/>
                  </a:cxn>
                  <a:cxn ang="0">
                    <a:pos x="15" y="24"/>
                  </a:cxn>
                  <a:cxn ang="0">
                    <a:pos x="19" y="21"/>
                  </a:cxn>
                  <a:cxn ang="0">
                    <a:pos x="21" y="17"/>
                  </a:cxn>
                  <a:cxn ang="0">
                    <a:pos x="22" y="13"/>
                  </a:cxn>
                  <a:cxn ang="0">
                    <a:pos x="21" y="8"/>
                  </a:cxn>
                  <a:cxn ang="0">
                    <a:pos x="19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2" h="25">
                    <a:moveTo>
                      <a:pt x="11" y="0"/>
                    </a:move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1" y="25"/>
                    </a:lnTo>
                    <a:lnTo>
                      <a:pt x="15" y="24"/>
                    </a:lnTo>
                    <a:lnTo>
                      <a:pt x="19" y="21"/>
                    </a:lnTo>
                    <a:lnTo>
                      <a:pt x="21" y="17"/>
                    </a:lnTo>
                    <a:lnTo>
                      <a:pt x="22" y="13"/>
                    </a:lnTo>
                    <a:lnTo>
                      <a:pt x="21" y="8"/>
                    </a:lnTo>
                    <a:lnTo>
                      <a:pt x="19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43" name="Freeform 175"/>
              <p:cNvSpPr>
                <a:spLocks/>
              </p:cNvSpPr>
              <p:nvPr/>
            </p:nvSpPr>
            <p:spPr bwMode="auto">
              <a:xfrm>
                <a:off x="2720" y="2906"/>
                <a:ext cx="28" cy="3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9" y="2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2" y="9"/>
                  </a:cxn>
                  <a:cxn ang="0">
                    <a:pos x="1" y="10"/>
                  </a:cxn>
                  <a:cxn ang="0">
                    <a:pos x="0" y="15"/>
                  </a:cxn>
                  <a:cxn ang="0">
                    <a:pos x="1" y="20"/>
                  </a:cxn>
                  <a:cxn ang="0">
                    <a:pos x="1" y="21"/>
                  </a:cxn>
                  <a:cxn ang="0">
                    <a:pos x="2" y="22"/>
                  </a:cxn>
                  <a:cxn ang="0">
                    <a:pos x="4" y="26"/>
                  </a:cxn>
                  <a:cxn ang="0">
                    <a:pos x="5" y="27"/>
                  </a:cxn>
                  <a:cxn ang="0">
                    <a:pos x="9" y="30"/>
                  </a:cxn>
                  <a:cxn ang="0">
                    <a:pos x="10" y="30"/>
                  </a:cxn>
                  <a:cxn ang="0">
                    <a:pos x="14" y="31"/>
                  </a:cxn>
                  <a:cxn ang="0">
                    <a:pos x="18" y="30"/>
                  </a:cxn>
                  <a:cxn ang="0">
                    <a:pos x="19" y="30"/>
                  </a:cxn>
                  <a:cxn ang="0">
                    <a:pos x="20" y="30"/>
                  </a:cxn>
                  <a:cxn ang="0">
                    <a:pos x="24" y="27"/>
                  </a:cxn>
                  <a:cxn ang="0">
                    <a:pos x="25" y="26"/>
                  </a:cxn>
                  <a:cxn ang="0">
                    <a:pos x="27" y="22"/>
                  </a:cxn>
                  <a:cxn ang="0">
                    <a:pos x="27" y="21"/>
                  </a:cxn>
                  <a:cxn ang="0">
                    <a:pos x="27" y="20"/>
                  </a:cxn>
                  <a:cxn ang="0">
                    <a:pos x="28" y="16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25" y="6"/>
                  </a:cxn>
                  <a:cxn ang="0">
                    <a:pos x="24" y="5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8" y="1"/>
                  </a:cxn>
                  <a:cxn ang="0">
                    <a:pos x="14" y="0"/>
                  </a:cxn>
                  <a:cxn ang="0">
                    <a:pos x="10" y="1"/>
                  </a:cxn>
                  <a:cxn ang="0">
                    <a:pos x="15" y="6"/>
                  </a:cxn>
                  <a:cxn ang="0">
                    <a:pos x="17" y="7"/>
                  </a:cxn>
                  <a:cxn ang="0">
                    <a:pos x="20" y="9"/>
                  </a:cxn>
                  <a:cxn ang="0">
                    <a:pos x="21" y="12"/>
                  </a:cxn>
                  <a:cxn ang="0">
                    <a:pos x="22" y="17"/>
                  </a:cxn>
                  <a:cxn ang="0">
                    <a:pos x="22" y="19"/>
                  </a:cxn>
                  <a:cxn ang="0">
                    <a:pos x="20" y="23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1" y="24"/>
                  </a:cxn>
                  <a:cxn ang="0">
                    <a:pos x="9" y="23"/>
                  </a:cxn>
                  <a:cxn ang="0">
                    <a:pos x="7" y="19"/>
                  </a:cxn>
                  <a:cxn ang="0">
                    <a:pos x="6" y="16"/>
                  </a:cxn>
                  <a:cxn ang="0">
                    <a:pos x="7" y="12"/>
                  </a:cxn>
                  <a:cxn ang="0">
                    <a:pos x="9" y="9"/>
                  </a:cxn>
                  <a:cxn ang="0">
                    <a:pos x="11" y="7"/>
                  </a:cxn>
                  <a:cxn ang="0">
                    <a:pos x="15" y="6"/>
                  </a:cxn>
                  <a:cxn ang="0">
                    <a:pos x="10" y="1"/>
                  </a:cxn>
                </a:cxnLst>
                <a:rect l="0" t="0" r="r" b="b"/>
                <a:pathLst>
                  <a:path w="28" h="31">
                    <a:moveTo>
                      <a:pt x="10" y="1"/>
                    </a:moveTo>
                    <a:lnTo>
                      <a:pt x="9" y="2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1" y="21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5" y="27"/>
                    </a:lnTo>
                    <a:lnTo>
                      <a:pt x="9" y="30"/>
                    </a:lnTo>
                    <a:lnTo>
                      <a:pt x="10" y="30"/>
                    </a:lnTo>
                    <a:lnTo>
                      <a:pt x="14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20" y="30"/>
                    </a:lnTo>
                    <a:lnTo>
                      <a:pt x="24" y="27"/>
                    </a:lnTo>
                    <a:lnTo>
                      <a:pt x="25" y="26"/>
                    </a:lnTo>
                    <a:lnTo>
                      <a:pt x="27" y="22"/>
                    </a:lnTo>
                    <a:lnTo>
                      <a:pt x="27" y="21"/>
                    </a:lnTo>
                    <a:lnTo>
                      <a:pt x="27" y="20"/>
                    </a:lnTo>
                    <a:lnTo>
                      <a:pt x="28" y="16"/>
                    </a:lnTo>
                    <a:lnTo>
                      <a:pt x="27" y="11"/>
                    </a:lnTo>
                    <a:lnTo>
                      <a:pt x="27" y="10"/>
                    </a:lnTo>
                    <a:lnTo>
                      <a:pt x="25" y="6"/>
                    </a:lnTo>
                    <a:lnTo>
                      <a:pt x="24" y="5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15" y="6"/>
                    </a:lnTo>
                    <a:lnTo>
                      <a:pt x="17" y="7"/>
                    </a:lnTo>
                    <a:lnTo>
                      <a:pt x="20" y="9"/>
                    </a:lnTo>
                    <a:lnTo>
                      <a:pt x="21" y="12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0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1" y="24"/>
                    </a:lnTo>
                    <a:lnTo>
                      <a:pt x="9" y="23"/>
                    </a:lnTo>
                    <a:lnTo>
                      <a:pt x="7" y="19"/>
                    </a:lnTo>
                    <a:lnTo>
                      <a:pt x="6" y="16"/>
                    </a:lnTo>
                    <a:lnTo>
                      <a:pt x="7" y="12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5" y="6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44" name="Group 176"/>
            <p:cNvGrpSpPr>
              <a:grpSpLocks/>
            </p:cNvGrpSpPr>
            <p:nvPr/>
          </p:nvGrpSpPr>
          <p:grpSpPr bwMode="auto">
            <a:xfrm>
              <a:off x="2755" y="2906"/>
              <a:ext cx="28" cy="31"/>
              <a:chOff x="2755" y="2906"/>
              <a:chExt cx="28" cy="31"/>
            </a:xfrm>
          </p:grpSpPr>
          <p:sp>
            <p:nvSpPr>
              <p:cNvPr id="84145" name="Freeform 177"/>
              <p:cNvSpPr>
                <a:spLocks/>
              </p:cNvSpPr>
              <p:nvPr/>
            </p:nvSpPr>
            <p:spPr bwMode="auto">
              <a:xfrm>
                <a:off x="2758" y="2909"/>
                <a:ext cx="22" cy="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7" y="1"/>
                  </a:cxn>
                  <a:cxn ang="0">
                    <a:pos x="3" y="4"/>
                  </a:cxn>
                  <a:cxn ang="0">
                    <a:pos x="1" y="8"/>
                  </a:cxn>
                  <a:cxn ang="0">
                    <a:pos x="0" y="12"/>
                  </a:cxn>
                  <a:cxn ang="0">
                    <a:pos x="1" y="17"/>
                  </a:cxn>
                  <a:cxn ang="0">
                    <a:pos x="3" y="21"/>
                  </a:cxn>
                  <a:cxn ang="0">
                    <a:pos x="7" y="24"/>
                  </a:cxn>
                  <a:cxn ang="0">
                    <a:pos x="11" y="25"/>
                  </a:cxn>
                  <a:cxn ang="0">
                    <a:pos x="15" y="24"/>
                  </a:cxn>
                  <a:cxn ang="0">
                    <a:pos x="19" y="21"/>
                  </a:cxn>
                  <a:cxn ang="0">
                    <a:pos x="21" y="17"/>
                  </a:cxn>
                  <a:cxn ang="0">
                    <a:pos x="22" y="13"/>
                  </a:cxn>
                  <a:cxn ang="0">
                    <a:pos x="21" y="8"/>
                  </a:cxn>
                  <a:cxn ang="0">
                    <a:pos x="19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2" h="25">
                    <a:moveTo>
                      <a:pt x="11" y="0"/>
                    </a:move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1" y="25"/>
                    </a:lnTo>
                    <a:lnTo>
                      <a:pt x="15" y="24"/>
                    </a:lnTo>
                    <a:lnTo>
                      <a:pt x="19" y="21"/>
                    </a:lnTo>
                    <a:lnTo>
                      <a:pt x="21" y="17"/>
                    </a:lnTo>
                    <a:lnTo>
                      <a:pt x="22" y="13"/>
                    </a:lnTo>
                    <a:lnTo>
                      <a:pt x="21" y="8"/>
                    </a:lnTo>
                    <a:lnTo>
                      <a:pt x="19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46" name="Freeform 178"/>
              <p:cNvSpPr>
                <a:spLocks/>
              </p:cNvSpPr>
              <p:nvPr/>
            </p:nvSpPr>
            <p:spPr bwMode="auto">
              <a:xfrm>
                <a:off x="2755" y="2906"/>
                <a:ext cx="28" cy="3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9" y="2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2" y="9"/>
                  </a:cxn>
                  <a:cxn ang="0">
                    <a:pos x="1" y="10"/>
                  </a:cxn>
                  <a:cxn ang="0">
                    <a:pos x="0" y="15"/>
                  </a:cxn>
                  <a:cxn ang="0">
                    <a:pos x="1" y="20"/>
                  </a:cxn>
                  <a:cxn ang="0">
                    <a:pos x="1" y="21"/>
                  </a:cxn>
                  <a:cxn ang="0">
                    <a:pos x="2" y="22"/>
                  </a:cxn>
                  <a:cxn ang="0">
                    <a:pos x="4" y="26"/>
                  </a:cxn>
                  <a:cxn ang="0">
                    <a:pos x="5" y="27"/>
                  </a:cxn>
                  <a:cxn ang="0">
                    <a:pos x="9" y="30"/>
                  </a:cxn>
                  <a:cxn ang="0">
                    <a:pos x="10" y="30"/>
                  </a:cxn>
                  <a:cxn ang="0">
                    <a:pos x="14" y="31"/>
                  </a:cxn>
                  <a:cxn ang="0">
                    <a:pos x="18" y="30"/>
                  </a:cxn>
                  <a:cxn ang="0">
                    <a:pos x="19" y="30"/>
                  </a:cxn>
                  <a:cxn ang="0">
                    <a:pos x="20" y="30"/>
                  </a:cxn>
                  <a:cxn ang="0">
                    <a:pos x="24" y="27"/>
                  </a:cxn>
                  <a:cxn ang="0">
                    <a:pos x="25" y="26"/>
                  </a:cxn>
                  <a:cxn ang="0">
                    <a:pos x="27" y="22"/>
                  </a:cxn>
                  <a:cxn ang="0">
                    <a:pos x="27" y="21"/>
                  </a:cxn>
                  <a:cxn ang="0">
                    <a:pos x="27" y="20"/>
                  </a:cxn>
                  <a:cxn ang="0">
                    <a:pos x="28" y="16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25" y="6"/>
                  </a:cxn>
                  <a:cxn ang="0">
                    <a:pos x="24" y="5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8" y="1"/>
                  </a:cxn>
                  <a:cxn ang="0">
                    <a:pos x="14" y="0"/>
                  </a:cxn>
                  <a:cxn ang="0">
                    <a:pos x="10" y="1"/>
                  </a:cxn>
                  <a:cxn ang="0">
                    <a:pos x="15" y="6"/>
                  </a:cxn>
                  <a:cxn ang="0">
                    <a:pos x="17" y="7"/>
                  </a:cxn>
                  <a:cxn ang="0">
                    <a:pos x="20" y="9"/>
                  </a:cxn>
                  <a:cxn ang="0">
                    <a:pos x="21" y="12"/>
                  </a:cxn>
                  <a:cxn ang="0">
                    <a:pos x="22" y="17"/>
                  </a:cxn>
                  <a:cxn ang="0">
                    <a:pos x="22" y="19"/>
                  </a:cxn>
                  <a:cxn ang="0">
                    <a:pos x="20" y="23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1" y="24"/>
                  </a:cxn>
                  <a:cxn ang="0">
                    <a:pos x="9" y="23"/>
                  </a:cxn>
                  <a:cxn ang="0">
                    <a:pos x="7" y="19"/>
                  </a:cxn>
                  <a:cxn ang="0">
                    <a:pos x="6" y="16"/>
                  </a:cxn>
                  <a:cxn ang="0">
                    <a:pos x="7" y="12"/>
                  </a:cxn>
                  <a:cxn ang="0">
                    <a:pos x="9" y="9"/>
                  </a:cxn>
                  <a:cxn ang="0">
                    <a:pos x="11" y="7"/>
                  </a:cxn>
                  <a:cxn ang="0">
                    <a:pos x="15" y="6"/>
                  </a:cxn>
                  <a:cxn ang="0">
                    <a:pos x="10" y="1"/>
                  </a:cxn>
                </a:cxnLst>
                <a:rect l="0" t="0" r="r" b="b"/>
                <a:pathLst>
                  <a:path w="28" h="31">
                    <a:moveTo>
                      <a:pt x="10" y="1"/>
                    </a:moveTo>
                    <a:lnTo>
                      <a:pt x="9" y="2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1" y="21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5" y="27"/>
                    </a:lnTo>
                    <a:lnTo>
                      <a:pt x="9" y="30"/>
                    </a:lnTo>
                    <a:lnTo>
                      <a:pt x="10" y="30"/>
                    </a:lnTo>
                    <a:lnTo>
                      <a:pt x="14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20" y="30"/>
                    </a:lnTo>
                    <a:lnTo>
                      <a:pt x="24" y="27"/>
                    </a:lnTo>
                    <a:lnTo>
                      <a:pt x="25" y="26"/>
                    </a:lnTo>
                    <a:lnTo>
                      <a:pt x="27" y="22"/>
                    </a:lnTo>
                    <a:lnTo>
                      <a:pt x="27" y="21"/>
                    </a:lnTo>
                    <a:lnTo>
                      <a:pt x="27" y="20"/>
                    </a:lnTo>
                    <a:lnTo>
                      <a:pt x="28" y="16"/>
                    </a:lnTo>
                    <a:lnTo>
                      <a:pt x="27" y="11"/>
                    </a:lnTo>
                    <a:lnTo>
                      <a:pt x="27" y="10"/>
                    </a:lnTo>
                    <a:lnTo>
                      <a:pt x="25" y="6"/>
                    </a:lnTo>
                    <a:lnTo>
                      <a:pt x="24" y="5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15" y="6"/>
                    </a:lnTo>
                    <a:lnTo>
                      <a:pt x="17" y="7"/>
                    </a:lnTo>
                    <a:lnTo>
                      <a:pt x="20" y="9"/>
                    </a:lnTo>
                    <a:lnTo>
                      <a:pt x="21" y="12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0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1" y="24"/>
                    </a:lnTo>
                    <a:lnTo>
                      <a:pt x="9" y="23"/>
                    </a:lnTo>
                    <a:lnTo>
                      <a:pt x="7" y="19"/>
                    </a:lnTo>
                    <a:lnTo>
                      <a:pt x="6" y="16"/>
                    </a:lnTo>
                    <a:lnTo>
                      <a:pt x="7" y="12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5" y="6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</p:grpSp>
      <p:grpSp>
        <p:nvGrpSpPr>
          <p:cNvPr id="84147" name="Group 179"/>
          <p:cNvGrpSpPr>
            <a:grpSpLocks/>
          </p:cNvGrpSpPr>
          <p:nvPr/>
        </p:nvGrpSpPr>
        <p:grpSpPr bwMode="auto">
          <a:xfrm>
            <a:off x="3562350" y="4664075"/>
            <a:ext cx="657225" cy="52388"/>
            <a:chOff x="2330" y="2938"/>
            <a:chExt cx="414" cy="33"/>
          </a:xfrm>
        </p:grpSpPr>
        <p:grpSp>
          <p:nvGrpSpPr>
            <p:cNvPr id="84148" name="Group 180"/>
            <p:cNvGrpSpPr>
              <a:grpSpLocks/>
            </p:cNvGrpSpPr>
            <p:nvPr/>
          </p:nvGrpSpPr>
          <p:grpSpPr bwMode="auto">
            <a:xfrm>
              <a:off x="2330" y="2938"/>
              <a:ext cx="28" cy="32"/>
              <a:chOff x="2330" y="2938"/>
              <a:chExt cx="28" cy="32"/>
            </a:xfrm>
          </p:grpSpPr>
          <p:sp>
            <p:nvSpPr>
              <p:cNvPr id="84149" name="Oval 181"/>
              <p:cNvSpPr>
                <a:spLocks noChangeArrowheads="1"/>
              </p:cNvSpPr>
              <p:nvPr/>
            </p:nvSpPr>
            <p:spPr bwMode="auto">
              <a:xfrm>
                <a:off x="2336" y="294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50" name="Oval 182"/>
              <p:cNvSpPr>
                <a:spLocks noChangeArrowheads="1"/>
              </p:cNvSpPr>
              <p:nvPr/>
            </p:nvSpPr>
            <p:spPr bwMode="auto">
              <a:xfrm>
                <a:off x="2330" y="293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51" name="Group 183"/>
            <p:cNvGrpSpPr>
              <a:grpSpLocks/>
            </p:cNvGrpSpPr>
            <p:nvPr/>
          </p:nvGrpSpPr>
          <p:grpSpPr bwMode="auto">
            <a:xfrm>
              <a:off x="2365" y="2938"/>
              <a:ext cx="28" cy="32"/>
              <a:chOff x="2365" y="2938"/>
              <a:chExt cx="28" cy="32"/>
            </a:xfrm>
          </p:grpSpPr>
          <p:sp>
            <p:nvSpPr>
              <p:cNvPr id="84152" name="Oval 184"/>
              <p:cNvSpPr>
                <a:spLocks noChangeArrowheads="1"/>
              </p:cNvSpPr>
              <p:nvPr/>
            </p:nvSpPr>
            <p:spPr bwMode="auto">
              <a:xfrm>
                <a:off x="2371" y="294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53" name="Oval 185"/>
              <p:cNvSpPr>
                <a:spLocks noChangeArrowheads="1"/>
              </p:cNvSpPr>
              <p:nvPr/>
            </p:nvSpPr>
            <p:spPr bwMode="auto">
              <a:xfrm>
                <a:off x="2365" y="293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54" name="Group 186"/>
            <p:cNvGrpSpPr>
              <a:grpSpLocks/>
            </p:cNvGrpSpPr>
            <p:nvPr/>
          </p:nvGrpSpPr>
          <p:grpSpPr bwMode="auto">
            <a:xfrm>
              <a:off x="2400" y="2938"/>
              <a:ext cx="28" cy="32"/>
              <a:chOff x="2400" y="2938"/>
              <a:chExt cx="28" cy="32"/>
            </a:xfrm>
          </p:grpSpPr>
          <p:sp>
            <p:nvSpPr>
              <p:cNvPr id="84155" name="Oval 187"/>
              <p:cNvSpPr>
                <a:spLocks noChangeArrowheads="1"/>
              </p:cNvSpPr>
              <p:nvPr/>
            </p:nvSpPr>
            <p:spPr bwMode="auto">
              <a:xfrm>
                <a:off x="2406" y="294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56" name="Oval 188"/>
              <p:cNvSpPr>
                <a:spLocks noChangeArrowheads="1"/>
              </p:cNvSpPr>
              <p:nvPr/>
            </p:nvSpPr>
            <p:spPr bwMode="auto">
              <a:xfrm>
                <a:off x="2400" y="293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57" name="Group 189"/>
            <p:cNvGrpSpPr>
              <a:grpSpLocks/>
            </p:cNvGrpSpPr>
            <p:nvPr/>
          </p:nvGrpSpPr>
          <p:grpSpPr bwMode="auto">
            <a:xfrm>
              <a:off x="2435" y="2938"/>
              <a:ext cx="28" cy="32"/>
              <a:chOff x="2435" y="2938"/>
              <a:chExt cx="28" cy="32"/>
            </a:xfrm>
          </p:grpSpPr>
          <p:sp>
            <p:nvSpPr>
              <p:cNvPr id="84158" name="Oval 190"/>
              <p:cNvSpPr>
                <a:spLocks noChangeArrowheads="1"/>
              </p:cNvSpPr>
              <p:nvPr/>
            </p:nvSpPr>
            <p:spPr bwMode="auto">
              <a:xfrm>
                <a:off x="2441" y="294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59" name="Oval 191"/>
              <p:cNvSpPr>
                <a:spLocks noChangeArrowheads="1"/>
              </p:cNvSpPr>
              <p:nvPr/>
            </p:nvSpPr>
            <p:spPr bwMode="auto">
              <a:xfrm>
                <a:off x="2435" y="293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60" name="Group 192"/>
            <p:cNvGrpSpPr>
              <a:grpSpLocks/>
            </p:cNvGrpSpPr>
            <p:nvPr/>
          </p:nvGrpSpPr>
          <p:grpSpPr bwMode="auto">
            <a:xfrm>
              <a:off x="2470" y="2938"/>
              <a:ext cx="28" cy="32"/>
              <a:chOff x="2470" y="2938"/>
              <a:chExt cx="28" cy="32"/>
            </a:xfrm>
          </p:grpSpPr>
          <p:sp>
            <p:nvSpPr>
              <p:cNvPr id="84161" name="Oval 193"/>
              <p:cNvSpPr>
                <a:spLocks noChangeArrowheads="1"/>
              </p:cNvSpPr>
              <p:nvPr/>
            </p:nvSpPr>
            <p:spPr bwMode="auto">
              <a:xfrm>
                <a:off x="2476" y="294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62" name="Oval 194"/>
              <p:cNvSpPr>
                <a:spLocks noChangeArrowheads="1"/>
              </p:cNvSpPr>
              <p:nvPr/>
            </p:nvSpPr>
            <p:spPr bwMode="auto">
              <a:xfrm>
                <a:off x="2470" y="293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63" name="Group 195"/>
            <p:cNvGrpSpPr>
              <a:grpSpLocks/>
            </p:cNvGrpSpPr>
            <p:nvPr/>
          </p:nvGrpSpPr>
          <p:grpSpPr bwMode="auto">
            <a:xfrm>
              <a:off x="2506" y="2938"/>
              <a:ext cx="28" cy="32"/>
              <a:chOff x="2506" y="2938"/>
              <a:chExt cx="28" cy="32"/>
            </a:xfrm>
          </p:grpSpPr>
          <p:sp>
            <p:nvSpPr>
              <p:cNvPr id="84164" name="Oval 196"/>
              <p:cNvSpPr>
                <a:spLocks noChangeArrowheads="1"/>
              </p:cNvSpPr>
              <p:nvPr/>
            </p:nvSpPr>
            <p:spPr bwMode="auto">
              <a:xfrm>
                <a:off x="2512" y="294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65" name="Oval 197"/>
              <p:cNvSpPr>
                <a:spLocks noChangeArrowheads="1"/>
              </p:cNvSpPr>
              <p:nvPr/>
            </p:nvSpPr>
            <p:spPr bwMode="auto">
              <a:xfrm>
                <a:off x="2506" y="293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66" name="Group 198"/>
            <p:cNvGrpSpPr>
              <a:grpSpLocks/>
            </p:cNvGrpSpPr>
            <p:nvPr/>
          </p:nvGrpSpPr>
          <p:grpSpPr bwMode="auto">
            <a:xfrm>
              <a:off x="2540" y="2939"/>
              <a:ext cx="28" cy="32"/>
              <a:chOff x="2540" y="2939"/>
              <a:chExt cx="28" cy="32"/>
            </a:xfrm>
          </p:grpSpPr>
          <p:sp>
            <p:nvSpPr>
              <p:cNvPr id="84167" name="Oval 199"/>
              <p:cNvSpPr>
                <a:spLocks noChangeArrowheads="1"/>
              </p:cNvSpPr>
              <p:nvPr/>
            </p:nvSpPr>
            <p:spPr bwMode="auto">
              <a:xfrm>
                <a:off x="2546" y="2945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68" name="Oval 200"/>
              <p:cNvSpPr>
                <a:spLocks noChangeArrowheads="1"/>
              </p:cNvSpPr>
              <p:nvPr/>
            </p:nvSpPr>
            <p:spPr bwMode="auto">
              <a:xfrm>
                <a:off x="2540" y="2939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69" name="Group 201"/>
            <p:cNvGrpSpPr>
              <a:grpSpLocks/>
            </p:cNvGrpSpPr>
            <p:nvPr/>
          </p:nvGrpSpPr>
          <p:grpSpPr bwMode="auto">
            <a:xfrm>
              <a:off x="2575" y="2939"/>
              <a:ext cx="28" cy="32"/>
              <a:chOff x="2575" y="2939"/>
              <a:chExt cx="28" cy="32"/>
            </a:xfrm>
          </p:grpSpPr>
          <p:sp>
            <p:nvSpPr>
              <p:cNvPr id="84170" name="Oval 202"/>
              <p:cNvSpPr>
                <a:spLocks noChangeArrowheads="1"/>
              </p:cNvSpPr>
              <p:nvPr/>
            </p:nvSpPr>
            <p:spPr bwMode="auto">
              <a:xfrm>
                <a:off x="2581" y="2945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71" name="Oval 203"/>
              <p:cNvSpPr>
                <a:spLocks noChangeArrowheads="1"/>
              </p:cNvSpPr>
              <p:nvPr/>
            </p:nvSpPr>
            <p:spPr bwMode="auto">
              <a:xfrm>
                <a:off x="2575" y="2939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72" name="Group 204"/>
            <p:cNvGrpSpPr>
              <a:grpSpLocks/>
            </p:cNvGrpSpPr>
            <p:nvPr/>
          </p:nvGrpSpPr>
          <p:grpSpPr bwMode="auto">
            <a:xfrm>
              <a:off x="2610" y="2939"/>
              <a:ext cx="28" cy="32"/>
              <a:chOff x="2610" y="2939"/>
              <a:chExt cx="28" cy="32"/>
            </a:xfrm>
          </p:grpSpPr>
          <p:sp>
            <p:nvSpPr>
              <p:cNvPr id="84173" name="Oval 205"/>
              <p:cNvSpPr>
                <a:spLocks noChangeArrowheads="1"/>
              </p:cNvSpPr>
              <p:nvPr/>
            </p:nvSpPr>
            <p:spPr bwMode="auto">
              <a:xfrm>
                <a:off x="2616" y="2945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74" name="Oval 206"/>
              <p:cNvSpPr>
                <a:spLocks noChangeArrowheads="1"/>
              </p:cNvSpPr>
              <p:nvPr/>
            </p:nvSpPr>
            <p:spPr bwMode="auto">
              <a:xfrm>
                <a:off x="2610" y="2939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75" name="Group 207"/>
            <p:cNvGrpSpPr>
              <a:grpSpLocks/>
            </p:cNvGrpSpPr>
            <p:nvPr/>
          </p:nvGrpSpPr>
          <p:grpSpPr bwMode="auto">
            <a:xfrm>
              <a:off x="2645" y="2939"/>
              <a:ext cx="28" cy="32"/>
              <a:chOff x="2645" y="2939"/>
              <a:chExt cx="28" cy="32"/>
            </a:xfrm>
          </p:grpSpPr>
          <p:sp>
            <p:nvSpPr>
              <p:cNvPr id="84176" name="Oval 208"/>
              <p:cNvSpPr>
                <a:spLocks noChangeArrowheads="1"/>
              </p:cNvSpPr>
              <p:nvPr/>
            </p:nvSpPr>
            <p:spPr bwMode="auto">
              <a:xfrm>
                <a:off x="2651" y="2945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77" name="Oval 209"/>
              <p:cNvSpPr>
                <a:spLocks noChangeArrowheads="1"/>
              </p:cNvSpPr>
              <p:nvPr/>
            </p:nvSpPr>
            <p:spPr bwMode="auto">
              <a:xfrm>
                <a:off x="2645" y="2939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78" name="Group 210"/>
            <p:cNvGrpSpPr>
              <a:grpSpLocks/>
            </p:cNvGrpSpPr>
            <p:nvPr/>
          </p:nvGrpSpPr>
          <p:grpSpPr bwMode="auto">
            <a:xfrm>
              <a:off x="2681" y="2939"/>
              <a:ext cx="28" cy="32"/>
              <a:chOff x="2681" y="2939"/>
              <a:chExt cx="28" cy="32"/>
            </a:xfrm>
          </p:grpSpPr>
          <p:sp>
            <p:nvSpPr>
              <p:cNvPr id="84179" name="Oval 211"/>
              <p:cNvSpPr>
                <a:spLocks noChangeArrowheads="1"/>
              </p:cNvSpPr>
              <p:nvPr/>
            </p:nvSpPr>
            <p:spPr bwMode="auto">
              <a:xfrm>
                <a:off x="2687" y="2945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80" name="Oval 212"/>
              <p:cNvSpPr>
                <a:spLocks noChangeArrowheads="1"/>
              </p:cNvSpPr>
              <p:nvPr/>
            </p:nvSpPr>
            <p:spPr bwMode="auto">
              <a:xfrm>
                <a:off x="2681" y="2939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81" name="Group 213"/>
            <p:cNvGrpSpPr>
              <a:grpSpLocks/>
            </p:cNvGrpSpPr>
            <p:nvPr/>
          </p:nvGrpSpPr>
          <p:grpSpPr bwMode="auto">
            <a:xfrm>
              <a:off x="2716" y="2939"/>
              <a:ext cx="28" cy="32"/>
              <a:chOff x="2716" y="2939"/>
              <a:chExt cx="28" cy="32"/>
            </a:xfrm>
          </p:grpSpPr>
          <p:sp>
            <p:nvSpPr>
              <p:cNvPr id="84182" name="Oval 214"/>
              <p:cNvSpPr>
                <a:spLocks noChangeArrowheads="1"/>
              </p:cNvSpPr>
              <p:nvPr/>
            </p:nvSpPr>
            <p:spPr bwMode="auto">
              <a:xfrm>
                <a:off x="2722" y="2945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83" name="Oval 215"/>
              <p:cNvSpPr>
                <a:spLocks noChangeArrowheads="1"/>
              </p:cNvSpPr>
              <p:nvPr/>
            </p:nvSpPr>
            <p:spPr bwMode="auto">
              <a:xfrm>
                <a:off x="2716" y="2939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</p:grpSp>
      <p:grpSp>
        <p:nvGrpSpPr>
          <p:cNvPr id="84184" name="Group 216"/>
          <p:cNvGrpSpPr>
            <a:grpSpLocks/>
          </p:cNvGrpSpPr>
          <p:nvPr/>
        </p:nvGrpSpPr>
        <p:grpSpPr bwMode="auto">
          <a:xfrm>
            <a:off x="3500438" y="4719638"/>
            <a:ext cx="657225" cy="52387"/>
            <a:chOff x="2291" y="2973"/>
            <a:chExt cx="414" cy="33"/>
          </a:xfrm>
        </p:grpSpPr>
        <p:grpSp>
          <p:nvGrpSpPr>
            <p:cNvPr id="84185" name="Group 217"/>
            <p:cNvGrpSpPr>
              <a:grpSpLocks/>
            </p:cNvGrpSpPr>
            <p:nvPr/>
          </p:nvGrpSpPr>
          <p:grpSpPr bwMode="auto">
            <a:xfrm>
              <a:off x="2291" y="2973"/>
              <a:ext cx="28" cy="32"/>
              <a:chOff x="2291" y="2973"/>
              <a:chExt cx="28" cy="32"/>
            </a:xfrm>
          </p:grpSpPr>
          <p:sp>
            <p:nvSpPr>
              <p:cNvPr id="84186" name="Oval 218"/>
              <p:cNvSpPr>
                <a:spLocks noChangeArrowheads="1"/>
              </p:cNvSpPr>
              <p:nvPr/>
            </p:nvSpPr>
            <p:spPr bwMode="auto">
              <a:xfrm>
                <a:off x="2297" y="2979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87" name="Oval 219"/>
              <p:cNvSpPr>
                <a:spLocks noChangeArrowheads="1"/>
              </p:cNvSpPr>
              <p:nvPr/>
            </p:nvSpPr>
            <p:spPr bwMode="auto">
              <a:xfrm>
                <a:off x="2291" y="2973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88" name="Group 220"/>
            <p:cNvGrpSpPr>
              <a:grpSpLocks/>
            </p:cNvGrpSpPr>
            <p:nvPr/>
          </p:nvGrpSpPr>
          <p:grpSpPr bwMode="auto">
            <a:xfrm>
              <a:off x="2326" y="2973"/>
              <a:ext cx="28" cy="32"/>
              <a:chOff x="2326" y="2973"/>
              <a:chExt cx="28" cy="32"/>
            </a:xfrm>
          </p:grpSpPr>
          <p:sp>
            <p:nvSpPr>
              <p:cNvPr id="84189" name="Oval 221"/>
              <p:cNvSpPr>
                <a:spLocks noChangeArrowheads="1"/>
              </p:cNvSpPr>
              <p:nvPr/>
            </p:nvSpPr>
            <p:spPr bwMode="auto">
              <a:xfrm>
                <a:off x="2332" y="2979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90" name="Oval 222"/>
              <p:cNvSpPr>
                <a:spLocks noChangeArrowheads="1"/>
              </p:cNvSpPr>
              <p:nvPr/>
            </p:nvSpPr>
            <p:spPr bwMode="auto">
              <a:xfrm>
                <a:off x="2326" y="2973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91" name="Group 223"/>
            <p:cNvGrpSpPr>
              <a:grpSpLocks/>
            </p:cNvGrpSpPr>
            <p:nvPr/>
          </p:nvGrpSpPr>
          <p:grpSpPr bwMode="auto">
            <a:xfrm>
              <a:off x="2361" y="2973"/>
              <a:ext cx="28" cy="32"/>
              <a:chOff x="2361" y="2973"/>
              <a:chExt cx="28" cy="32"/>
            </a:xfrm>
          </p:grpSpPr>
          <p:sp>
            <p:nvSpPr>
              <p:cNvPr id="84192" name="Oval 224"/>
              <p:cNvSpPr>
                <a:spLocks noChangeArrowheads="1"/>
              </p:cNvSpPr>
              <p:nvPr/>
            </p:nvSpPr>
            <p:spPr bwMode="auto">
              <a:xfrm>
                <a:off x="2367" y="2979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93" name="Oval 225"/>
              <p:cNvSpPr>
                <a:spLocks noChangeArrowheads="1"/>
              </p:cNvSpPr>
              <p:nvPr/>
            </p:nvSpPr>
            <p:spPr bwMode="auto">
              <a:xfrm>
                <a:off x="2361" y="2973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94" name="Group 226"/>
            <p:cNvGrpSpPr>
              <a:grpSpLocks/>
            </p:cNvGrpSpPr>
            <p:nvPr/>
          </p:nvGrpSpPr>
          <p:grpSpPr bwMode="auto">
            <a:xfrm>
              <a:off x="2396" y="2973"/>
              <a:ext cx="28" cy="32"/>
              <a:chOff x="2396" y="2973"/>
              <a:chExt cx="28" cy="32"/>
            </a:xfrm>
          </p:grpSpPr>
          <p:sp>
            <p:nvSpPr>
              <p:cNvPr id="84195" name="Oval 227"/>
              <p:cNvSpPr>
                <a:spLocks noChangeArrowheads="1"/>
              </p:cNvSpPr>
              <p:nvPr/>
            </p:nvSpPr>
            <p:spPr bwMode="auto">
              <a:xfrm>
                <a:off x="2402" y="2979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96" name="Oval 228"/>
              <p:cNvSpPr>
                <a:spLocks noChangeArrowheads="1"/>
              </p:cNvSpPr>
              <p:nvPr/>
            </p:nvSpPr>
            <p:spPr bwMode="auto">
              <a:xfrm>
                <a:off x="2396" y="2973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197" name="Group 229"/>
            <p:cNvGrpSpPr>
              <a:grpSpLocks/>
            </p:cNvGrpSpPr>
            <p:nvPr/>
          </p:nvGrpSpPr>
          <p:grpSpPr bwMode="auto">
            <a:xfrm>
              <a:off x="2431" y="2973"/>
              <a:ext cx="28" cy="32"/>
              <a:chOff x="2431" y="2973"/>
              <a:chExt cx="28" cy="32"/>
            </a:xfrm>
          </p:grpSpPr>
          <p:sp>
            <p:nvSpPr>
              <p:cNvPr id="84198" name="Oval 230"/>
              <p:cNvSpPr>
                <a:spLocks noChangeArrowheads="1"/>
              </p:cNvSpPr>
              <p:nvPr/>
            </p:nvSpPr>
            <p:spPr bwMode="auto">
              <a:xfrm>
                <a:off x="2437" y="2979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199" name="Oval 231"/>
              <p:cNvSpPr>
                <a:spLocks noChangeArrowheads="1"/>
              </p:cNvSpPr>
              <p:nvPr/>
            </p:nvSpPr>
            <p:spPr bwMode="auto">
              <a:xfrm>
                <a:off x="2431" y="2973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00" name="Group 232"/>
            <p:cNvGrpSpPr>
              <a:grpSpLocks/>
            </p:cNvGrpSpPr>
            <p:nvPr/>
          </p:nvGrpSpPr>
          <p:grpSpPr bwMode="auto">
            <a:xfrm>
              <a:off x="2467" y="2973"/>
              <a:ext cx="28" cy="32"/>
              <a:chOff x="2467" y="2973"/>
              <a:chExt cx="28" cy="32"/>
            </a:xfrm>
          </p:grpSpPr>
          <p:sp>
            <p:nvSpPr>
              <p:cNvPr id="84201" name="Oval 233"/>
              <p:cNvSpPr>
                <a:spLocks noChangeArrowheads="1"/>
              </p:cNvSpPr>
              <p:nvPr/>
            </p:nvSpPr>
            <p:spPr bwMode="auto">
              <a:xfrm>
                <a:off x="2473" y="2979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02" name="Oval 234"/>
              <p:cNvSpPr>
                <a:spLocks noChangeArrowheads="1"/>
              </p:cNvSpPr>
              <p:nvPr/>
            </p:nvSpPr>
            <p:spPr bwMode="auto">
              <a:xfrm>
                <a:off x="2467" y="2973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03" name="Group 235"/>
            <p:cNvGrpSpPr>
              <a:grpSpLocks/>
            </p:cNvGrpSpPr>
            <p:nvPr/>
          </p:nvGrpSpPr>
          <p:grpSpPr bwMode="auto">
            <a:xfrm>
              <a:off x="2501" y="2974"/>
              <a:ext cx="28" cy="32"/>
              <a:chOff x="2501" y="2974"/>
              <a:chExt cx="28" cy="32"/>
            </a:xfrm>
          </p:grpSpPr>
          <p:sp>
            <p:nvSpPr>
              <p:cNvPr id="84204" name="Oval 236"/>
              <p:cNvSpPr>
                <a:spLocks noChangeArrowheads="1"/>
              </p:cNvSpPr>
              <p:nvPr/>
            </p:nvSpPr>
            <p:spPr bwMode="auto">
              <a:xfrm>
                <a:off x="2507" y="2980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05" name="Oval 237"/>
              <p:cNvSpPr>
                <a:spLocks noChangeArrowheads="1"/>
              </p:cNvSpPr>
              <p:nvPr/>
            </p:nvSpPr>
            <p:spPr bwMode="auto">
              <a:xfrm>
                <a:off x="2501" y="2974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06" name="Group 238"/>
            <p:cNvGrpSpPr>
              <a:grpSpLocks/>
            </p:cNvGrpSpPr>
            <p:nvPr/>
          </p:nvGrpSpPr>
          <p:grpSpPr bwMode="auto">
            <a:xfrm>
              <a:off x="2536" y="2974"/>
              <a:ext cx="28" cy="32"/>
              <a:chOff x="2536" y="2974"/>
              <a:chExt cx="28" cy="32"/>
            </a:xfrm>
          </p:grpSpPr>
          <p:sp>
            <p:nvSpPr>
              <p:cNvPr id="84207" name="Oval 239"/>
              <p:cNvSpPr>
                <a:spLocks noChangeArrowheads="1"/>
              </p:cNvSpPr>
              <p:nvPr/>
            </p:nvSpPr>
            <p:spPr bwMode="auto">
              <a:xfrm>
                <a:off x="2542" y="2980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08" name="Oval 240"/>
              <p:cNvSpPr>
                <a:spLocks noChangeArrowheads="1"/>
              </p:cNvSpPr>
              <p:nvPr/>
            </p:nvSpPr>
            <p:spPr bwMode="auto">
              <a:xfrm>
                <a:off x="2536" y="2974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09" name="Group 241"/>
            <p:cNvGrpSpPr>
              <a:grpSpLocks/>
            </p:cNvGrpSpPr>
            <p:nvPr/>
          </p:nvGrpSpPr>
          <p:grpSpPr bwMode="auto">
            <a:xfrm>
              <a:off x="2571" y="2974"/>
              <a:ext cx="28" cy="32"/>
              <a:chOff x="2571" y="2974"/>
              <a:chExt cx="28" cy="32"/>
            </a:xfrm>
          </p:grpSpPr>
          <p:sp>
            <p:nvSpPr>
              <p:cNvPr id="84210" name="Oval 242"/>
              <p:cNvSpPr>
                <a:spLocks noChangeArrowheads="1"/>
              </p:cNvSpPr>
              <p:nvPr/>
            </p:nvSpPr>
            <p:spPr bwMode="auto">
              <a:xfrm>
                <a:off x="2577" y="2980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11" name="Oval 243"/>
              <p:cNvSpPr>
                <a:spLocks noChangeArrowheads="1"/>
              </p:cNvSpPr>
              <p:nvPr/>
            </p:nvSpPr>
            <p:spPr bwMode="auto">
              <a:xfrm>
                <a:off x="2571" y="2974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12" name="Group 244"/>
            <p:cNvGrpSpPr>
              <a:grpSpLocks/>
            </p:cNvGrpSpPr>
            <p:nvPr/>
          </p:nvGrpSpPr>
          <p:grpSpPr bwMode="auto">
            <a:xfrm>
              <a:off x="2606" y="2974"/>
              <a:ext cx="28" cy="32"/>
              <a:chOff x="2606" y="2974"/>
              <a:chExt cx="28" cy="32"/>
            </a:xfrm>
          </p:grpSpPr>
          <p:sp>
            <p:nvSpPr>
              <p:cNvPr id="84213" name="Oval 245"/>
              <p:cNvSpPr>
                <a:spLocks noChangeArrowheads="1"/>
              </p:cNvSpPr>
              <p:nvPr/>
            </p:nvSpPr>
            <p:spPr bwMode="auto">
              <a:xfrm>
                <a:off x="2612" y="2980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14" name="Oval 246"/>
              <p:cNvSpPr>
                <a:spLocks noChangeArrowheads="1"/>
              </p:cNvSpPr>
              <p:nvPr/>
            </p:nvSpPr>
            <p:spPr bwMode="auto">
              <a:xfrm>
                <a:off x="2606" y="2974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15" name="Group 247"/>
            <p:cNvGrpSpPr>
              <a:grpSpLocks/>
            </p:cNvGrpSpPr>
            <p:nvPr/>
          </p:nvGrpSpPr>
          <p:grpSpPr bwMode="auto">
            <a:xfrm>
              <a:off x="2642" y="2974"/>
              <a:ext cx="28" cy="32"/>
              <a:chOff x="2642" y="2974"/>
              <a:chExt cx="28" cy="32"/>
            </a:xfrm>
          </p:grpSpPr>
          <p:sp>
            <p:nvSpPr>
              <p:cNvPr id="84216" name="Oval 248"/>
              <p:cNvSpPr>
                <a:spLocks noChangeArrowheads="1"/>
              </p:cNvSpPr>
              <p:nvPr/>
            </p:nvSpPr>
            <p:spPr bwMode="auto">
              <a:xfrm>
                <a:off x="2648" y="2980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17" name="Oval 249"/>
              <p:cNvSpPr>
                <a:spLocks noChangeArrowheads="1"/>
              </p:cNvSpPr>
              <p:nvPr/>
            </p:nvSpPr>
            <p:spPr bwMode="auto">
              <a:xfrm>
                <a:off x="2642" y="2974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18" name="Group 250"/>
            <p:cNvGrpSpPr>
              <a:grpSpLocks/>
            </p:cNvGrpSpPr>
            <p:nvPr/>
          </p:nvGrpSpPr>
          <p:grpSpPr bwMode="auto">
            <a:xfrm>
              <a:off x="2677" y="2974"/>
              <a:ext cx="28" cy="32"/>
              <a:chOff x="2677" y="2974"/>
              <a:chExt cx="28" cy="32"/>
            </a:xfrm>
          </p:grpSpPr>
          <p:sp>
            <p:nvSpPr>
              <p:cNvPr id="84219" name="Oval 251"/>
              <p:cNvSpPr>
                <a:spLocks noChangeArrowheads="1"/>
              </p:cNvSpPr>
              <p:nvPr/>
            </p:nvSpPr>
            <p:spPr bwMode="auto">
              <a:xfrm>
                <a:off x="2683" y="2980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20" name="Oval 252"/>
              <p:cNvSpPr>
                <a:spLocks noChangeArrowheads="1"/>
              </p:cNvSpPr>
              <p:nvPr/>
            </p:nvSpPr>
            <p:spPr bwMode="auto">
              <a:xfrm>
                <a:off x="2677" y="2974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</p:grpSp>
      <p:grpSp>
        <p:nvGrpSpPr>
          <p:cNvPr id="84221" name="Group 253"/>
          <p:cNvGrpSpPr>
            <a:grpSpLocks/>
          </p:cNvGrpSpPr>
          <p:nvPr/>
        </p:nvGrpSpPr>
        <p:grpSpPr bwMode="auto">
          <a:xfrm>
            <a:off x="3438525" y="4773613"/>
            <a:ext cx="657225" cy="52387"/>
            <a:chOff x="2252" y="3007"/>
            <a:chExt cx="414" cy="33"/>
          </a:xfrm>
        </p:grpSpPr>
        <p:grpSp>
          <p:nvGrpSpPr>
            <p:cNvPr id="84222" name="Group 254"/>
            <p:cNvGrpSpPr>
              <a:grpSpLocks/>
            </p:cNvGrpSpPr>
            <p:nvPr/>
          </p:nvGrpSpPr>
          <p:grpSpPr bwMode="auto">
            <a:xfrm>
              <a:off x="2252" y="3007"/>
              <a:ext cx="28" cy="32"/>
              <a:chOff x="2252" y="3007"/>
              <a:chExt cx="28" cy="32"/>
            </a:xfrm>
          </p:grpSpPr>
          <p:sp>
            <p:nvSpPr>
              <p:cNvPr id="84223" name="Oval 255"/>
              <p:cNvSpPr>
                <a:spLocks noChangeArrowheads="1"/>
              </p:cNvSpPr>
              <p:nvPr/>
            </p:nvSpPr>
            <p:spPr bwMode="auto">
              <a:xfrm>
                <a:off x="2258" y="3013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24" name="Oval 256"/>
              <p:cNvSpPr>
                <a:spLocks noChangeArrowheads="1"/>
              </p:cNvSpPr>
              <p:nvPr/>
            </p:nvSpPr>
            <p:spPr bwMode="auto">
              <a:xfrm>
                <a:off x="2252" y="3007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25" name="Group 257"/>
            <p:cNvGrpSpPr>
              <a:grpSpLocks/>
            </p:cNvGrpSpPr>
            <p:nvPr/>
          </p:nvGrpSpPr>
          <p:grpSpPr bwMode="auto">
            <a:xfrm>
              <a:off x="2287" y="3007"/>
              <a:ext cx="28" cy="32"/>
              <a:chOff x="2287" y="3007"/>
              <a:chExt cx="28" cy="32"/>
            </a:xfrm>
          </p:grpSpPr>
          <p:sp>
            <p:nvSpPr>
              <p:cNvPr id="84226" name="Oval 258"/>
              <p:cNvSpPr>
                <a:spLocks noChangeArrowheads="1"/>
              </p:cNvSpPr>
              <p:nvPr/>
            </p:nvSpPr>
            <p:spPr bwMode="auto">
              <a:xfrm>
                <a:off x="2293" y="3013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27" name="Oval 259"/>
              <p:cNvSpPr>
                <a:spLocks noChangeArrowheads="1"/>
              </p:cNvSpPr>
              <p:nvPr/>
            </p:nvSpPr>
            <p:spPr bwMode="auto">
              <a:xfrm>
                <a:off x="2287" y="3007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28" name="Group 260"/>
            <p:cNvGrpSpPr>
              <a:grpSpLocks/>
            </p:cNvGrpSpPr>
            <p:nvPr/>
          </p:nvGrpSpPr>
          <p:grpSpPr bwMode="auto">
            <a:xfrm>
              <a:off x="2322" y="3007"/>
              <a:ext cx="28" cy="32"/>
              <a:chOff x="2322" y="3007"/>
              <a:chExt cx="28" cy="32"/>
            </a:xfrm>
          </p:grpSpPr>
          <p:sp>
            <p:nvSpPr>
              <p:cNvPr id="84229" name="Oval 261"/>
              <p:cNvSpPr>
                <a:spLocks noChangeArrowheads="1"/>
              </p:cNvSpPr>
              <p:nvPr/>
            </p:nvSpPr>
            <p:spPr bwMode="auto">
              <a:xfrm>
                <a:off x="2328" y="3013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30" name="Oval 262"/>
              <p:cNvSpPr>
                <a:spLocks noChangeArrowheads="1"/>
              </p:cNvSpPr>
              <p:nvPr/>
            </p:nvSpPr>
            <p:spPr bwMode="auto">
              <a:xfrm>
                <a:off x="2322" y="3007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31" name="Group 263"/>
            <p:cNvGrpSpPr>
              <a:grpSpLocks/>
            </p:cNvGrpSpPr>
            <p:nvPr/>
          </p:nvGrpSpPr>
          <p:grpSpPr bwMode="auto">
            <a:xfrm>
              <a:off x="2357" y="3007"/>
              <a:ext cx="28" cy="32"/>
              <a:chOff x="2357" y="3007"/>
              <a:chExt cx="28" cy="32"/>
            </a:xfrm>
          </p:grpSpPr>
          <p:sp>
            <p:nvSpPr>
              <p:cNvPr id="84232" name="Oval 264"/>
              <p:cNvSpPr>
                <a:spLocks noChangeArrowheads="1"/>
              </p:cNvSpPr>
              <p:nvPr/>
            </p:nvSpPr>
            <p:spPr bwMode="auto">
              <a:xfrm>
                <a:off x="2363" y="3013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33" name="Oval 265"/>
              <p:cNvSpPr>
                <a:spLocks noChangeArrowheads="1"/>
              </p:cNvSpPr>
              <p:nvPr/>
            </p:nvSpPr>
            <p:spPr bwMode="auto">
              <a:xfrm>
                <a:off x="2357" y="3007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34" name="Group 266"/>
            <p:cNvGrpSpPr>
              <a:grpSpLocks/>
            </p:cNvGrpSpPr>
            <p:nvPr/>
          </p:nvGrpSpPr>
          <p:grpSpPr bwMode="auto">
            <a:xfrm>
              <a:off x="2392" y="3007"/>
              <a:ext cx="28" cy="32"/>
              <a:chOff x="2392" y="3007"/>
              <a:chExt cx="28" cy="32"/>
            </a:xfrm>
          </p:grpSpPr>
          <p:sp>
            <p:nvSpPr>
              <p:cNvPr id="84235" name="Oval 267"/>
              <p:cNvSpPr>
                <a:spLocks noChangeArrowheads="1"/>
              </p:cNvSpPr>
              <p:nvPr/>
            </p:nvSpPr>
            <p:spPr bwMode="auto">
              <a:xfrm>
                <a:off x="2398" y="3013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36" name="Oval 268"/>
              <p:cNvSpPr>
                <a:spLocks noChangeArrowheads="1"/>
              </p:cNvSpPr>
              <p:nvPr/>
            </p:nvSpPr>
            <p:spPr bwMode="auto">
              <a:xfrm>
                <a:off x="2392" y="3007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37" name="Group 269"/>
            <p:cNvGrpSpPr>
              <a:grpSpLocks/>
            </p:cNvGrpSpPr>
            <p:nvPr/>
          </p:nvGrpSpPr>
          <p:grpSpPr bwMode="auto">
            <a:xfrm>
              <a:off x="2428" y="3007"/>
              <a:ext cx="28" cy="32"/>
              <a:chOff x="2428" y="3007"/>
              <a:chExt cx="28" cy="32"/>
            </a:xfrm>
          </p:grpSpPr>
          <p:sp>
            <p:nvSpPr>
              <p:cNvPr id="84238" name="Oval 270"/>
              <p:cNvSpPr>
                <a:spLocks noChangeArrowheads="1"/>
              </p:cNvSpPr>
              <p:nvPr/>
            </p:nvSpPr>
            <p:spPr bwMode="auto">
              <a:xfrm>
                <a:off x="2434" y="3013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39" name="Oval 271"/>
              <p:cNvSpPr>
                <a:spLocks noChangeArrowheads="1"/>
              </p:cNvSpPr>
              <p:nvPr/>
            </p:nvSpPr>
            <p:spPr bwMode="auto">
              <a:xfrm>
                <a:off x="2428" y="3007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40" name="Group 272"/>
            <p:cNvGrpSpPr>
              <a:grpSpLocks/>
            </p:cNvGrpSpPr>
            <p:nvPr/>
          </p:nvGrpSpPr>
          <p:grpSpPr bwMode="auto">
            <a:xfrm>
              <a:off x="2462" y="3008"/>
              <a:ext cx="28" cy="32"/>
              <a:chOff x="2462" y="3008"/>
              <a:chExt cx="28" cy="32"/>
            </a:xfrm>
          </p:grpSpPr>
          <p:sp>
            <p:nvSpPr>
              <p:cNvPr id="84241" name="Oval 273"/>
              <p:cNvSpPr>
                <a:spLocks noChangeArrowheads="1"/>
              </p:cNvSpPr>
              <p:nvPr/>
            </p:nvSpPr>
            <p:spPr bwMode="auto">
              <a:xfrm>
                <a:off x="2468" y="301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42" name="Oval 274"/>
              <p:cNvSpPr>
                <a:spLocks noChangeArrowheads="1"/>
              </p:cNvSpPr>
              <p:nvPr/>
            </p:nvSpPr>
            <p:spPr bwMode="auto">
              <a:xfrm>
                <a:off x="2462" y="300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43" name="Group 275"/>
            <p:cNvGrpSpPr>
              <a:grpSpLocks/>
            </p:cNvGrpSpPr>
            <p:nvPr/>
          </p:nvGrpSpPr>
          <p:grpSpPr bwMode="auto">
            <a:xfrm>
              <a:off x="2497" y="3008"/>
              <a:ext cx="28" cy="32"/>
              <a:chOff x="2497" y="3008"/>
              <a:chExt cx="28" cy="32"/>
            </a:xfrm>
          </p:grpSpPr>
          <p:sp>
            <p:nvSpPr>
              <p:cNvPr id="84244" name="Oval 276"/>
              <p:cNvSpPr>
                <a:spLocks noChangeArrowheads="1"/>
              </p:cNvSpPr>
              <p:nvPr/>
            </p:nvSpPr>
            <p:spPr bwMode="auto">
              <a:xfrm>
                <a:off x="2503" y="301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45" name="Oval 277"/>
              <p:cNvSpPr>
                <a:spLocks noChangeArrowheads="1"/>
              </p:cNvSpPr>
              <p:nvPr/>
            </p:nvSpPr>
            <p:spPr bwMode="auto">
              <a:xfrm>
                <a:off x="2497" y="300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46" name="Group 278"/>
            <p:cNvGrpSpPr>
              <a:grpSpLocks/>
            </p:cNvGrpSpPr>
            <p:nvPr/>
          </p:nvGrpSpPr>
          <p:grpSpPr bwMode="auto">
            <a:xfrm>
              <a:off x="2532" y="3008"/>
              <a:ext cx="28" cy="32"/>
              <a:chOff x="2532" y="3008"/>
              <a:chExt cx="28" cy="32"/>
            </a:xfrm>
          </p:grpSpPr>
          <p:sp>
            <p:nvSpPr>
              <p:cNvPr id="84247" name="Oval 279"/>
              <p:cNvSpPr>
                <a:spLocks noChangeArrowheads="1"/>
              </p:cNvSpPr>
              <p:nvPr/>
            </p:nvSpPr>
            <p:spPr bwMode="auto">
              <a:xfrm>
                <a:off x="2538" y="301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48" name="Oval 280"/>
              <p:cNvSpPr>
                <a:spLocks noChangeArrowheads="1"/>
              </p:cNvSpPr>
              <p:nvPr/>
            </p:nvSpPr>
            <p:spPr bwMode="auto">
              <a:xfrm>
                <a:off x="2532" y="300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49" name="Group 281"/>
            <p:cNvGrpSpPr>
              <a:grpSpLocks/>
            </p:cNvGrpSpPr>
            <p:nvPr/>
          </p:nvGrpSpPr>
          <p:grpSpPr bwMode="auto">
            <a:xfrm>
              <a:off x="2567" y="3008"/>
              <a:ext cx="28" cy="32"/>
              <a:chOff x="2567" y="3008"/>
              <a:chExt cx="28" cy="32"/>
            </a:xfrm>
          </p:grpSpPr>
          <p:sp>
            <p:nvSpPr>
              <p:cNvPr id="84250" name="Oval 282"/>
              <p:cNvSpPr>
                <a:spLocks noChangeArrowheads="1"/>
              </p:cNvSpPr>
              <p:nvPr/>
            </p:nvSpPr>
            <p:spPr bwMode="auto">
              <a:xfrm>
                <a:off x="2573" y="301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51" name="Oval 283"/>
              <p:cNvSpPr>
                <a:spLocks noChangeArrowheads="1"/>
              </p:cNvSpPr>
              <p:nvPr/>
            </p:nvSpPr>
            <p:spPr bwMode="auto">
              <a:xfrm>
                <a:off x="2567" y="300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52" name="Group 284"/>
            <p:cNvGrpSpPr>
              <a:grpSpLocks/>
            </p:cNvGrpSpPr>
            <p:nvPr/>
          </p:nvGrpSpPr>
          <p:grpSpPr bwMode="auto">
            <a:xfrm>
              <a:off x="2603" y="3008"/>
              <a:ext cx="28" cy="32"/>
              <a:chOff x="2603" y="3008"/>
              <a:chExt cx="28" cy="32"/>
            </a:xfrm>
          </p:grpSpPr>
          <p:sp>
            <p:nvSpPr>
              <p:cNvPr id="84253" name="Oval 285"/>
              <p:cNvSpPr>
                <a:spLocks noChangeArrowheads="1"/>
              </p:cNvSpPr>
              <p:nvPr/>
            </p:nvSpPr>
            <p:spPr bwMode="auto">
              <a:xfrm>
                <a:off x="2609" y="301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54" name="Oval 286"/>
              <p:cNvSpPr>
                <a:spLocks noChangeArrowheads="1"/>
              </p:cNvSpPr>
              <p:nvPr/>
            </p:nvSpPr>
            <p:spPr bwMode="auto">
              <a:xfrm>
                <a:off x="2603" y="300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55" name="Group 287"/>
            <p:cNvGrpSpPr>
              <a:grpSpLocks/>
            </p:cNvGrpSpPr>
            <p:nvPr/>
          </p:nvGrpSpPr>
          <p:grpSpPr bwMode="auto">
            <a:xfrm>
              <a:off x="2638" y="3008"/>
              <a:ext cx="28" cy="32"/>
              <a:chOff x="2638" y="3008"/>
              <a:chExt cx="28" cy="32"/>
            </a:xfrm>
          </p:grpSpPr>
          <p:sp>
            <p:nvSpPr>
              <p:cNvPr id="84256" name="Oval 288"/>
              <p:cNvSpPr>
                <a:spLocks noChangeArrowheads="1"/>
              </p:cNvSpPr>
              <p:nvPr/>
            </p:nvSpPr>
            <p:spPr bwMode="auto">
              <a:xfrm>
                <a:off x="2644" y="301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57" name="Oval 289"/>
              <p:cNvSpPr>
                <a:spLocks noChangeArrowheads="1"/>
              </p:cNvSpPr>
              <p:nvPr/>
            </p:nvSpPr>
            <p:spPr bwMode="auto">
              <a:xfrm>
                <a:off x="2638" y="300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</p:grpSp>
      <p:grpSp>
        <p:nvGrpSpPr>
          <p:cNvPr id="84258" name="Group 290"/>
          <p:cNvGrpSpPr>
            <a:grpSpLocks/>
          </p:cNvGrpSpPr>
          <p:nvPr/>
        </p:nvGrpSpPr>
        <p:grpSpPr bwMode="auto">
          <a:xfrm>
            <a:off x="3381375" y="4829175"/>
            <a:ext cx="657225" cy="52388"/>
            <a:chOff x="2216" y="3042"/>
            <a:chExt cx="414" cy="33"/>
          </a:xfrm>
        </p:grpSpPr>
        <p:grpSp>
          <p:nvGrpSpPr>
            <p:cNvPr id="84259" name="Group 291"/>
            <p:cNvGrpSpPr>
              <a:grpSpLocks/>
            </p:cNvGrpSpPr>
            <p:nvPr/>
          </p:nvGrpSpPr>
          <p:grpSpPr bwMode="auto">
            <a:xfrm>
              <a:off x="2216" y="3042"/>
              <a:ext cx="28" cy="32"/>
              <a:chOff x="2216" y="3042"/>
              <a:chExt cx="28" cy="32"/>
            </a:xfrm>
          </p:grpSpPr>
          <p:sp>
            <p:nvSpPr>
              <p:cNvPr id="84260" name="Oval 292"/>
              <p:cNvSpPr>
                <a:spLocks noChangeArrowheads="1"/>
              </p:cNvSpPr>
              <p:nvPr/>
            </p:nvSpPr>
            <p:spPr bwMode="auto">
              <a:xfrm>
                <a:off x="2222" y="3048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61" name="Oval 293"/>
              <p:cNvSpPr>
                <a:spLocks noChangeArrowheads="1"/>
              </p:cNvSpPr>
              <p:nvPr/>
            </p:nvSpPr>
            <p:spPr bwMode="auto">
              <a:xfrm>
                <a:off x="2216" y="3042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62" name="Group 294"/>
            <p:cNvGrpSpPr>
              <a:grpSpLocks/>
            </p:cNvGrpSpPr>
            <p:nvPr/>
          </p:nvGrpSpPr>
          <p:grpSpPr bwMode="auto">
            <a:xfrm>
              <a:off x="2251" y="3042"/>
              <a:ext cx="28" cy="32"/>
              <a:chOff x="2251" y="3042"/>
              <a:chExt cx="28" cy="32"/>
            </a:xfrm>
          </p:grpSpPr>
          <p:sp>
            <p:nvSpPr>
              <p:cNvPr id="84263" name="Oval 295"/>
              <p:cNvSpPr>
                <a:spLocks noChangeArrowheads="1"/>
              </p:cNvSpPr>
              <p:nvPr/>
            </p:nvSpPr>
            <p:spPr bwMode="auto">
              <a:xfrm>
                <a:off x="2257" y="3048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64" name="Oval 296"/>
              <p:cNvSpPr>
                <a:spLocks noChangeArrowheads="1"/>
              </p:cNvSpPr>
              <p:nvPr/>
            </p:nvSpPr>
            <p:spPr bwMode="auto">
              <a:xfrm>
                <a:off x="2251" y="3042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65" name="Group 297"/>
            <p:cNvGrpSpPr>
              <a:grpSpLocks/>
            </p:cNvGrpSpPr>
            <p:nvPr/>
          </p:nvGrpSpPr>
          <p:grpSpPr bwMode="auto">
            <a:xfrm>
              <a:off x="2286" y="3042"/>
              <a:ext cx="28" cy="32"/>
              <a:chOff x="2286" y="3042"/>
              <a:chExt cx="28" cy="32"/>
            </a:xfrm>
          </p:grpSpPr>
          <p:sp>
            <p:nvSpPr>
              <p:cNvPr id="84266" name="Oval 298"/>
              <p:cNvSpPr>
                <a:spLocks noChangeArrowheads="1"/>
              </p:cNvSpPr>
              <p:nvPr/>
            </p:nvSpPr>
            <p:spPr bwMode="auto">
              <a:xfrm>
                <a:off x="2292" y="3048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67" name="Oval 299"/>
              <p:cNvSpPr>
                <a:spLocks noChangeArrowheads="1"/>
              </p:cNvSpPr>
              <p:nvPr/>
            </p:nvSpPr>
            <p:spPr bwMode="auto">
              <a:xfrm>
                <a:off x="2286" y="3042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68" name="Group 300"/>
            <p:cNvGrpSpPr>
              <a:grpSpLocks/>
            </p:cNvGrpSpPr>
            <p:nvPr/>
          </p:nvGrpSpPr>
          <p:grpSpPr bwMode="auto">
            <a:xfrm>
              <a:off x="2321" y="3042"/>
              <a:ext cx="28" cy="32"/>
              <a:chOff x="2321" y="3042"/>
              <a:chExt cx="28" cy="32"/>
            </a:xfrm>
          </p:grpSpPr>
          <p:sp>
            <p:nvSpPr>
              <p:cNvPr id="84269" name="Oval 301"/>
              <p:cNvSpPr>
                <a:spLocks noChangeArrowheads="1"/>
              </p:cNvSpPr>
              <p:nvPr/>
            </p:nvSpPr>
            <p:spPr bwMode="auto">
              <a:xfrm>
                <a:off x="2327" y="3048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70" name="Oval 302"/>
              <p:cNvSpPr>
                <a:spLocks noChangeArrowheads="1"/>
              </p:cNvSpPr>
              <p:nvPr/>
            </p:nvSpPr>
            <p:spPr bwMode="auto">
              <a:xfrm>
                <a:off x="2321" y="3042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71" name="Group 303"/>
            <p:cNvGrpSpPr>
              <a:grpSpLocks/>
            </p:cNvGrpSpPr>
            <p:nvPr/>
          </p:nvGrpSpPr>
          <p:grpSpPr bwMode="auto">
            <a:xfrm>
              <a:off x="2356" y="3042"/>
              <a:ext cx="28" cy="32"/>
              <a:chOff x="2356" y="3042"/>
              <a:chExt cx="28" cy="32"/>
            </a:xfrm>
          </p:grpSpPr>
          <p:sp>
            <p:nvSpPr>
              <p:cNvPr id="84272" name="Oval 304"/>
              <p:cNvSpPr>
                <a:spLocks noChangeArrowheads="1"/>
              </p:cNvSpPr>
              <p:nvPr/>
            </p:nvSpPr>
            <p:spPr bwMode="auto">
              <a:xfrm>
                <a:off x="2362" y="3048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73" name="Oval 305"/>
              <p:cNvSpPr>
                <a:spLocks noChangeArrowheads="1"/>
              </p:cNvSpPr>
              <p:nvPr/>
            </p:nvSpPr>
            <p:spPr bwMode="auto">
              <a:xfrm>
                <a:off x="2356" y="3042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74" name="Group 306"/>
            <p:cNvGrpSpPr>
              <a:grpSpLocks/>
            </p:cNvGrpSpPr>
            <p:nvPr/>
          </p:nvGrpSpPr>
          <p:grpSpPr bwMode="auto">
            <a:xfrm>
              <a:off x="2392" y="3042"/>
              <a:ext cx="28" cy="32"/>
              <a:chOff x="2392" y="3042"/>
              <a:chExt cx="28" cy="32"/>
            </a:xfrm>
          </p:grpSpPr>
          <p:sp>
            <p:nvSpPr>
              <p:cNvPr id="84275" name="Oval 307"/>
              <p:cNvSpPr>
                <a:spLocks noChangeArrowheads="1"/>
              </p:cNvSpPr>
              <p:nvPr/>
            </p:nvSpPr>
            <p:spPr bwMode="auto">
              <a:xfrm>
                <a:off x="2398" y="3048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76" name="Oval 308"/>
              <p:cNvSpPr>
                <a:spLocks noChangeArrowheads="1"/>
              </p:cNvSpPr>
              <p:nvPr/>
            </p:nvSpPr>
            <p:spPr bwMode="auto">
              <a:xfrm>
                <a:off x="2392" y="3042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77" name="Group 309"/>
            <p:cNvGrpSpPr>
              <a:grpSpLocks/>
            </p:cNvGrpSpPr>
            <p:nvPr/>
          </p:nvGrpSpPr>
          <p:grpSpPr bwMode="auto">
            <a:xfrm>
              <a:off x="2426" y="3043"/>
              <a:ext cx="28" cy="32"/>
              <a:chOff x="2426" y="3043"/>
              <a:chExt cx="28" cy="32"/>
            </a:xfrm>
          </p:grpSpPr>
          <p:sp>
            <p:nvSpPr>
              <p:cNvPr id="84278" name="Oval 310"/>
              <p:cNvSpPr>
                <a:spLocks noChangeArrowheads="1"/>
              </p:cNvSpPr>
              <p:nvPr/>
            </p:nvSpPr>
            <p:spPr bwMode="auto">
              <a:xfrm>
                <a:off x="2432" y="3049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79" name="Oval 311"/>
              <p:cNvSpPr>
                <a:spLocks noChangeArrowheads="1"/>
              </p:cNvSpPr>
              <p:nvPr/>
            </p:nvSpPr>
            <p:spPr bwMode="auto">
              <a:xfrm>
                <a:off x="2426" y="3043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80" name="Group 312"/>
            <p:cNvGrpSpPr>
              <a:grpSpLocks/>
            </p:cNvGrpSpPr>
            <p:nvPr/>
          </p:nvGrpSpPr>
          <p:grpSpPr bwMode="auto">
            <a:xfrm>
              <a:off x="2461" y="3043"/>
              <a:ext cx="28" cy="32"/>
              <a:chOff x="2461" y="3043"/>
              <a:chExt cx="28" cy="32"/>
            </a:xfrm>
          </p:grpSpPr>
          <p:sp>
            <p:nvSpPr>
              <p:cNvPr id="84281" name="Oval 313"/>
              <p:cNvSpPr>
                <a:spLocks noChangeArrowheads="1"/>
              </p:cNvSpPr>
              <p:nvPr/>
            </p:nvSpPr>
            <p:spPr bwMode="auto">
              <a:xfrm>
                <a:off x="2467" y="3049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82" name="Oval 314"/>
              <p:cNvSpPr>
                <a:spLocks noChangeArrowheads="1"/>
              </p:cNvSpPr>
              <p:nvPr/>
            </p:nvSpPr>
            <p:spPr bwMode="auto">
              <a:xfrm>
                <a:off x="2461" y="3043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83" name="Group 315"/>
            <p:cNvGrpSpPr>
              <a:grpSpLocks/>
            </p:cNvGrpSpPr>
            <p:nvPr/>
          </p:nvGrpSpPr>
          <p:grpSpPr bwMode="auto">
            <a:xfrm>
              <a:off x="2496" y="3043"/>
              <a:ext cx="28" cy="32"/>
              <a:chOff x="2496" y="3043"/>
              <a:chExt cx="28" cy="32"/>
            </a:xfrm>
          </p:grpSpPr>
          <p:sp>
            <p:nvSpPr>
              <p:cNvPr id="84284" name="Oval 316"/>
              <p:cNvSpPr>
                <a:spLocks noChangeArrowheads="1"/>
              </p:cNvSpPr>
              <p:nvPr/>
            </p:nvSpPr>
            <p:spPr bwMode="auto">
              <a:xfrm>
                <a:off x="2502" y="3049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85" name="Oval 317"/>
              <p:cNvSpPr>
                <a:spLocks noChangeArrowheads="1"/>
              </p:cNvSpPr>
              <p:nvPr/>
            </p:nvSpPr>
            <p:spPr bwMode="auto">
              <a:xfrm>
                <a:off x="2496" y="3043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86" name="Group 318"/>
            <p:cNvGrpSpPr>
              <a:grpSpLocks/>
            </p:cNvGrpSpPr>
            <p:nvPr/>
          </p:nvGrpSpPr>
          <p:grpSpPr bwMode="auto">
            <a:xfrm>
              <a:off x="2531" y="3043"/>
              <a:ext cx="28" cy="32"/>
              <a:chOff x="2531" y="3043"/>
              <a:chExt cx="28" cy="32"/>
            </a:xfrm>
          </p:grpSpPr>
          <p:sp>
            <p:nvSpPr>
              <p:cNvPr id="84287" name="Oval 319"/>
              <p:cNvSpPr>
                <a:spLocks noChangeArrowheads="1"/>
              </p:cNvSpPr>
              <p:nvPr/>
            </p:nvSpPr>
            <p:spPr bwMode="auto">
              <a:xfrm>
                <a:off x="2537" y="3049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88" name="Oval 320"/>
              <p:cNvSpPr>
                <a:spLocks noChangeArrowheads="1"/>
              </p:cNvSpPr>
              <p:nvPr/>
            </p:nvSpPr>
            <p:spPr bwMode="auto">
              <a:xfrm>
                <a:off x="2531" y="3043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89" name="Group 321"/>
            <p:cNvGrpSpPr>
              <a:grpSpLocks/>
            </p:cNvGrpSpPr>
            <p:nvPr/>
          </p:nvGrpSpPr>
          <p:grpSpPr bwMode="auto">
            <a:xfrm>
              <a:off x="2567" y="3043"/>
              <a:ext cx="28" cy="32"/>
              <a:chOff x="2567" y="3043"/>
              <a:chExt cx="28" cy="32"/>
            </a:xfrm>
          </p:grpSpPr>
          <p:sp>
            <p:nvSpPr>
              <p:cNvPr id="84290" name="Oval 322"/>
              <p:cNvSpPr>
                <a:spLocks noChangeArrowheads="1"/>
              </p:cNvSpPr>
              <p:nvPr/>
            </p:nvSpPr>
            <p:spPr bwMode="auto">
              <a:xfrm>
                <a:off x="2573" y="3049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91" name="Oval 323"/>
              <p:cNvSpPr>
                <a:spLocks noChangeArrowheads="1"/>
              </p:cNvSpPr>
              <p:nvPr/>
            </p:nvSpPr>
            <p:spPr bwMode="auto">
              <a:xfrm>
                <a:off x="2567" y="3043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92" name="Group 324"/>
            <p:cNvGrpSpPr>
              <a:grpSpLocks/>
            </p:cNvGrpSpPr>
            <p:nvPr/>
          </p:nvGrpSpPr>
          <p:grpSpPr bwMode="auto">
            <a:xfrm>
              <a:off x="2602" y="3043"/>
              <a:ext cx="28" cy="32"/>
              <a:chOff x="2602" y="3043"/>
              <a:chExt cx="28" cy="32"/>
            </a:xfrm>
          </p:grpSpPr>
          <p:sp>
            <p:nvSpPr>
              <p:cNvPr id="84293" name="Oval 325"/>
              <p:cNvSpPr>
                <a:spLocks noChangeArrowheads="1"/>
              </p:cNvSpPr>
              <p:nvPr/>
            </p:nvSpPr>
            <p:spPr bwMode="auto">
              <a:xfrm>
                <a:off x="2608" y="3049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94" name="Oval 326"/>
              <p:cNvSpPr>
                <a:spLocks noChangeArrowheads="1"/>
              </p:cNvSpPr>
              <p:nvPr/>
            </p:nvSpPr>
            <p:spPr bwMode="auto">
              <a:xfrm>
                <a:off x="2602" y="3043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</p:grpSp>
      <p:grpSp>
        <p:nvGrpSpPr>
          <p:cNvPr id="84295" name="Group 327"/>
          <p:cNvGrpSpPr>
            <a:grpSpLocks/>
          </p:cNvGrpSpPr>
          <p:nvPr/>
        </p:nvGrpSpPr>
        <p:grpSpPr bwMode="auto">
          <a:xfrm>
            <a:off x="3328988" y="4884738"/>
            <a:ext cx="657225" cy="52387"/>
            <a:chOff x="2183" y="3077"/>
            <a:chExt cx="414" cy="33"/>
          </a:xfrm>
        </p:grpSpPr>
        <p:grpSp>
          <p:nvGrpSpPr>
            <p:cNvPr id="84296" name="Group 328"/>
            <p:cNvGrpSpPr>
              <a:grpSpLocks/>
            </p:cNvGrpSpPr>
            <p:nvPr/>
          </p:nvGrpSpPr>
          <p:grpSpPr bwMode="auto">
            <a:xfrm>
              <a:off x="2183" y="3077"/>
              <a:ext cx="28" cy="32"/>
              <a:chOff x="2183" y="3077"/>
              <a:chExt cx="28" cy="32"/>
            </a:xfrm>
          </p:grpSpPr>
          <p:sp>
            <p:nvSpPr>
              <p:cNvPr id="84297" name="Oval 329"/>
              <p:cNvSpPr>
                <a:spLocks noChangeArrowheads="1"/>
              </p:cNvSpPr>
              <p:nvPr/>
            </p:nvSpPr>
            <p:spPr bwMode="auto">
              <a:xfrm>
                <a:off x="2189" y="3083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298" name="Oval 330"/>
              <p:cNvSpPr>
                <a:spLocks noChangeArrowheads="1"/>
              </p:cNvSpPr>
              <p:nvPr/>
            </p:nvSpPr>
            <p:spPr bwMode="auto">
              <a:xfrm>
                <a:off x="2183" y="3077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299" name="Group 331"/>
            <p:cNvGrpSpPr>
              <a:grpSpLocks/>
            </p:cNvGrpSpPr>
            <p:nvPr/>
          </p:nvGrpSpPr>
          <p:grpSpPr bwMode="auto">
            <a:xfrm>
              <a:off x="2218" y="3077"/>
              <a:ext cx="28" cy="32"/>
              <a:chOff x="2218" y="3077"/>
              <a:chExt cx="28" cy="32"/>
            </a:xfrm>
          </p:grpSpPr>
          <p:sp>
            <p:nvSpPr>
              <p:cNvPr id="84300" name="Oval 332"/>
              <p:cNvSpPr>
                <a:spLocks noChangeArrowheads="1"/>
              </p:cNvSpPr>
              <p:nvPr/>
            </p:nvSpPr>
            <p:spPr bwMode="auto">
              <a:xfrm>
                <a:off x="2224" y="3083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01" name="Oval 333"/>
              <p:cNvSpPr>
                <a:spLocks noChangeArrowheads="1"/>
              </p:cNvSpPr>
              <p:nvPr/>
            </p:nvSpPr>
            <p:spPr bwMode="auto">
              <a:xfrm>
                <a:off x="2218" y="3077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02" name="Group 334"/>
            <p:cNvGrpSpPr>
              <a:grpSpLocks/>
            </p:cNvGrpSpPr>
            <p:nvPr/>
          </p:nvGrpSpPr>
          <p:grpSpPr bwMode="auto">
            <a:xfrm>
              <a:off x="2253" y="3077"/>
              <a:ext cx="28" cy="32"/>
              <a:chOff x="2253" y="3077"/>
              <a:chExt cx="28" cy="32"/>
            </a:xfrm>
          </p:grpSpPr>
          <p:sp>
            <p:nvSpPr>
              <p:cNvPr id="84303" name="Oval 335"/>
              <p:cNvSpPr>
                <a:spLocks noChangeArrowheads="1"/>
              </p:cNvSpPr>
              <p:nvPr/>
            </p:nvSpPr>
            <p:spPr bwMode="auto">
              <a:xfrm>
                <a:off x="2259" y="3083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04" name="Oval 336"/>
              <p:cNvSpPr>
                <a:spLocks noChangeArrowheads="1"/>
              </p:cNvSpPr>
              <p:nvPr/>
            </p:nvSpPr>
            <p:spPr bwMode="auto">
              <a:xfrm>
                <a:off x="2253" y="3077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05" name="Group 337"/>
            <p:cNvGrpSpPr>
              <a:grpSpLocks/>
            </p:cNvGrpSpPr>
            <p:nvPr/>
          </p:nvGrpSpPr>
          <p:grpSpPr bwMode="auto">
            <a:xfrm>
              <a:off x="2288" y="3077"/>
              <a:ext cx="28" cy="32"/>
              <a:chOff x="2288" y="3077"/>
              <a:chExt cx="28" cy="32"/>
            </a:xfrm>
          </p:grpSpPr>
          <p:sp>
            <p:nvSpPr>
              <p:cNvPr id="84306" name="Oval 338"/>
              <p:cNvSpPr>
                <a:spLocks noChangeArrowheads="1"/>
              </p:cNvSpPr>
              <p:nvPr/>
            </p:nvSpPr>
            <p:spPr bwMode="auto">
              <a:xfrm>
                <a:off x="2294" y="3083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07" name="Oval 339"/>
              <p:cNvSpPr>
                <a:spLocks noChangeArrowheads="1"/>
              </p:cNvSpPr>
              <p:nvPr/>
            </p:nvSpPr>
            <p:spPr bwMode="auto">
              <a:xfrm>
                <a:off x="2288" y="3077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08" name="Group 340"/>
            <p:cNvGrpSpPr>
              <a:grpSpLocks/>
            </p:cNvGrpSpPr>
            <p:nvPr/>
          </p:nvGrpSpPr>
          <p:grpSpPr bwMode="auto">
            <a:xfrm>
              <a:off x="2323" y="3077"/>
              <a:ext cx="28" cy="32"/>
              <a:chOff x="2323" y="3077"/>
              <a:chExt cx="28" cy="32"/>
            </a:xfrm>
          </p:grpSpPr>
          <p:sp>
            <p:nvSpPr>
              <p:cNvPr id="84309" name="Oval 341"/>
              <p:cNvSpPr>
                <a:spLocks noChangeArrowheads="1"/>
              </p:cNvSpPr>
              <p:nvPr/>
            </p:nvSpPr>
            <p:spPr bwMode="auto">
              <a:xfrm>
                <a:off x="2329" y="3083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10" name="Oval 342"/>
              <p:cNvSpPr>
                <a:spLocks noChangeArrowheads="1"/>
              </p:cNvSpPr>
              <p:nvPr/>
            </p:nvSpPr>
            <p:spPr bwMode="auto">
              <a:xfrm>
                <a:off x="2323" y="3077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11" name="Group 343"/>
            <p:cNvGrpSpPr>
              <a:grpSpLocks/>
            </p:cNvGrpSpPr>
            <p:nvPr/>
          </p:nvGrpSpPr>
          <p:grpSpPr bwMode="auto">
            <a:xfrm>
              <a:off x="2359" y="3077"/>
              <a:ext cx="28" cy="32"/>
              <a:chOff x="2359" y="3077"/>
              <a:chExt cx="28" cy="32"/>
            </a:xfrm>
          </p:grpSpPr>
          <p:sp>
            <p:nvSpPr>
              <p:cNvPr id="84312" name="Oval 344"/>
              <p:cNvSpPr>
                <a:spLocks noChangeArrowheads="1"/>
              </p:cNvSpPr>
              <p:nvPr/>
            </p:nvSpPr>
            <p:spPr bwMode="auto">
              <a:xfrm>
                <a:off x="2365" y="3083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13" name="Oval 345"/>
              <p:cNvSpPr>
                <a:spLocks noChangeArrowheads="1"/>
              </p:cNvSpPr>
              <p:nvPr/>
            </p:nvSpPr>
            <p:spPr bwMode="auto">
              <a:xfrm>
                <a:off x="2359" y="3077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14" name="Group 346"/>
            <p:cNvGrpSpPr>
              <a:grpSpLocks/>
            </p:cNvGrpSpPr>
            <p:nvPr/>
          </p:nvGrpSpPr>
          <p:grpSpPr bwMode="auto">
            <a:xfrm>
              <a:off x="2393" y="3078"/>
              <a:ext cx="28" cy="32"/>
              <a:chOff x="2393" y="3078"/>
              <a:chExt cx="28" cy="32"/>
            </a:xfrm>
          </p:grpSpPr>
          <p:sp>
            <p:nvSpPr>
              <p:cNvPr id="84315" name="Oval 347"/>
              <p:cNvSpPr>
                <a:spLocks noChangeArrowheads="1"/>
              </p:cNvSpPr>
              <p:nvPr/>
            </p:nvSpPr>
            <p:spPr bwMode="auto">
              <a:xfrm>
                <a:off x="2399" y="308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16" name="Oval 348"/>
              <p:cNvSpPr>
                <a:spLocks noChangeArrowheads="1"/>
              </p:cNvSpPr>
              <p:nvPr/>
            </p:nvSpPr>
            <p:spPr bwMode="auto">
              <a:xfrm>
                <a:off x="2393" y="307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17" name="Group 349"/>
            <p:cNvGrpSpPr>
              <a:grpSpLocks/>
            </p:cNvGrpSpPr>
            <p:nvPr/>
          </p:nvGrpSpPr>
          <p:grpSpPr bwMode="auto">
            <a:xfrm>
              <a:off x="2428" y="3078"/>
              <a:ext cx="28" cy="32"/>
              <a:chOff x="2428" y="3078"/>
              <a:chExt cx="28" cy="32"/>
            </a:xfrm>
          </p:grpSpPr>
          <p:sp>
            <p:nvSpPr>
              <p:cNvPr id="84318" name="Oval 350"/>
              <p:cNvSpPr>
                <a:spLocks noChangeArrowheads="1"/>
              </p:cNvSpPr>
              <p:nvPr/>
            </p:nvSpPr>
            <p:spPr bwMode="auto">
              <a:xfrm>
                <a:off x="2434" y="308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19" name="Oval 351"/>
              <p:cNvSpPr>
                <a:spLocks noChangeArrowheads="1"/>
              </p:cNvSpPr>
              <p:nvPr/>
            </p:nvSpPr>
            <p:spPr bwMode="auto">
              <a:xfrm>
                <a:off x="2428" y="307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20" name="Group 352"/>
            <p:cNvGrpSpPr>
              <a:grpSpLocks/>
            </p:cNvGrpSpPr>
            <p:nvPr/>
          </p:nvGrpSpPr>
          <p:grpSpPr bwMode="auto">
            <a:xfrm>
              <a:off x="2463" y="3078"/>
              <a:ext cx="28" cy="32"/>
              <a:chOff x="2463" y="3078"/>
              <a:chExt cx="28" cy="32"/>
            </a:xfrm>
          </p:grpSpPr>
          <p:sp>
            <p:nvSpPr>
              <p:cNvPr id="84321" name="Oval 353"/>
              <p:cNvSpPr>
                <a:spLocks noChangeArrowheads="1"/>
              </p:cNvSpPr>
              <p:nvPr/>
            </p:nvSpPr>
            <p:spPr bwMode="auto">
              <a:xfrm>
                <a:off x="2469" y="308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22" name="Oval 354"/>
              <p:cNvSpPr>
                <a:spLocks noChangeArrowheads="1"/>
              </p:cNvSpPr>
              <p:nvPr/>
            </p:nvSpPr>
            <p:spPr bwMode="auto">
              <a:xfrm>
                <a:off x="2463" y="307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23" name="Group 355"/>
            <p:cNvGrpSpPr>
              <a:grpSpLocks/>
            </p:cNvGrpSpPr>
            <p:nvPr/>
          </p:nvGrpSpPr>
          <p:grpSpPr bwMode="auto">
            <a:xfrm>
              <a:off x="2498" y="3078"/>
              <a:ext cx="28" cy="32"/>
              <a:chOff x="2498" y="3078"/>
              <a:chExt cx="28" cy="32"/>
            </a:xfrm>
          </p:grpSpPr>
          <p:sp>
            <p:nvSpPr>
              <p:cNvPr id="84324" name="Oval 356"/>
              <p:cNvSpPr>
                <a:spLocks noChangeArrowheads="1"/>
              </p:cNvSpPr>
              <p:nvPr/>
            </p:nvSpPr>
            <p:spPr bwMode="auto">
              <a:xfrm>
                <a:off x="2504" y="308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25" name="Oval 357"/>
              <p:cNvSpPr>
                <a:spLocks noChangeArrowheads="1"/>
              </p:cNvSpPr>
              <p:nvPr/>
            </p:nvSpPr>
            <p:spPr bwMode="auto">
              <a:xfrm>
                <a:off x="2498" y="307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26" name="Group 358"/>
            <p:cNvGrpSpPr>
              <a:grpSpLocks/>
            </p:cNvGrpSpPr>
            <p:nvPr/>
          </p:nvGrpSpPr>
          <p:grpSpPr bwMode="auto">
            <a:xfrm>
              <a:off x="2534" y="3078"/>
              <a:ext cx="28" cy="32"/>
              <a:chOff x="2534" y="3078"/>
              <a:chExt cx="28" cy="32"/>
            </a:xfrm>
          </p:grpSpPr>
          <p:sp>
            <p:nvSpPr>
              <p:cNvPr id="84327" name="Oval 359"/>
              <p:cNvSpPr>
                <a:spLocks noChangeArrowheads="1"/>
              </p:cNvSpPr>
              <p:nvPr/>
            </p:nvSpPr>
            <p:spPr bwMode="auto">
              <a:xfrm>
                <a:off x="2540" y="308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28" name="Oval 360"/>
              <p:cNvSpPr>
                <a:spLocks noChangeArrowheads="1"/>
              </p:cNvSpPr>
              <p:nvPr/>
            </p:nvSpPr>
            <p:spPr bwMode="auto">
              <a:xfrm>
                <a:off x="2534" y="307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29" name="Group 361"/>
            <p:cNvGrpSpPr>
              <a:grpSpLocks/>
            </p:cNvGrpSpPr>
            <p:nvPr/>
          </p:nvGrpSpPr>
          <p:grpSpPr bwMode="auto">
            <a:xfrm>
              <a:off x="2569" y="3078"/>
              <a:ext cx="28" cy="32"/>
              <a:chOff x="2569" y="3078"/>
              <a:chExt cx="28" cy="32"/>
            </a:xfrm>
          </p:grpSpPr>
          <p:sp>
            <p:nvSpPr>
              <p:cNvPr id="84330" name="Oval 362"/>
              <p:cNvSpPr>
                <a:spLocks noChangeArrowheads="1"/>
              </p:cNvSpPr>
              <p:nvPr/>
            </p:nvSpPr>
            <p:spPr bwMode="auto">
              <a:xfrm>
                <a:off x="2575" y="3084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31" name="Oval 363"/>
              <p:cNvSpPr>
                <a:spLocks noChangeArrowheads="1"/>
              </p:cNvSpPr>
              <p:nvPr/>
            </p:nvSpPr>
            <p:spPr bwMode="auto">
              <a:xfrm>
                <a:off x="2569" y="3078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</p:grpSp>
      <p:grpSp>
        <p:nvGrpSpPr>
          <p:cNvPr id="84332" name="Group 364"/>
          <p:cNvGrpSpPr>
            <a:grpSpLocks/>
          </p:cNvGrpSpPr>
          <p:nvPr/>
        </p:nvGrpSpPr>
        <p:grpSpPr bwMode="auto">
          <a:xfrm>
            <a:off x="3686175" y="4556125"/>
            <a:ext cx="657225" cy="52388"/>
            <a:chOff x="2408" y="2870"/>
            <a:chExt cx="414" cy="33"/>
          </a:xfrm>
        </p:grpSpPr>
        <p:grpSp>
          <p:nvGrpSpPr>
            <p:cNvPr id="84333" name="Group 365"/>
            <p:cNvGrpSpPr>
              <a:grpSpLocks/>
            </p:cNvGrpSpPr>
            <p:nvPr/>
          </p:nvGrpSpPr>
          <p:grpSpPr bwMode="auto">
            <a:xfrm>
              <a:off x="2408" y="2870"/>
              <a:ext cx="28" cy="32"/>
              <a:chOff x="2408" y="2870"/>
              <a:chExt cx="28" cy="32"/>
            </a:xfrm>
          </p:grpSpPr>
          <p:sp>
            <p:nvSpPr>
              <p:cNvPr id="84334" name="Oval 366"/>
              <p:cNvSpPr>
                <a:spLocks noChangeArrowheads="1"/>
              </p:cNvSpPr>
              <p:nvPr/>
            </p:nvSpPr>
            <p:spPr bwMode="auto">
              <a:xfrm>
                <a:off x="2414" y="2876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35" name="Oval 367"/>
              <p:cNvSpPr>
                <a:spLocks noChangeArrowheads="1"/>
              </p:cNvSpPr>
              <p:nvPr/>
            </p:nvSpPr>
            <p:spPr bwMode="auto">
              <a:xfrm>
                <a:off x="2408" y="2870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36" name="Group 368"/>
            <p:cNvGrpSpPr>
              <a:grpSpLocks/>
            </p:cNvGrpSpPr>
            <p:nvPr/>
          </p:nvGrpSpPr>
          <p:grpSpPr bwMode="auto">
            <a:xfrm>
              <a:off x="2443" y="2870"/>
              <a:ext cx="28" cy="32"/>
              <a:chOff x="2443" y="2870"/>
              <a:chExt cx="28" cy="32"/>
            </a:xfrm>
          </p:grpSpPr>
          <p:sp>
            <p:nvSpPr>
              <p:cNvPr id="84337" name="Oval 369"/>
              <p:cNvSpPr>
                <a:spLocks noChangeArrowheads="1"/>
              </p:cNvSpPr>
              <p:nvPr/>
            </p:nvSpPr>
            <p:spPr bwMode="auto">
              <a:xfrm>
                <a:off x="2449" y="2876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38" name="Oval 370"/>
              <p:cNvSpPr>
                <a:spLocks noChangeArrowheads="1"/>
              </p:cNvSpPr>
              <p:nvPr/>
            </p:nvSpPr>
            <p:spPr bwMode="auto">
              <a:xfrm>
                <a:off x="2443" y="2870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39" name="Group 371"/>
            <p:cNvGrpSpPr>
              <a:grpSpLocks/>
            </p:cNvGrpSpPr>
            <p:nvPr/>
          </p:nvGrpSpPr>
          <p:grpSpPr bwMode="auto">
            <a:xfrm>
              <a:off x="2478" y="2870"/>
              <a:ext cx="28" cy="32"/>
              <a:chOff x="2478" y="2870"/>
              <a:chExt cx="28" cy="32"/>
            </a:xfrm>
          </p:grpSpPr>
          <p:sp>
            <p:nvSpPr>
              <p:cNvPr id="84340" name="Oval 372"/>
              <p:cNvSpPr>
                <a:spLocks noChangeArrowheads="1"/>
              </p:cNvSpPr>
              <p:nvPr/>
            </p:nvSpPr>
            <p:spPr bwMode="auto">
              <a:xfrm>
                <a:off x="2484" y="2876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41" name="Oval 373"/>
              <p:cNvSpPr>
                <a:spLocks noChangeArrowheads="1"/>
              </p:cNvSpPr>
              <p:nvPr/>
            </p:nvSpPr>
            <p:spPr bwMode="auto">
              <a:xfrm>
                <a:off x="2478" y="2870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42" name="Group 374"/>
            <p:cNvGrpSpPr>
              <a:grpSpLocks/>
            </p:cNvGrpSpPr>
            <p:nvPr/>
          </p:nvGrpSpPr>
          <p:grpSpPr bwMode="auto">
            <a:xfrm>
              <a:off x="2513" y="2870"/>
              <a:ext cx="28" cy="32"/>
              <a:chOff x="2513" y="2870"/>
              <a:chExt cx="28" cy="32"/>
            </a:xfrm>
          </p:grpSpPr>
          <p:sp>
            <p:nvSpPr>
              <p:cNvPr id="84343" name="Oval 375"/>
              <p:cNvSpPr>
                <a:spLocks noChangeArrowheads="1"/>
              </p:cNvSpPr>
              <p:nvPr/>
            </p:nvSpPr>
            <p:spPr bwMode="auto">
              <a:xfrm>
                <a:off x="2519" y="2876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44" name="Oval 376"/>
              <p:cNvSpPr>
                <a:spLocks noChangeArrowheads="1"/>
              </p:cNvSpPr>
              <p:nvPr/>
            </p:nvSpPr>
            <p:spPr bwMode="auto">
              <a:xfrm>
                <a:off x="2513" y="2870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45" name="Group 377"/>
            <p:cNvGrpSpPr>
              <a:grpSpLocks/>
            </p:cNvGrpSpPr>
            <p:nvPr/>
          </p:nvGrpSpPr>
          <p:grpSpPr bwMode="auto">
            <a:xfrm>
              <a:off x="2548" y="2870"/>
              <a:ext cx="28" cy="32"/>
              <a:chOff x="2548" y="2870"/>
              <a:chExt cx="28" cy="32"/>
            </a:xfrm>
          </p:grpSpPr>
          <p:sp>
            <p:nvSpPr>
              <p:cNvPr id="84346" name="Oval 378"/>
              <p:cNvSpPr>
                <a:spLocks noChangeArrowheads="1"/>
              </p:cNvSpPr>
              <p:nvPr/>
            </p:nvSpPr>
            <p:spPr bwMode="auto">
              <a:xfrm>
                <a:off x="2554" y="2876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47" name="Oval 379"/>
              <p:cNvSpPr>
                <a:spLocks noChangeArrowheads="1"/>
              </p:cNvSpPr>
              <p:nvPr/>
            </p:nvSpPr>
            <p:spPr bwMode="auto">
              <a:xfrm>
                <a:off x="2548" y="2870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48" name="Group 380"/>
            <p:cNvGrpSpPr>
              <a:grpSpLocks/>
            </p:cNvGrpSpPr>
            <p:nvPr/>
          </p:nvGrpSpPr>
          <p:grpSpPr bwMode="auto">
            <a:xfrm>
              <a:off x="2584" y="2870"/>
              <a:ext cx="28" cy="32"/>
              <a:chOff x="2584" y="2870"/>
              <a:chExt cx="28" cy="32"/>
            </a:xfrm>
          </p:grpSpPr>
          <p:sp>
            <p:nvSpPr>
              <p:cNvPr id="84349" name="Oval 381"/>
              <p:cNvSpPr>
                <a:spLocks noChangeArrowheads="1"/>
              </p:cNvSpPr>
              <p:nvPr/>
            </p:nvSpPr>
            <p:spPr bwMode="auto">
              <a:xfrm>
                <a:off x="2590" y="2876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50" name="Oval 382"/>
              <p:cNvSpPr>
                <a:spLocks noChangeArrowheads="1"/>
              </p:cNvSpPr>
              <p:nvPr/>
            </p:nvSpPr>
            <p:spPr bwMode="auto">
              <a:xfrm>
                <a:off x="2584" y="2870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51" name="Group 383"/>
            <p:cNvGrpSpPr>
              <a:grpSpLocks/>
            </p:cNvGrpSpPr>
            <p:nvPr/>
          </p:nvGrpSpPr>
          <p:grpSpPr bwMode="auto">
            <a:xfrm>
              <a:off x="2618" y="2871"/>
              <a:ext cx="28" cy="32"/>
              <a:chOff x="2618" y="2871"/>
              <a:chExt cx="28" cy="32"/>
            </a:xfrm>
          </p:grpSpPr>
          <p:sp>
            <p:nvSpPr>
              <p:cNvPr id="84352" name="Oval 384"/>
              <p:cNvSpPr>
                <a:spLocks noChangeArrowheads="1"/>
              </p:cNvSpPr>
              <p:nvPr/>
            </p:nvSpPr>
            <p:spPr bwMode="auto">
              <a:xfrm>
                <a:off x="2624" y="2877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53" name="Oval 385"/>
              <p:cNvSpPr>
                <a:spLocks noChangeArrowheads="1"/>
              </p:cNvSpPr>
              <p:nvPr/>
            </p:nvSpPr>
            <p:spPr bwMode="auto">
              <a:xfrm>
                <a:off x="2618" y="2871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54" name="Group 386"/>
            <p:cNvGrpSpPr>
              <a:grpSpLocks/>
            </p:cNvGrpSpPr>
            <p:nvPr/>
          </p:nvGrpSpPr>
          <p:grpSpPr bwMode="auto">
            <a:xfrm>
              <a:off x="2653" y="2871"/>
              <a:ext cx="28" cy="32"/>
              <a:chOff x="2653" y="2871"/>
              <a:chExt cx="28" cy="32"/>
            </a:xfrm>
          </p:grpSpPr>
          <p:sp>
            <p:nvSpPr>
              <p:cNvPr id="84355" name="Oval 387"/>
              <p:cNvSpPr>
                <a:spLocks noChangeArrowheads="1"/>
              </p:cNvSpPr>
              <p:nvPr/>
            </p:nvSpPr>
            <p:spPr bwMode="auto">
              <a:xfrm>
                <a:off x="2659" y="2877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56" name="Oval 388"/>
              <p:cNvSpPr>
                <a:spLocks noChangeArrowheads="1"/>
              </p:cNvSpPr>
              <p:nvPr/>
            </p:nvSpPr>
            <p:spPr bwMode="auto">
              <a:xfrm>
                <a:off x="2653" y="2871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57" name="Group 389"/>
            <p:cNvGrpSpPr>
              <a:grpSpLocks/>
            </p:cNvGrpSpPr>
            <p:nvPr/>
          </p:nvGrpSpPr>
          <p:grpSpPr bwMode="auto">
            <a:xfrm>
              <a:off x="2688" y="2871"/>
              <a:ext cx="28" cy="32"/>
              <a:chOff x="2688" y="2871"/>
              <a:chExt cx="28" cy="32"/>
            </a:xfrm>
          </p:grpSpPr>
          <p:sp>
            <p:nvSpPr>
              <p:cNvPr id="84358" name="Oval 390"/>
              <p:cNvSpPr>
                <a:spLocks noChangeArrowheads="1"/>
              </p:cNvSpPr>
              <p:nvPr/>
            </p:nvSpPr>
            <p:spPr bwMode="auto">
              <a:xfrm>
                <a:off x="2694" y="2877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59" name="Oval 391"/>
              <p:cNvSpPr>
                <a:spLocks noChangeArrowheads="1"/>
              </p:cNvSpPr>
              <p:nvPr/>
            </p:nvSpPr>
            <p:spPr bwMode="auto">
              <a:xfrm>
                <a:off x="2688" y="2871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60" name="Group 392"/>
            <p:cNvGrpSpPr>
              <a:grpSpLocks/>
            </p:cNvGrpSpPr>
            <p:nvPr/>
          </p:nvGrpSpPr>
          <p:grpSpPr bwMode="auto">
            <a:xfrm>
              <a:off x="2723" y="2871"/>
              <a:ext cx="28" cy="32"/>
              <a:chOff x="2723" y="2871"/>
              <a:chExt cx="28" cy="32"/>
            </a:xfrm>
          </p:grpSpPr>
          <p:sp>
            <p:nvSpPr>
              <p:cNvPr id="84361" name="Oval 393"/>
              <p:cNvSpPr>
                <a:spLocks noChangeArrowheads="1"/>
              </p:cNvSpPr>
              <p:nvPr/>
            </p:nvSpPr>
            <p:spPr bwMode="auto">
              <a:xfrm>
                <a:off x="2729" y="2877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62" name="Oval 394"/>
              <p:cNvSpPr>
                <a:spLocks noChangeArrowheads="1"/>
              </p:cNvSpPr>
              <p:nvPr/>
            </p:nvSpPr>
            <p:spPr bwMode="auto">
              <a:xfrm>
                <a:off x="2723" y="2871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63" name="Group 395"/>
            <p:cNvGrpSpPr>
              <a:grpSpLocks/>
            </p:cNvGrpSpPr>
            <p:nvPr/>
          </p:nvGrpSpPr>
          <p:grpSpPr bwMode="auto">
            <a:xfrm>
              <a:off x="2759" y="2871"/>
              <a:ext cx="28" cy="32"/>
              <a:chOff x="2759" y="2871"/>
              <a:chExt cx="28" cy="32"/>
            </a:xfrm>
          </p:grpSpPr>
          <p:sp>
            <p:nvSpPr>
              <p:cNvPr id="84364" name="Oval 396"/>
              <p:cNvSpPr>
                <a:spLocks noChangeArrowheads="1"/>
              </p:cNvSpPr>
              <p:nvPr/>
            </p:nvSpPr>
            <p:spPr bwMode="auto">
              <a:xfrm>
                <a:off x="2765" y="2877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65" name="Oval 397"/>
              <p:cNvSpPr>
                <a:spLocks noChangeArrowheads="1"/>
              </p:cNvSpPr>
              <p:nvPr/>
            </p:nvSpPr>
            <p:spPr bwMode="auto">
              <a:xfrm>
                <a:off x="2759" y="2871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66" name="Group 398"/>
            <p:cNvGrpSpPr>
              <a:grpSpLocks/>
            </p:cNvGrpSpPr>
            <p:nvPr/>
          </p:nvGrpSpPr>
          <p:grpSpPr bwMode="auto">
            <a:xfrm>
              <a:off x="2794" y="2871"/>
              <a:ext cx="28" cy="32"/>
              <a:chOff x="2794" y="2871"/>
              <a:chExt cx="28" cy="32"/>
            </a:xfrm>
          </p:grpSpPr>
          <p:sp>
            <p:nvSpPr>
              <p:cNvPr id="84367" name="Oval 399"/>
              <p:cNvSpPr>
                <a:spLocks noChangeArrowheads="1"/>
              </p:cNvSpPr>
              <p:nvPr/>
            </p:nvSpPr>
            <p:spPr bwMode="auto">
              <a:xfrm>
                <a:off x="2800" y="2877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68" name="Oval 400"/>
              <p:cNvSpPr>
                <a:spLocks noChangeArrowheads="1"/>
              </p:cNvSpPr>
              <p:nvPr/>
            </p:nvSpPr>
            <p:spPr bwMode="auto">
              <a:xfrm>
                <a:off x="2794" y="2871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</p:grpSp>
      <p:grpSp>
        <p:nvGrpSpPr>
          <p:cNvPr id="84369" name="Group 401"/>
          <p:cNvGrpSpPr>
            <a:grpSpLocks/>
          </p:cNvGrpSpPr>
          <p:nvPr/>
        </p:nvGrpSpPr>
        <p:grpSpPr bwMode="auto">
          <a:xfrm>
            <a:off x="3748088" y="4500563"/>
            <a:ext cx="657225" cy="52387"/>
            <a:chOff x="2447" y="2835"/>
            <a:chExt cx="414" cy="33"/>
          </a:xfrm>
        </p:grpSpPr>
        <p:grpSp>
          <p:nvGrpSpPr>
            <p:cNvPr id="84370" name="Group 402"/>
            <p:cNvGrpSpPr>
              <a:grpSpLocks/>
            </p:cNvGrpSpPr>
            <p:nvPr/>
          </p:nvGrpSpPr>
          <p:grpSpPr bwMode="auto">
            <a:xfrm>
              <a:off x="2447" y="2835"/>
              <a:ext cx="28" cy="32"/>
              <a:chOff x="2447" y="2835"/>
              <a:chExt cx="28" cy="32"/>
            </a:xfrm>
          </p:grpSpPr>
          <p:sp>
            <p:nvSpPr>
              <p:cNvPr id="84371" name="Oval 403"/>
              <p:cNvSpPr>
                <a:spLocks noChangeArrowheads="1"/>
              </p:cNvSpPr>
              <p:nvPr/>
            </p:nvSpPr>
            <p:spPr bwMode="auto">
              <a:xfrm>
                <a:off x="2453" y="2841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72" name="Oval 404"/>
              <p:cNvSpPr>
                <a:spLocks noChangeArrowheads="1"/>
              </p:cNvSpPr>
              <p:nvPr/>
            </p:nvSpPr>
            <p:spPr bwMode="auto">
              <a:xfrm>
                <a:off x="2447" y="2835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73" name="Group 405"/>
            <p:cNvGrpSpPr>
              <a:grpSpLocks/>
            </p:cNvGrpSpPr>
            <p:nvPr/>
          </p:nvGrpSpPr>
          <p:grpSpPr bwMode="auto">
            <a:xfrm>
              <a:off x="2482" y="2835"/>
              <a:ext cx="28" cy="32"/>
              <a:chOff x="2482" y="2835"/>
              <a:chExt cx="28" cy="32"/>
            </a:xfrm>
          </p:grpSpPr>
          <p:sp>
            <p:nvSpPr>
              <p:cNvPr id="84374" name="Oval 406"/>
              <p:cNvSpPr>
                <a:spLocks noChangeArrowheads="1"/>
              </p:cNvSpPr>
              <p:nvPr/>
            </p:nvSpPr>
            <p:spPr bwMode="auto">
              <a:xfrm>
                <a:off x="2488" y="2841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75" name="Oval 407"/>
              <p:cNvSpPr>
                <a:spLocks noChangeArrowheads="1"/>
              </p:cNvSpPr>
              <p:nvPr/>
            </p:nvSpPr>
            <p:spPr bwMode="auto">
              <a:xfrm>
                <a:off x="2482" y="2835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76" name="Group 408"/>
            <p:cNvGrpSpPr>
              <a:grpSpLocks/>
            </p:cNvGrpSpPr>
            <p:nvPr/>
          </p:nvGrpSpPr>
          <p:grpSpPr bwMode="auto">
            <a:xfrm>
              <a:off x="2517" y="2835"/>
              <a:ext cx="28" cy="32"/>
              <a:chOff x="2517" y="2835"/>
              <a:chExt cx="28" cy="32"/>
            </a:xfrm>
          </p:grpSpPr>
          <p:sp>
            <p:nvSpPr>
              <p:cNvPr id="84377" name="Oval 409"/>
              <p:cNvSpPr>
                <a:spLocks noChangeArrowheads="1"/>
              </p:cNvSpPr>
              <p:nvPr/>
            </p:nvSpPr>
            <p:spPr bwMode="auto">
              <a:xfrm>
                <a:off x="2523" y="2841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78" name="Oval 410"/>
              <p:cNvSpPr>
                <a:spLocks noChangeArrowheads="1"/>
              </p:cNvSpPr>
              <p:nvPr/>
            </p:nvSpPr>
            <p:spPr bwMode="auto">
              <a:xfrm>
                <a:off x="2517" y="2835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79" name="Group 411"/>
            <p:cNvGrpSpPr>
              <a:grpSpLocks/>
            </p:cNvGrpSpPr>
            <p:nvPr/>
          </p:nvGrpSpPr>
          <p:grpSpPr bwMode="auto">
            <a:xfrm>
              <a:off x="2552" y="2835"/>
              <a:ext cx="28" cy="32"/>
              <a:chOff x="2552" y="2835"/>
              <a:chExt cx="28" cy="32"/>
            </a:xfrm>
          </p:grpSpPr>
          <p:sp>
            <p:nvSpPr>
              <p:cNvPr id="84380" name="Oval 412"/>
              <p:cNvSpPr>
                <a:spLocks noChangeArrowheads="1"/>
              </p:cNvSpPr>
              <p:nvPr/>
            </p:nvSpPr>
            <p:spPr bwMode="auto">
              <a:xfrm>
                <a:off x="2558" y="2841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81" name="Oval 413"/>
              <p:cNvSpPr>
                <a:spLocks noChangeArrowheads="1"/>
              </p:cNvSpPr>
              <p:nvPr/>
            </p:nvSpPr>
            <p:spPr bwMode="auto">
              <a:xfrm>
                <a:off x="2552" y="2835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82" name="Group 414"/>
            <p:cNvGrpSpPr>
              <a:grpSpLocks/>
            </p:cNvGrpSpPr>
            <p:nvPr/>
          </p:nvGrpSpPr>
          <p:grpSpPr bwMode="auto">
            <a:xfrm>
              <a:off x="2587" y="2835"/>
              <a:ext cx="28" cy="32"/>
              <a:chOff x="2587" y="2835"/>
              <a:chExt cx="28" cy="32"/>
            </a:xfrm>
          </p:grpSpPr>
          <p:sp>
            <p:nvSpPr>
              <p:cNvPr id="84383" name="Oval 415"/>
              <p:cNvSpPr>
                <a:spLocks noChangeArrowheads="1"/>
              </p:cNvSpPr>
              <p:nvPr/>
            </p:nvSpPr>
            <p:spPr bwMode="auto">
              <a:xfrm>
                <a:off x="2593" y="2841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84" name="Oval 416"/>
              <p:cNvSpPr>
                <a:spLocks noChangeArrowheads="1"/>
              </p:cNvSpPr>
              <p:nvPr/>
            </p:nvSpPr>
            <p:spPr bwMode="auto">
              <a:xfrm>
                <a:off x="2587" y="2835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85" name="Group 417"/>
            <p:cNvGrpSpPr>
              <a:grpSpLocks/>
            </p:cNvGrpSpPr>
            <p:nvPr/>
          </p:nvGrpSpPr>
          <p:grpSpPr bwMode="auto">
            <a:xfrm>
              <a:off x="2623" y="2835"/>
              <a:ext cx="28" cy="32"/>
              <a:chOff x="2623" y="2835"/>
              <a:chExt cx="28" cy="32"/>
            </a:xfrm>
          </p:grpSpPr>
          <p:sp>
            <p:nvSpPr>
              <p:cNvPr id="84386" name="Oval 418"/>
              <p:cNvSpPr>
                <a:spLocks noChangeArrowheads="1"/>
              </p:cNvSpPr>
              <p:nvPr/>
            </p:nvSpPr>
            <p:spPr bwMode="auto">
              <a:xfrm>
                <a:off x="2629" y="2841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87" name="Oval 419"/>
              <p:cNvSpPr>
                <a:spLocks noChangeArrowheads="1"/>
              </p:cNvSpPr>
              <p:nvPr/>
            </p:nvSpPr>
            <p:spPr bwMode="auto">
              <a:xfrm>
                <a:off x="2623" y="2835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88" name="Group 420"/>
            <p:cNvGrpSpPr>
              <a:grpSpLocks/>
            </p:cNvGrpSpPr>
            <p:nvPr/>
          </p:nvGrpSpPr>
          <p:grpSpPr bwMode="auto">
            <a:xfrm>
              <a:off x="2657" y="2836"/>
              <a:ext cx="28" cy="32"/>
              <a:chOff x="2657" y="2836"/>
              <a:chExt cx="28" cy="32"/>
            </a:xfrm>
          </p:grpSpPr>
          <p:sp>
            <p:nvSpPr>
              <p:cNvPr id="84389" name="Oval 421"/>
              <p:cNvSpPr>
                <a:spLocks noChangeArrowheads="1"/>
              </p:cNvSpPr>
              <p:nvPr/>
            </p:nvSpPr>
            <p:spPr bwMode="auto">
              <a:xfrm>
                <a:off x="2663" y="2842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90" name="Oval 422"/>
              <p:cNvSpPr>
                <a:spLocks noChangeArrowheads="1"/>
              </p:cNvSpPr>
              <p:nvPr/>
            </p:nvSpPr>
            <p:spPr bwMode="auto">
              <a:xfrm>
                <a:off x="2657" y="2836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91" name="Group 423"/>
            <p:cNvGrpSpPr>
              <a:grpSpLocks/>
            </p:cNvGrpSpPr>
            <p:nvPr/>
          </p:nvGrpSpPr>
          <p:grpSpPr bwMode="auto">
            <a:xfrm>
              <a:off x="2692" y="2836"/>
              <a:ext cx="28" cy="32"/>
              <a:chOff x="2692" y="2836"/>
              <a:chExt cx="28" cy="32"/>
            </a:xfrm>
          </p:grpSpPr>
          <p:sp>
            <p:nvSpPr>
              <p:cNvPr id="84392" name="Oval 424"/>
              <p:cNvSpPr>
                <a:spLocks noChangeArrowheads="1"/>
              </p:cNvSpPr>
              <p:nvPr/>
            </p:nvSpPr>
            <p:spPr bwMode="auto">
              <a:xfrm>
                <a:off x="2698" y="2842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93" name="Oval 425"/>
              <p:cNvSpPr>
                <a:spLocks noChangeArrowheads="1"/>
              </p:cNvSpPr>
              <p:nvPr/>
            </p:nvSpPr>
            <p:spPr bwMode="auto">
              <a:xfrm>
                <a:off x="2692" y="2836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94" name="Group 426"/>
            <p:cNvGrpSpPr>
              <a:grpSpLocks/>
            </p:cNvGrpSpPr>
            <p:nvPr/>
          </p:nvGrpSpPr>
          <p:grpSpPr bwMode="auto">
            <a:xfrm>
              <a:off x="2727" y="2836"/>
              <a:ext cx="28" cy="32"/>
              <a:chOff x="2727" y="2836"/>
              <a:chExt cx="28" cy="32"/>
            </a:xfrm>
          </p:grpSpPr>
          <p:sp>
            <p:nvSpPr>
              <p:cNvPr id="84395" name="Oval 427"/>
              <p:cNvSpPr>
                <a:spLocks noChangeArrowheads="1"/>
              </p:cNvSpPr>
              <p:nvPr/>
            </p:nvSpPr>
            <p:spPr bwMode="auto">
              <a:xfrm>
                <a:off x="2733" y="2842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96" name="Oval 428"/>
              <p:cNvSpPr>
                <a:spLocks noChangeArrowheads="1"/>
              </p:cNvSpPr>
              <p:nvPr/>
            </p:nvSpPr>
            <p:spPr bwMode="auto">
              <a:xfrm>
                <a:off x="2727" y="2836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397" name="Group 429"/>
            <p:cNvGrpSpPr>
              <a:grpSpLocks/>
            </p:cNvGrpSpPr>
            <p:nvPr/>
          </p:nvGrpSpPr>
          <p:grpSpPr bwMode="auto">
            <a:xfrm>
              <a:off x="2762" y="2836"/>
              <a:ext cx="28" cy="32"/>
              <a:chOff x="2762" y="2836"/>
              <a:chExt cx="28" cy="32"/>
            </a:xfrm>
          </p:grpSpPr>
          <p:sp>
            <p:nvSpPr>
              <p:cNvPr id="84398" name="Oval 430"/>
              <p:cNvSpPr>
                <a:spLocks noChangeArrowheads="1"/>
              </p:cNvSpPr>
              <p:nvPr/>
            </p:nvSpPr>
            <p:spPr bwMode="auto">
              <a:xfrm>
                <a:off x="2768" y="2842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399" name="Oval 431"/>
              <p:cNvSpPr>
                <a:spLocks noChangeArrowheads="1"/>
              </p:cNvSpPr>
              <p:nvPr/>
            </p:nvSpPr>
            <p:spPr bwMode="auto">
              <a:xfrm>
                <a:off x="2762" y="2836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00" name="Group 432"/>
            <p:cNvGrpSpPr>
              <a:grpSpLocks/>
            </p:cNvGrpSpPr>
            <p:nvPr/>
          </p:nvGrpSpPr>
          <p:grpSpPr bwMode="auto">
            <a:xfrm>
              <a:off x="2798" y="2836"/>
              <a:ext cx="28" cy="32"/>
              <a:chOff x="2798" y="2836"/>
              <a:chExt cx="28" cy="32"/>
            </a:xfrm>
          </p:grpSpPr>
          <p:sp>
            <p:nvSpPr>
              <p:cNvPr id="84401" name="Oval 433"/>
              <p:cNvSpPr>
                <a:spLocks noChangeArrowheads="1"/>
              </p:cNvSpPr>
              <p:nvPr/>
            </p:nvSpPr>
            <p:spPr bwMode="auto">
              <a:xfrm>
                <a:off x="2804" y="2842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02" name="Oval 434"/>
              <p:cNvSpPr>
                <a:spLocks noChangeArrowheads="1"/>
              </p:cNvSpPr>
              <p:nvPr/>
            </p:nvSpPr>
            <p:spPr bwMode="auto">
              <a:xfrm>
                <a:off x="2798" y="2836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03" name="Group 435"/>
            <p:cNvGrpSpPr>
              <a:grpSpLocks/>
            </p:cNvGrpSpPr>
            <p:nvPr/>
          </p:nvGrpSpPr>
          <p:grpSpPr bwMode="auto">
            <a:xfrm>
              <a:off x="2833" y="2836"/>
              <a:ext cx="28" cy="32"/>
              <a:chOff x="2833" y="2836"/>
              <a:chExt cx="28" cy="32"/>
            </a:xfrm>
          </p:grpSpPr>
          <p:sp>
            <p:nvSpPr>
              <p:cNvPr id="84404" name="Oval 436"/>
              <p:cNvSpPr>
                <a:spLocks noChangeArrowheads="1"/>
              </p:cNvSpPr>
              <p:nvPr/>
            </p:nvSpPr>
            <p:spPr bwMode="auto">
              <a:xfrm>
                <a:off x="2839" y="2842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05" name="Oval 437"/>
              <p:cNvSpPr>
                <a:spLocks noChangeArrowheads="1"/>
              </p:cNvSpPr>
              <p:nvPr/>
            </p:nvSpPr>
            <p:spPr bwMode="auto">
              <a:xfrm>
                <a:off x="2833" y="2836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</p:grpSp>
      <p:grpSp>
        <p:nvGrpSpPr>
          <p:cNvPr id="84406" name="Group 438"/>
          <p:cNvGrpSpPr>
            <a:grpSpLocks/>
          </p:cNvGrpSpPr>
          <p:nvPr/>
        </p:nvGrpSpPr>
        <p:grpSpPr bwMode="auto">
          <a:xfrm>
            <a:off x="3814763" y="4446588"/>
            <a:ext cx="657225" cy="52387"/>
            <a:chOff x="2489" y="2801"/>
            <a:chExt cx="414" cy="33"/>
          </a:xfrm>
        </p:grpSpPr>
        <p:grpSp>
          <p:nvGrpSpPr>
            <p:cNvPr id="84407" name="Group 439"/>
            <p:cNvGrpSpPr>
              <a:grpSpLocks/>
            </p:cNvGrpSpPr>
            <p:nvPr/>
          </p:nvGrpSpPr>
          <p:grpSpPr bwMode="auto">
            <a:xfrm>
              <a:off x="2489" y="2801"/>
              <a:ext cx="28" cy="32"/>
              <a:chOff x="2489" y="2801"/>
              <a:chExt cx="28" cy="32"/>
            </a:xfrm>
          </p:grpSpPr>
          <p:sp>
            <p:nvSpPr>
              <p:cNvPr id="84408" name="Oval 440"/>
              <p:cNvSpPr>
                <a:spLocks noChangeArrowheads="1"/>
              </p:cNvSpPr>
              <p:nvPr/>
            </p:nvSpPr>
            <p:spPr bwMode="auto">
              <a:xfrm>
                <a:off x="2495" y="2807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09" name="Oval 441"/>
              <p:cNvSpPr>
                <a:spLocks noChangeArrowheads="1"/>
              </p:cNvSpPr>
              <p:nvPr/>
            </p:nvSpPr>
            <p:spPr bwMode="auto">
              <a:xfrm>
                <a:off x="2489" y="2801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10" name="Group 442"/>
            <p:cNvGrpSpPr>
              <a:grpSpLocks/>
            </p:cNvGrpSpPr>
            <p:nvPr/>
          </p:nvGrpSpPr>
          <p:grpSpPr bwMode="auto">
            <a:xfrm>
              <a:off x="2524" y="2801"/>
              <a:ext cx="28" cy="32"/>
              <a:chOff x="2524" y="2801"/>
              <a:chExt cx="28" cy="32"/>
            </a:xfrm>
          </p:grpSpPr>
          <p:sp>
            <p:nvSpPr>
              <p:cNvPr id="84411" name="Oval 443"/>
              <p:cNvSpPr>
                <a:spLocks noChangeArrowheads="1"/>
              </p:cNvSpPr>
              <p:nvPr/>
            </p:nvSpPr>
            <p:spPr bwMode="auto">
              <a:xfrm>
                <a:off x="2530" y="2807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12" name="Oval 444"/>
              <p:cNvSpPr>
                <a:spLocks noChangeArrowheads="1"/>
              </p:cNvSpPr>
              <p:nvPr/>
            </p:nvSpPr>
            <p:spPr bwMode="auto">
              <a:xfrm>
                <a:off x="2524" y="2801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13" name="Group 445"/>
            <p:cNvGrpSpPr>
              <a:grpSpLocks/>
            </p:cNvGrpSpPr>
            <p:nvPr/>
          </p:nvGrpSpPr>
          <p:grpSpPr bwMode="auto">
            <a:xfrm>
              <a:off x="2559" y="2801"/>
              <a:ext cx="28" cy="32"/>
              <a:chOff x="2559" y="2801"/>
              <a:chExt cx="28" cy="32"/>
            </a:xfrm>
          </p:grpSpPr>
          <p:sp>
            <p:nvSpPr>
              <p:cNvPr id="84414" name="Oval 446"/>
              <p:cNvSpPr>
                <a:spLocks noChangeArrowheads="1"/>
              </p:cNvSpPr>
              <p:nvPr/>
            </p:nvSpPr>
            <p:spPr bwMode="auto">
              <a:xfrm>
                <a:off x="2565" y="2807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15" name="Oval 447"/>
              <p:cNvSpPr>
                <a:spLocks noChangeArrowheads="1"/>
              </p:cNvSpPr>
              <p:nvPr/>
            </p:nvSpPr>
            <p:spPr bwMode="auto">
              <a:xfrm>
                <a:off x="2559" y="2801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16" name="Group 448"/>
            <p:cNvGrpSpPr>
              <a:grpSpLocks/>
            </p:cNvGrpSpPr>
            <p:nvPr/>
          </p:nvGrpSpPr>
          <p:grpSpPr bwMode="auto">
            <a:xfrm>
              <a:off x="2594" y="2801"/>
              <a:ext cx="28" cy="32"/>
              <a:chOff x="2594" y="2801"/>
              <a:chExt cx="28" cy="32"/>
            </a:xfrm>
          </p:grpSpPr>
          <p:sp>
            <p:nvSpPr>
              <p:cNvPr id="84417" name="Oval 449"/>
              <p:cNvSpPr>
                <a:spLocks noChangeArrowheads="1"/>
              </p:cNvSpPr>
              <p:nvPr/>
            </p:nvSpPr>
            <p:spPr bwMode="auto">
              <a:xfrm>
                <a:off x="2600" y="2807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18" name="Oval 450"/>
              <p:cNvSpPr>
                <a:spLocks noChangeArrowheads="1"/>
              </p:cNvSpPr>
              <p:nvPr/>
            </p:nvSpPr>
            <p:spPr bwMode="auto">
              <a:xfrm>
                <a:off x="2594" y="2801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19" name="Group 451"/>
            <p:cNvGrpSpPr>
              <a:grpSpLocks/>
            </p:cNvGrpSpPr>
            <p:nvPr/>
          </p:nvGrpSpPr>
          <p:grpSpPr bwMode="auto">
            <a:xfrm>
              <a:off x="2629" y="2801"/>
              <a:ext cx="28" cy="32"/>
              <a:chOff x="2629" y="2801"/>
              <a:chExt cx="28" cy="32"/>
            </a:xfrm>
          </p:grpSpPr>
          <p:sp>
            <p:nvSpPr>
              <p:cNvPr id="84420" name="Oval 452"/>
              <p:cNvSpPr>
                <a:spLocks noChangeArrowheads="1"/>
              </p:cNvSpPr>
              <p:nvPr/>
            </p:nvSpPr>
            <p:spPr bwMode="auto">
              <a:xfrm>
                <a:off x="2635" y="2807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21" name="Oval 453"/>
              <p:cNvSpPr>
                <a:spLocks noChangeArrowheads="1"/>
              </p:cNvSpPr>
              <p:nvPr/>
            </p:nvSpPr>
            <p:spPr bwMode="auto">
              <a:xfrm>
                <a:off x="2629" y="2801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22" name="Group 454"/>
            <p:cNvGrpSpPr>
              <a:grpSpLocks/>
            </p:cNvGrpSpPr>
            <p:nvPr/>
          </p:nvGrpSpPr>
          <p:grpSpPr bwMode="auto">
            <a:xfrm>
              <a:off x="2665" y="2801"/>
              <a:ext cx="28" cy="32"/>
              <a:chOff x="2665" y="2801"/>
              <a:chExt cx="28" cy="32"/>
            </a:xfrm>
          </p:grpSpPr>
          <p:sp>
            <p:nvSpPr>
              <p:cNvPr id="84423" name="Oval 455"/>
              <p:cNvSpPr>
                <a:spLocks noChangeArrowheads="1"/>
              </p:cNvSpPr>
              <p:nvPr/>
            </p:nvSpPr>
            <p:spPr bwMode="auto">
              <a:xfrm>
                <a:off x="2671" y="2807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24" name="Oval 456"/>
              <p:cNvSpPr>
                <a:spLocks noChangeArrowheads="1"/>
              </p:cNvSpPr>
              <p:nvPr/>
            </p:nvSpPr>
            <p:spPr bwMode="auto">
              <a:xfrm>
                <a:off x="2665" y="2801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25" name="Group 457"/>
            <p:cNvGrpSpPr>
              <a:grpSpLocks/>
            </p:cNvGrpSpPr>
            <p:nvPr/>
          </p:nvGrpSpPr>
          <p:grpSpPr bwMode="auto">
            <a:xfrm>
              <a:off x="2699" y="2802"/>
              <a:ext cx="28" cy="32"/>
              <a:chOff x="2699" y="2802"/>
              <a:chExt cx="28" cy="32"/>
            </a:xfrm>
          </p:grpSpPr>
          <p:sp>
            <p:nvSpPr>
              <p:cNvPr id="84426" name="Oval 458"/>
              <p:cNvSpPr>
                <a:spLocks noChangeArrowheads="1"/>
              </p:cNvSpPr>
              <p:nvPr/>
            </p:nvSpPr>
            <p:spPr bwMode="auto">
              <a:xfrm>
                <a:off x="2705" y="2808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27" name="Oval 459"/>
              <p:cNvSpPr>
                <a:spLocks noChangeArrowheads="1"/>
              </p:cNvSpPr>
              <p:nvPr/>
            </p:nvSpPr>
            <p:spPr bwMode="auto">
              <a:xfrm>
                <a:off x="2699" y="2802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28" name="Group 460"/>
            <p:cNvGrpSpPr>
              <a:grpSpLocks/>
            </p:cNvGrpSpPr>
            <p:nvPr/>
          </p:nvGrpSpPr>
          <p:grpSpPr bwMode="auto">
            <a:xfrm>
              <a:off x="2734" y="2802"/>
              <a:ext cx="28" cy="32"/>
              <a:chOff x="2734" y="2802"/>
              <a:chExt cx="28" cy="32"/>
            </a:xfrm>
          </p:grpSpPr>
          <p:sp>
            <p:nvSpPr>
              <p:cNvPr id="84429" name="Oval 461"/>
              <p:cNvSpPr>
                <a:spLocks noChangeArrowheads="1"/>
              </p:cNvSpPr>
              <p:nvPr/>
            </p:nvSpPr>
            <p:spPr bwMode="auto">
              <a:xfrm>
                <a:off x="2740" y="2808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30" name="Oval 462"/>
              <p:cNvSpPr>
                <a:spLocks noChangeArrowheads="1"/>
              </p:cNvSpPr>
              <p:nvPr/>
            </p:nvSpPr>
            <p:spPr bwMode="auto">
              <a:xfrm>
                <a:off x="2734" y="2802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31" name="Group 463"/>
            <p:cNvGrpSpPr>
              <a:grpSpLocks/>
            </p:cNvGrpSpPr>
            <p:nvPr/>
          </p:nvGrpSpPr>
          <p:grpSpPr bwMode="auto">
            <a:xfrm>
              <a:off x="2769" y="2802"/>
              <a:ext cx="28" cy="32"/>
              <a:chOff x="2769" y="2802"/>
              <a:chExt cx="28" cy="32"/>
            </a:xfrm>
          </p:grpSpPr>
          <p:sp>
            <p:nvSpPr>
              <p:cNvPr id="84432" name="Oval 464"/>
              <p:cNvSpPr>
                <a:spLocks noChangeArrowheads="1"/>
              </p:cNvSpPr>
              <p:nvPr/>
            </p:nvSpPr>
            <p:spPr bwMode="auto">
              <a:xfrm>
                <a:off x="2775" y="2808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33" name="Oval 465"/>
              <p:cNvSpPr>
                <a:spLocks noChangeArrowheads="1"/>
              </p:cNvSpPr>
              <p:nvPr/>
            </p:nvSpPr>
            <p:spPr bwMode="auto">
              <a:xfrm>
                <a:off x="2769" y="2802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34" name="Group 466"/>
            <p:cNvGrpSpPr>
              <a:grpSpLocks/>
            </p:cNvGrpSpPr>
            <p:nvPr/>
          </p:nvGrpSpPr>
          <p:grpSpPr bwMode="auto">
            <a:xfrm>
              <a:off x="2804" y="2802"/>
              <a:ext cx="28" cy="32"/>
              <a:chOff x="2804" y="2802"/>
              <a:chExt cx="28" cy="32"/>
            </a:xfrm>
          </p:grpSpPr>
          <p:sp>
            <p:nvSpPr>
              <p:cNvPr id="84435" name="Oval 467"/>
              <p:cNvSpPr>
                <a:spLocks noChangeArrowheads="1"/>
              </p:cNvSpPr>
              <p:nvPr/>
            </p:nvSpPr>
            <p:spPr bwMode="auto">
              <a:xfrm>
                <a:off x="2810" y="2808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36" name="Oval 468"/>
              <p:cNvSpPr>
                <a:spLocks noChangeArrowheads="1"/>
              </p:cNvSpPr>
              <p:nvPr/>
            </p:nvSpPr>
            <p:spPr bwMode="auto">
              <a:xfrm>
                <a:off x="2804" y="2802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37" name="Group 469"/>
            <p:cNvGrpSpPr>
              <a:grpSpLocks/>
            </p:cNvGrpSpPr>
            <p:nvPr/>
          </p:nvGrpSpPr>
          <p:grpSpPr bwMode="auto">
            <a:xfrm>
              <a:off x="2840" y="2802"/>
              <a:ext cx="28" cy="32"/>
              <a:chOff x="2840" y="2802"/>
              <a:chExt cx="28" cy="32"/>
            </a:xfrm>
          </p:grpSpPr>
          <p:sp>
            <p:nvSpPr>
              <p:cNvPr id="84438" name="Oval 470"/>
              <p:cNvSpPr>
                <a:spLocks noChangeArrowheads="1"/>
              </p:cNvSpPr>
              <p:nvPr/>
            </p:nvSpPr>
            <p:spPr bwMode="auto">
              <a:xfrm>
                <a:off x="2846" y="2808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39" name="Oval 471"/>
              <p:cNvSpPr>
                <a:spLocks noChangeArrowheads="1"/>
              </p:cNvSpPr>
              <p:nvPr/>
            </p:nvSpPr>
            <p:spPr bwMode="auto">
              <a:xfrm>
                <a:off x="2840" y="2802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84440" name="Group 472"/>
            <p:cNvGrpSpPr>
              <a:grpSpLocks/>
            </p:cNvGrpSpPr>
            <p:nvPr/>
          </p:nvGrpSpPr>
          <p:grpSpPr bwMode="auto">
            <a:xfrm>
              <a:off x="2875" y="2802"/>
              <a:ext cx="28" cy="32"/>
              <a:chOff x="2875" y="2802"/>
              <a:chExt cx="28" cy="32"/>
            </a:xfrm>
          </p:grpSpPr>
          <p:sp>
            <p:nvSpPr>
              <p:cNvPr id="84441" name="Oval 473"/>
              <p:cNvSpPr>
                <a:spLocks noChangeArrowheads="1"/>
              </p:cNvSpPr>
              <p:nvPr/>
            </p:nvSpPr>
            <p:spPr bwMode="auto">
              <a:xfrm>
                <a:off x="2881" y="2808"/>
                <a:ext cx="16" cy="20"/>
              </a:xfrm>
              <a:prstGeom prst="ellipse">
                <a:avLst/>
              </a:prstGeom>
              <a:solidFill>
                <a:srgbClr val="3333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442" name="Oval 474"/>
              <p:cNvSpPr>
                <a:spLocks noChangeArrowheads="1"/>
              </p:cNvSpPr>
              <p:nvPr/>
            </p:nvSpPr>
            <p:spPr bwMode="auto">
              <a:xfrm>
                <a:off x="2875" y="2802"/>
                <a:ext cx="28" cy="32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</p:grpSp>
      <p:grpSp>
        <p:nvGrpSpPr>
          <p:cNvPr id="84443" name="Group 475"/>
          <p:cNvGrpSpPr>
            <a:grpSpLocks/>
          </p:cNvGrpSpPr>
          <p:nvPr/>
        </p:nvGrpSpPr>
        <p:grpSpPr bwMode="auto">
          <a:xfrm>
            <a:off x="2605088" y="4433888"/>
            <a:ext cx="1143000" cy="490537"/>
            <a:chOff x="2193" y="2897"/>
            <a:chExt cx="720" cy="309"/>
          </a:xfrm>
        </p:grpSpPr>
        <p:grpSp>
          <p:nvGrpSpPr>
            <p:cNvPr id="84444" name="Group 476"/>
            <p:cNvGrpSpPr>
              <a:grpSpLocks/>
            </p:cNvGrpSpPr>
            <p:nvPr/>
          </p:nvGrpSpPr>
          <p:grpSpPr bwMode="auto">
            <a:xfrm>
              <a:off x="2379" y="3001"/>
              <a:ext cx="414" cy="32"/>
              <a:chOff x="2369" y="2905"/>
              <a:chExt cx="414" cy="32"/>
            </a:xfrm>
          </p:grpSpPr>
          <p:grpSp>
            <p:nvGrpSpPr>
              <p:cNvPr id="84445" name="Group 477"/>
              <p:cNvGrpSpPr>
                <a:grpSpLocks/>
              </p:cNvGrpSpPr>
              <p:nvPr/>
            </p:nvGrpSpPr>
            <p:grpSpPr bwMode="auto">
              <a:xfrm>
                <a:off x="2369" y="2905"/>
                <a:ext cx="28" cy="31"/>
                <a:chOff x="2369" y="2905"/>
                <a:chExt cx="28" cy="31"/>
              </a:xfrm>
            </p:grpSpPr>
            <p:sp>
              <p:nvSpPr>
                <p:cNvPr id="84446" name="Freeform 478"/>
                <p:cNvSpPr>
                  <a:spLocks/>
                </p:cNvSpPr>
                <p:nvPr/>
              </p:nvSpPr>
              <p:spPr bwMode="auto">
                <a:xfrm>
                  <a:off x="2372" y="2908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47" name="Freeform 479"/>
                <p:cNvSpPr>
                  <a:spLocks/>
                </p:cNvSpPr>
                <p:nvPr/>
              </p:nvSpPr>
              <p:spPr bwMode="auto">
                <a:xfrm>
                  <a:off x="2369" y="2905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48" name="Group 480"/>
              <p:cNvGrpSpPr>
                <a:grpSpLocks/>
              </p:cNvGrpSpPr>
              <p:nvPr/>
            </p:nvGrpSpPr>
            <p:grpSpPr bwMode="auto">
              <a:xfrm>
                <a:off x="2404" y="2905"/>
                <a:ext cx="28" cy="31"/>
                <a:chOff x="2404" y="2905"/>
                <a:chExt cx="28" cy="31"/>
              </a:xfrm>
            </p:grpSpPr>
            <p:sp>
              <p:nvSpPr>
                <p:cNvPr id="84449" name="Freeform 481"/>
                <p:cNvSpPr>
                  <a:spLocks/>
                </p:cNvSpPr>
                <p:nvPr/>
              </p:nvSpPr>
              <p:spPr bwMode="auto">
                <a:xfrm>
                  <a:off x="2407" y="2908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50" name="Freeform 482"/>
                <p:cNvSpPr>
                  <a:spLocks/>
                </p:cNvSpPr>
                <p:nvPr/>
              </p:nvSpPr>
              <p:spPr bwMode="auto">
                <a:xfrm>
                  <a:off x="2404" y="2905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51" name="Group 483"/>
              <p:cNvGrpSpPr>
                <a:grpSpLocks/>
              </p:cNvGrpSpPr>
              <p:nvPr/>
            </p:nvGrpSpPr>
            <p:grpSpPr bwMode="auto">
              <a:xfrm>
                <a:off x="2439" y="2905"/>
                <a:ext cx="28" cy="31"/>
                <a:chOff x="2439" y="2905"/>
                <a:chExt cx="28" cy="31"/>
              </a:xfrm>
            </p:grpSpPr>
            <p:sp>
              <p:nvSpPr>
                <p:cNvPr id="84452" name="Freeform 484"/>
                <p:cNvSpPr>
                  <a:spLocks/>
                </p:cNvSpPr>
                <p:nvPr/>
              </p:nvSpPr>
              <p:spPr bwMode="auto">
                <a:xfrm>
                  <a:off x="2442" y="2908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53" name="Freeform 485"/>
                <p:cNvSpPr>
                  <a:spLocks/>
                </p:cNvSpPr>
                <p:nvPr/>
              </p:nvSpPr>
              <p:spPr bwMode="auto">
                <a:xfrm>
                  <a:off x="2439" y="2905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54" name="Group 486"/>
              <p:cNvGrpSpPr>
                <a:grpSpLocks/>
              </p:cNvGrpSpPr>
              <p:nvPr/>
            </p:nvGrpSpPr>
            <p:grpSpPr bwMode="auto">
              <a:xfrm>
                <a:off x="2474" y="2905"/>
                <a:ext cx="28" cy="31"/>
                <a:chOff x="2474" y="2905"/>
                <a:chExt cx="28" cy="31"/>
              </a:xfrm>
            </p:grpSpPr>
            <p:sp>
              <p:nvSpPr>
                <p:cNvPr id="84455" name="Freeform 487"/>
                <p:cNvSpPr>
                  <a:spLocks/>
                </p:cNvSpPr>
                <p:nvPr/>
              </p:nvSpPr>
              <p:spPr bwMode="auto">
                <a:xfrm>
                  <a:off x="2477" y="2908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56" name="Freeform 488"/>
                <p:cNvSpPr>
                  <a:spLocks/>
                </p:cNvSpPr>
                <p:nvPr/>
              </p:nvSpPr>
              <p:spPr bwMode="auto">
                <a:xfrm>
                  <a:off x="2474" y="2905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57" name="Group 489"/>
              <p:cNvGrpSpPr>
                <a:grpSpLocks/>
              </p:cNvGrpSpPr>
              <p:nvPr/>
            </p:nvGrpSpPr>
            <p:grpSpPr bwMode="auto">
              <a:xfrm>
                <a:off x="2509" y="2905"/>
                <a:ext cx="28" cy="31"/>
                <a:chOff x="2509" y="2905"/>
                <a:chExt cx="28" cy="31"/>
              </a:xfrm>
            </p:grpSpPr>
            <p:sp>
              <p:nvSpPr>
                <p:cNvPr id="84458" name="Freeform 490"/>
                <p:cNvSpPr>
                  <a:spLocks/>
                </p:cNvSpPr>
                <p:nvPr/>
              </p:nvSpPr>
              <p:spPr bwMode="auto">
                <a:xfrm>
                  <a:off x="2512" y="2908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59" name="Freeform 491"/>
                <p:cNvSpPr>
                  <a:spLocks/>
                </p:cNvSpPr>
                <p:nvPr/>
              </p:nvSpPr>
              <p:spPr bwMode="auto">
                <a:xfrm>
                  <a:off x="2509" y="2905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60" name="Group 492"/>
              <p:cNvGrpSpPr>
                <a:grpSpLocks/>
              </p:cNvGrpSpPr>
              <p:nvPr/>
            </p:nvGrpSpPr>
            <p:grpSpPr bwMode="auto">
              <a:xfrm>
                <a:off x="2545" y="2905"/>
                <a:ext cx="28" cy="31"/>
                <a:chOff x="2545" y="2905"/>
                <a:chExt cx="28" cy="31"/>
              </a:xfrm>
            </p:grpSpPr>
            <p:sp>
              <p:nvSpPr>
                <p:cNvPr id="84461" name="Freeform 493"/>
                <p:cNvSpPr>
                  <a:spLocks/>
                </p:cNvSpPr>
                <p:nvPr/>
              </p:nvSpPr>
              <p:spPr bwMode="auto">
                <a:xfrm>
                  <a:off x="2548" y="2908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62" name="Freeform 494"/>
                <p:cNvSpPr>
                  <a:spLocks/>
                </p:cNvSpPr>
                <p:nvPr/>
              </p:nvSpPr>
              <p:spPr bwMode="auto">
                <a:xfrm>
                  <a:off x="2545" y="2905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63" name="Group 495"/>
              <p:cNvGrpSpPr>
                <a:grpSpLocks/>
              </p:cNvGrpSpPr>
              <p:nvPr/>
            </p:nvGrpSpPr>
            <p:grpSpPr bwMode="auto">
              <a:xfrm>
                <a:off x="2579" y="2906"/>
                <a:ext cx="28" cy="31"/>
                <a:chOff x="2579" y="2906"/>
                <a:chExt cx="28" cy="31"/>
              </a:xfrm>
            </p:grpSpPr>
            <p:sp>
              <p:nvSpPr>
                <p:cNvPr id="84464" name="Freeform 496"/>
                <p:cNvSpPr>
                  <a:spLocks/>
                </p:cNvSpPr>
                <p:nvPr/>
              </p:nvSpPr>
              <p:spPr bwMode="auto">
                <a:xfrm>
                  <a:off x="2582" y="2909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65" name="Freeform 497"/>
                <p:cNvSpPr>
                  <a:spLocks/>
                </p:cNvSpPr>
                <p:nvPr/>
              </p:nvSpPr>
              <p:spPr bwMode="auto">
                <a:xfrm>
                  <a:off x="2579" y="2906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66" name="Group 498"/>
              <p:cNvGrpSpPr>
                <a:grpSpLocks/>
              </p:cNvGrpSpPr>
              <p:nvPr/>
            </p:nvGrpSpPr>
            <p:grpSpPr bwMode="auto">
              <a:xfrm>
                <a:off x="2614" y="2906"/>
                <a:ext cx="28" cy="31"/>
                <a:chOff x="2614" y="2906"/>
                <a:chExt cx="28" cy="31"/>
              </a:xfrm>
            </p:grpSpPr>
            <p:sp>
              <p:nvSpPr>
                <p:cNvPr id="84467" name="Freeform 499"/>
                <p:cNvSpPr>
                  <a:spLocks/>
                </p:cNvSpPr>
                <p:nvPr/>
              </p:nvSpPr>
              <p:spPr bwMode="auto">
                <a:xfrm>
                  <a:off x="2617" y="2909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68" name="Freeform 500"/>
                <p:cNvSpPr>
                  <a:spLocks/>
                </p:cNvSpPr>
                <p:nvPr/>
              </p:nvSpPr>
              <p:spPr bwMode="auto">
                <a:xfrm>
                  <a:off x="2614" y="2906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69" name="Group 501"/>
              <p:cNvGrpSpPr>
                <a:grpSpLocks/>
              </p:cNvGrpSpPr>
              <p:nvPr/>
            </p:nvGrpSpPr>
            <p:grpSpPr bwMode="auto">
              <a:xfrm>
                <a:off x="2649" y="2906"/>
                <a:ext cx="28" cy="31"/>
                <a:chOff x="2649" y="2906"/>
                <a:chExt cx="28" cy="31"/>
              </a:xfrm>
            </p:grpSpPr>
            <p:sp>
              <p:nvSpPr>
                <p:cNvPr id="84470" name="Freeform 502"/>
                <p:cNvSpPr>
                  <a:spLocks/>
                </p:cNvSpPr>
                <p:nvPr/>
              </p:nvSpPr>
              <p:spPr bwMode="auto">
                <a:xfrm>
                  <a:off x="2652" y="2909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71" name="Freeform 503"/>
                <p:cNvSpPr>
                  <a:spLocks/>
                </p:cNvSpPr>
                <p:nvPr/>
              </p:nvSpPr>
              <p:spPr bwMode="auto">
                <a:xfrm>
                  <a:off x="2649" y="2906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72" name="Group 504"/>
              <p:cNvGrpSpPr>
                <a:grpSpLocks/>
              </p:cNvGrpSpPr>
              <p:nvPr/>
            </p:nvGrpSpPr>
            <p:grpSpPr bwMode="auto">
              <a:xfrm>
                <a:off x="2684" y="2906"/>
                <a:ext cx="28" cy="31"/>
                <a:chOff x="2684" y="2906"/>
                <a:chExt cx="28" cy="31"/>
              </a:xfrm>
            </p:grpSpPr>
            <p:sp>
              <p:nvSpPr>
                <p:cNvPr id="84473" name="Freeform 505"/>
                <p:cNvSpPr>
                  <a:spLocks/>
                </p:cNvSpPr>
                <p:nvPr/>
              </p:nvSpPr>
              <p:spPr bwMode="auto">
                <a:xfrm>
                  <a:off x="2687" y="2909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74" name="Freeform 506"/>
                <p:cNvSpPr>
                  <a:spLocks/>
                </p:cNvSpPr>
                <p:nvPr/>
              </p:nvSpPr>
              <p:spPr bwMode="auto">
                <a:xfrm>
                  <a:off x="2684" y="2906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75" name="Group 507"/>
              <p:cNvGrpSpPr>
                <a:grpSpLocks/>
              </p:cNvGrpSpPr>
              <p:nvPr/>
            </p:nvGrpSpPr>
            <p:grpSpPr bwMode="auto">
              <a:xfrm>
                <a:off x="2720" y="2906"/>
                <a:ext cx="28" cy="31"/>
                <a:chOff x="2720" y="2906"/>
                <a:chExt cx="28" cy="31"/>
              </a:xfrm>
            </p:grpSpPr>
            <p:sp>
              <p:nvSpPr>
                <p:cNvPr id="84476" name="Freeform 508"/>
                <p:cNvSpPr>
                  <a:spLocks/>
                </p:cNvSpPr>
                <p:nvPr/>
              </p:nvSpPr>
              <p:spPr bwMode="auto">
                <a:xfrm>
                  <a:off x="2723" y="2909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77" name="Freeform 509"/>
                <p:cNvSpPr>
                  <a:spLocks/>
                </p:cNvSpPr>
                <p:nvPr/>
              </p:nvSpPr>
              <p:spPr bwMode="auto">
                <a:xfrm>
                  <a:off x="2720" y="2906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78" name="Group 510"/>
              <p:cNvGrpSpPr>
                <a:grpSpLocks/>
              </p:cNvGrpSpPr>
              <p:nvPr/>
            </p:nvGrpSpPr>
            <p:grpSpPr bwMode="auto">
              <a:xfrm>
                <a:off x="2755" y="2906"/>
                <a:ext cx="28" cy="31"/>
                <a:chOff x="2755" y="2906"/>
                <a:chExt cx="28" cy="31"/>
              </a:xfrm>
            </p:grpSpPr>
            <p:sp>
              <p:nvSpPr>
                <p:cNvPr id="84479" name="Freeform 511"/>
                <p:cNvSpPr>
                  <a:spLocks/>
                </p:cNvSpPr>
                <p:nvPr/>
              </p:nvSpPr>
              <p:spPr bwMode="auto">
                <a:xfrm>
                  <a:off x="2758" y="2909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80" name="Freeform 512"/>
                <p:cNvSpPr>
                  <a:spLocks/>
                </p:cNvSpPr>
                <p:nvPr/>
              </p:nvSpPr>
              <p:spPr bwMode="auto">
                <a:xfrm>
                  <a:off x="2755" y="2906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481" name="Group 513"/>
            <p:cNvGrpSpPr>
              <a:grpSpLocks/>
            </p:cNvGrpSpPr>
            <p:nvPr/>
          </p:nvGrpSpPr>
          <p:grpSpPr bwMode="auto">
            <a:xfrm>
              <a:off x="2340" y="3034"/>
              <a:ext cx="414" cy="33"/>
              <a:chOff x="2330" y="2938"/>
              <a:chExt cx="414" cy="33"/>
            </a:xfrm>
          </p:grpSpPr>
          <p:grpSp>
            <p:nvGrpSpPr>
              <p:cNvPr id="84482" name="Group 514"/>
              <p:cNvGrpSpPr>
                <a:grpSpLocks/>
              </p:cNvGrpSpPr>
              <p:nvPr/>
            </p:nvGrpSpPr>
            <p:grpSpPr bwMode="auto">
              <a:xfrm>
                <a:off x="2330" y="2938"/>
                <a:ext cx="28" cy="32"/>
                <a:chOff x="2330" y="2938"/>
                <a:chExt cx="28" cy="32"/>
              </a:xfrm>
            </p:grpSpPr>
            <p:sp>
              <p:nvSpPr>
                <p:cNvPr id="84483" name="Oval 515"/>
                <p:cNvSpPr>
                  <a:spLocks noChangeArrowheads="1"/>
                </p:cNvSpPr>
                <p:nvPr/>
              </p:nvSpPr>
              <p:spPr bwMode="auto">
                <a:xfrm>
                  <a:off x="2336" y="294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84" name="Oval 516"/>
                <p:cNvSpPr>
                  <a:spLocks noChangeArrowheads="1"/>
                </p:cNvSpPr>
                <p:nvPr/>
              </p:nvSpPr>
              <p:spPr bwMode="auto">
                <a:xfrm>
                  <a:off x="2330" y="293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85" name="Group 517"/>
              <p:cNvGrpSpPr>
                <a:grpSpLocks/>
              </p:cNvGrpSpPr>
              <p:nvPr/>
            </p:nvGrpSpPr>
            <p:grpSpPr bwMode="auto">
              <a:xfrm>
                <a:off x="2365" y="2938"/>
                <a:ext cx="28" cy="32"/>
                <a:chOff x="2365" y="2938"/>
                <a:chExt cx="28" cy="32"/>
              </a:xfrm>
            </p:grpSpPr>
            <p:sp>
              <p:nvSpPr>
                <p:cNvPr id="84486" name="Oval 518"/>
                <p:cNvSpPr>
                  <a:spLocks noChangeArrowheads="1"/>
                </p:cNvSpPr>
                <p:nvPr/>
              </p:nvSpPr>
              <p:spPr bwMode="auto">
                <a:xfrm>
                  <a:off x="2371" y="294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87" name="Oval 519"/>
                <p:cNvSpPr>
                  <a:spLocks noChangeArrowheads="1"/>
                </p:cNvSpPr>
                <p:nvPr/>
              </p:nvSpPr>
              <p:spPr bwMode="auto">
                <a:xfrm>
                  <a:off x="2365" y="293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88" name="Group 520"/>
              <p:cNvGrpSpPr>
                <a:grpSpLocks/>
              </p:cNvGrpSpPr>
              <p:nvPr/>
            </p:nvGrpSpPr>
            <p:grpSpPr bwMode="auto">
              <a:xfrm>
                <a:off x="2400" y="2938"/>
                <a:ext cx="28" cy="32"/>
                <a:chOff x="2400" y="2938"/>
                <a:chExt cx="28" cy="32"/>
              </a:xfrm>
            </p:grpSpPr>
            <p:sp>
              <p:nvSpPr>
                <p:cNvPr id="84489" name="Oval 521"/>
                <p:cNvSpPr>
                  <a:spLocks noChangeArrowheads="1"/>
                </p:cNvSpPr>
                <p:nvPr/>
              </p:nvSpPr>
              <p:spPr bwMode="auto">
                <a:xfrm>
                  <a:off x="2406" y="294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90" name="Oval 522"/>
                <p:cNvSpPr>
                  <a:spLocks noChangeArrowheads="1"/>
                </p:cNvSpPr>
                <p:nvPr/>
              </p:nvSpPr>
              <p:spPr bwMode="auto">
                <a:xfrm>
                  <a:off x="2400" y="293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91" name="Group 523"/>
              <p:cNvGrpSpPr>
                <a:grpSpLocks/>
              </p:cNvGrpSpPr>
              <p:nvPr/>
            </p:nvGrpSpPr>
            <p:grpSpPr bwMode="auto">
              <a:xfrm>
                <a:off x="2435" y="2938"/>
                <a:ext cx="28" cy="32"/>
                <a:chOff x="2435" y="2938"/>
                <a:chExt cx="28" cy="32"/>
              </a:xfrm>
            </p:grpSpPr>
            <p:sp>
              <p:nvSpPr>
                <p:cNvPr id="84492" name="Oval 524"/>
                <p:cNvSpPr>
                  <a:spLocks noChangeArrowheads="1"/>
                </p:cNvSpPr>
                <p:nvPr/>
              </p:nvSpPr>
              <p:spPr bwMode="auto">
                <a:xfrm>
                  <a:off x="2441" y="294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93" name="Oval 525"/>
                <p:cNvSpPr>
                  <a:spLocks noChangeArrowheads="1"/>
                </p:cNvSpPr>
                <p:nvPr/>
              </p:nvSpPr>
              <p:spPr bwMode="auto">
                <a:xfrm>
                  <a:off x="2435" y="293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94" name="Group 526"/>
              <p:cNvGrpSpPr>
                <a:grpSpLocks/>
              </p:cNvGrpSpPr>
              <p:nvPr/>
            </p:nvGrpSpPr>
            <p:grpSpPr bwMode="auto">
              <a:xfrm>
                <a:off x="2470" y="2938"/>
                <a:ext cx="28" cy="32"/>
                <a:chOff x="2470" y="2938"/>
                <a:chExt cx="28" cy="32"/>
              </a:xfrm>
            </p:grpSpPr>
            <p:sp>
              <p:nvSpPr>
                <p:cNvPr id="84495" name="Oval 527"/>
                <p:cNvSpPr>
                  <a:spLocks noChangeArrowheads="1"/>
                </p:cNvSpPr>
                <p:nvPr/>
              </p:nvSpPr>
              <p:spPr bwMode="auto">
                <a:xfrm>
                  <a:off x="2476" y="294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96" name="Oval 528"/>
                <p:cNvSpPr>
                  <a:spLocks noChangeArrowheads="1"/>
                </p:cNvSpPr>
                <p:nvPr/>
              </p:nvSpPr>
              <p:spPr bwMode="auto">
                <a:xfrm>
                  <a:off x="2470" y="293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497" name="Group 529"/>
              <p:cNvGrpSpPr>
                <a:grpSpLocks/>
              </p:cNvGrpSpPr>
              <p:nvPr/>
            </p:nvGrpSpPr>
            <p:grpSpPr bwMode="auto">
              <a:xfrm>
                <a:off x="2506" y="2938"/>
                <a:ext cx="28" cy="32"/>
                <a:chOff x="2506" y="2938"/>
                <a:chExt cx="28" cy="32"/>
              </a:xfrm>
            </p:grpSpPr>
            <p:sp>
              <p:nvSpPr>
                <p:cNvPr id="84498" name="Oval 530"/>
                <p:cNvSpPr>
                  <a:spLocks noChangeArrowheads="1"/>
                </p:cNvSpPr>
                <p:nvPr/>
              </p:nvSpPr>
              <p:spPr bwMode="auto">
                <a:xfrm>
                  <a:off x="2512" y="294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499" name="Oval 531"/>
                <p:cNvSpPr>
                  <a:spLocks noChangeArrowheads="1"/>
                </p:cNvSpPr>
                <p:nvPr/>
              </p:nvSpPr>
              <p:spPr bwMode="auto">
                <a:xfrm>
                  <a:off x="2506" y="293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00" name="Group 532"/>
              <p:cNvGrpSpPr>
                <a:grpSpLocks/>
              </p:cNvGrpSpPr>
              <p:nvPr/>
            </p:nvGrpSpPr>
            <p:grpSpPr bwMode="auto">
              <a:xfrm>
                <a:off x="2540" y="2939"/>
                <a:ext cx="28" cy="32"/>
                <a:chOff x="2540" y="2939"/>
                <a:chExt cx="28" cy="32"/>
              </a:xfrm>
            </p:grpSpPr>
            <p:sp>
              <p:nvSpPr>
                <p:cNvPr id="84501" name="Oval 533"/>
                <p:cNvSpPr>
                  <a:spLocks noChangeArrowheads="1"/>
                </p:cNvSpPr>
                <p:nvPr/>
              </p:nvSpPr>
              <p:spPr bwMode="auto">
                <a:xfrm>
                  <a:off x="2546" y="2945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02" name="Oval 534"/>
                <p:cNvSpPr>
                  <a:spLocks noChangeArrowheads="1"/>
                </p:cNvSpPr>
                <p:nvPr/>
              </p:nvSpPr>
              <p:spPr bwMode="auto">
                <a:xfrm>
                  <a:off x="2540" y="2939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03" name="Group 535"/>
              <p:cNvGrpSpPr>
                <a:grpSpLocks/>
              </p:cNvGrpSpPr>
              <p:nvPr/>
            </p:nvGrpSpPr>
            <p:grpSpPr bwMode="auto">
              <a:xfrm>
                <a:off x="2575" y="2939"/>
                <a:ext cx="28" cy="32"/>
                <a:chOff x="2575" y="2939"/>
                <a:chExt cx="28" cy="32"/>
              </a:xfrm>
            </p:grpSpPr>
            <p:sp>
              <p:nvSpPr>
                <p:cNvPr id="84504" name="Oval 536"/>
                <p:cNvSpPr>
                  <a:spLocks noChangeArrowheads="1"/>
                </p:cNvSpPr>
                <p:nvPr/>
              </p:nvSpPr>
              <p:spPr bwMode="auto">
                <a:xfrm>
                  <a:off x="2581" y="2945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05" name="Oval 537"/>
                <p:cNvSpPr>
                  <a:spLocks noChangeArrowheads="1"/>
                </p:cNvSpPr>
                <p:nvPr/>
              </p:nvSpPr>
              <p:spPr bwMode="auto">
                <a:xfrm>
                  <a:off x="2575" y="2939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06" name="Group 538"/>
              <p:cNvGrpSpPr>
                <a:grpSpLocks/>
              </p:cNvGrpSpPr>
              <p:nvPr/>
            </p:nvGrpSpPr>
            <p:grpSpPr bwMode="auto">
              <a:xfrm>
                <a:off x="2610" y="2939"/>
                <a:ext cx="28" cy="32"/>
                <a:chOff x="2610" y="2939"/>
                <a:chExt cx="28" cy="32"/>
              </a:xfrm>
            </p:grpSpPr>
            <p:sp>
              <p:nvSpPr>
                <p:cNvPr id="84507" name="Oval 539"/>
                <p:cNvSpPr>
                  <a:spLocks noChangeArrowheads="1"/>
                </p:cNvSpPr>
                <p:nvPr/>
              </p:nvSpPr>
              <p:spPr bwMode="auto">
                <a:xfrm>
                  <a:off x="2616" y="2945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08" name="Oval 540"/>
                <p:cNvSpPr>
                  <a:spLocks noChangeArrowheads="1"/>
                </p:cNvSpPr>
                <p:nvPr/>
              </p:nvSpPr>
              <p:spPr bwMode="auto">
                <a:xfrm>
                  <a:off x="2610" y="2939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09" name="Group 541"/>
              <p:cNvGrpSpPr>
                <a:grpSpLocks/>
              </p:cNvGrpSpPr>
              <p:nvPr/>
            </p:nvGrpSpPr>
            <p:grpSpPr bwMode="auto">
              <a:xfrm>
                <a:off x="2645" y="2939"/>
                <a:ext cx="28" cy="32"/>
                <a:chOff x="2645" y="2939"/>
                <a:chExt cx="28" cy="32"/>
              </a:xfrm>
            </p:grpSpPr>
            <p:sp>
              <p:nvSpPr>
                <p:cNvPr id="84510" name="Oval 542"/>
                <p:cNvSpPr>
                  <a:spLocks noChangeArrowheads="1"/>
                </p:cNvSpPr>
                <p:nvPr/>
              </p:nvSpPr>
              <p:spPr bwMode="auto">
                <a:xfrm>
                  <a:off x="2651" y="2945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11" name="Oval 543"/>
                <p:cNvSpPr>
                  <a:spLocks noChangeArrowheads="1"/>
                </p:cNvSpPr>
                <p:nvPr/>
              </p:nvSpPr>
              <p:spPr bwMode="auto">
                <a:xfrm>
                  <a:off x="2645" y="2939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12" name="Group 544"/>
              <p:cNvGrpSpPr>
                <a:grpSpLocks/>
              </p:cNvGrpSpPr>
              <p:nvPr/>
            </p:nvGrpSpPr>
            <p:grpSpPr bwMode="auto">
              <a:xfrm>
                <a:off x="2681" y="2939"/>
                <a:ext cx="28" cy="32"/>
                <a:chOff x="2681" y="2939"/>
                <a:chExt cx="28" cy="32"/>
              </a:xfrm>
            </p:grpSpPr>
            <p:sp>
              <p:nvSpPr>
                <p:cNvPr id="84513" name="Oval 545"/>
                <p:cNvSpPr>
                  <a:spLocks noChangeArrowheads="1"/>
                </p:cNvSpPr>
                <p:nvPr/>
              </p:nvSpPr>
              <p:spPr bwMode="auto">
                <a:xfrm>
                  <a:off x="2687" y="2945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14" name="Oval 546"/>
                <p:cNvSpPr>
                  <a:spLocks noChangeArrowheads="1"/>
                </p:cNvSpPr>
                <p:nvPr/>
              </p:nvSpPr>
              <p:spPr bwMode="auto">
                <a:xfrm>
                  <a:off x="2681" y="2939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15" name="Group 547"/>
              <p:cNvGrpSpPr>
                <a:grpSpLocks/>
              </p:cNvGrpSpPr>
              <p:nvPr/>
            </p:nvGrpSpPr>
            <p:grpSpPr bwMode="auto">
              <a:xfrm>
                <a:off x="2716" y="2939"/>
                <a:ext cx="28" cy="32"/>
                <a:chOff x="2716" y="2939"/>
                <a:chExt cx="28" cy="32"/>
              </a:xfrm>
            </p:grpSpPr>
            <p:sp>
              <p:nvSpPr>
                <p:cNvPr id="84516" name="Oval 548"/>
                <p:cNvSpPr>
                  <a:spLocks noChangeArrowheads="1"/>
                </p:cNvSpPr>
                <p:nvPr/>
              </p:nvSpPr>
              <p:spPr bwMode="auto">
                <a:xfrm>
                  <a:off x="2722" y="2945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17" name="Oval 549"/>
                <p:cNvSpPr>
                  <a:spLocks noChangeArrowheads="1"/>
                </p:cNvSpPr>
                <p:nvPr/>
              </p:nvSpPr>
              <p:spPr bwMode="auto">
                <a:xfrm>
                  <a:off x="2716" y="2939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518" name="Group 550"/>
            <p:cNvGrpSpPr>
              <a:grpSpLocks/>
            </p:cNvGrpSpPr>
            <p:nvPr/>
          </p:nvGrpSpPr>
          <p:grpSpPr bwMode="auto">
            <a:xfrm>
              <a:off x="2301" y="3069"/>
              <a:ext cx="414" cy="33"/>
              <a:chOff x="2291" y="2973"/>
              <a:chExt cx="414" cy="33"/>
            </a:xfrm>
          </p:grpSpPr>
          <p:grpSp>
            <p:nvGrpSpPr>
              <p:cNvPr id="84519" name="Group 551"/>
              <p:cNvGrpSpPr>
                <a:grpSpLocks/>
              </p:cNvGrpSpPr>
              <p:nvPr/>
            </p:nvGrpSpPr>
            <p:grpSpPr bwMode="auto">
              <a:xfrm>
                <a:off x="2291" y="2973"/>
                <a:ext cx="28" cy="32"/>
                <a:chOff x="2291" y="2973"/>
                <a:chExt cx="28" cy="32"/>
              </a:xfrm>
            </p:grpSpPr>
            <p:sp>
              <p:nvSpPr>
                <p:cNvPr id="84520" name="Oval 552"/>
                <p:cNvSpPr>
                  <a:spLocks noChangeArrowheads="1"/>
                </p:cNvSpPr>
                <p:nvPr/>
              </p:nvSpPr>
              <p:spPr bwMode="auto">
                <a:xfrm>
                  <a:off x="2297" y="297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21" name="Oval 553"/>
                <p:cNvSpPr>
                  <a:spLocks noChangeArrowheads="1"/>
                </p:cNvSpPr>
                <p:nvPr/>
              </p:nvSpPr>
              <p:spPr bwMode="auto">
                <a:xfrm>
                  <a:off x="2291" y="297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22" name="Group 554"/>
              <p:cNvGrpSpPr>
                <a:grpSpLocks/>
              </p:cNvGrpSpPr>
              <p:nvPr/>
            </p:nvGrpSpPr>
            <p:grpSpPr bwMode="auto">
              <a:xfrm>
                <a:off x="2326" y="2973"/>
                <a:ext cx="28" cy="32"/>
                <a:chOff x="2326" y="2973"/>
                <a:chExt cx="28" cy="32"/>
              </a:xfrm>
            </p:grpSpPr>
            <p:sp>
              <p:nvSpPr>
                <p:cNvPr id="84523" name="Oval 555"/>
                <p:cNvSpPr>
                  <a:spLocks noChangeArrowheads="1"/>
                </p:cNvSpPr>
                <p:nvPr/>
              </p:nvSpPr>
              <p:spPr bwMode="auto">
                <a:xfrm>
                  <a:off x="2332" y="297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24" name="Oval 556"/>
                <p:cNvSpPr>
                  <a:spLocks noChangeArrowheads="1"/>
                </p:cNvSpPr>
                <p:nvPr/>
              </p:nvSpPr>
              <p:spPr bwMode="auto">
                <a:xfrm>
                  <a:off x="2326" y="297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25" name="Group 557"/>
              <p:cNvGrpSpPr>
                <a:grpSpLocks/>
              </p:cNvGrpSpPr>
              <p:nvPr/>
            </p:nvGrpSpPr>
            <p:grpSpPr bwMode="auto">
              <a:xfrm>
                <a:off x="2361" y="2973"/>
                <a:ext cx="28" cy="32"/>
                <a:chOff x="2361" y="2973"/>
                <a:chExt cx="28" cy="32"/>
              </a:xfrm>
            </p:grpSpPr>
            <p:sp>
              <p:nvSpPr>
                <p:cNvPr id="84526" name="Oval 558"/>
                <p:cNvSpPr>
                  <a:spLocks noChangeArrowheads="1"/>
                </p:cNvSpPr>
                <p:nvPr/>
              </p:nvSpPr>
              <p:spPr bwMode="auto">
                <a:xfrm>
                  <a:off x="2367" y="297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27" name="Oval 559"/>
                <p:cNvSpPr>
                  <a:spLocks noChangeArrowheads="1"/>
                </p:cNvSpPr>
                <p:nvPr/>
              </p:nvSpPr>
              <p:spPr bwMode="auto">
                <a:xfrm>
                  <a:off x="2361" y="297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28" name="Group 560"/>
              <p:cNvGrpSpPr>
                <a:grpSpLocks/>
              </p:cNvGrpSpPr>
              <p:nvPr/>
            </p:nvGrpSpPr>
            <p:grpSpPr bwMode="auto">
              <a:xfrm>
                <a:off x="2396" y="2973"/>
                <a:ext cx="28" cy="32"/>
                <a:chOff x="2396" y="2973"/>
                <a:chExt cx="28" cy="32"/>
              </a:xfrm>
            </p:grpSpPr>
            <p:sp>
              <p:nvSpPr>
                <p:cNvPr id="84529" name="Oval 561"/>
                <p:cNvSpPr>
                  <a:spLocks noChangeArrowheads="1"/>
                </p:cNvSpPr>
                <p:nvPr/>
              </p:nvSpPr>
              <p:spPr bwMode="auto">
                <a:xfrm>
                  <a:off x="2402" y="297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30" name="Oval 562"/>
                <p:cNvSpPr>
                  <a:spLocks noChangeArrowheads="1"/>
                </p:cNvSpPr>
                <p:nvPr/>
              </p:nvSpPr>
              <p:spPr bwMode="auto">
                <a:xfrm>
                  <a:off x="2396" y="297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31" name="Group 563"/>
              <p:cNvGrpSpPr>
                <a:grpSpLocks/>
              </p:cNvGrpSpPr>
              <p:nvPr/>
            </p:nvGrpSpPr>
            <p:grpSpPr bwMode="auto">
              <a:xfrm>
                <a:off x="2431" y="2973"/>
                <a:ext cx="28" cy="32"/>
                <a:chOff x="2431" y="2973"/>
                <a:chExt cx="28" cy="32"/>
              </a:xfrm>
            </p:grpSpPr>
            <p:sp>
              <p:nvSpPr>
                <p:cNvPr id="84532" name="Oval 564"/>
                <p:cNvSpPr>
                  <a:spLocks noChangeArrowheads="1"/>
                </p:cNvSpPr>
                <p:nvPr/>
              </p:nvSpPr>
              <p:spPr bwMode="auto">
                <a:xfrm>
                  <a:off x="2437" y="297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33" name="Oval 565"/>
                <p:cNvSpPr>
                  <a:spLocks noChangeArrowheads="1"/>
                </p:cNvSpPr>
                <p:nvPr/>
              </p:nvSpPr>
              <p:spPr bwMode="auto">
                <a:xfrm>
                  <a:off x="2431" y="297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34" name="Group 566"/>
              <p:cNvGrpSpPr>
                <a:grpSpLocks/>
              </p:cNvGrpSpPr>
              <p:nvPr/>
            </p:nvGrpSpPr>
            <p:grpSpPr bwMode="auto">
              <a:xfrm>
                <a:off x="2467" y="2973"/>
                <a:ext cx="28" cy="32"/>
                <a:chOff x="2467" y="2973"/>
                <a:chExt cx="28" cy="32"/>
              </a:xfrm>
            </p:grpSpPr>
            <p:sp>
              <p:nvSpPr>
                <p:cNvPr id="84535" name="Oval 567"/>
                <p:cNvSpPr>
                  <a:spLocks noChangeArrowheads="1"/>
                </p:cNvSpPr>
                <p:nvPr/>
              </p:nvSpPr>
              <p:spPr bwMode="auto">
                <a:xfrm>
                  <a:off x="2473" y="297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36" name="Oval 568"/>
                <p:cNvSpPr>
                  <a:spLocks noChangeArrowheads="1"/>
                </p:cNvSpPr>
                <p:nvPr/>
              </p:nvSpPr>
              <p:spPr bwMode="auto">
                <a:xfrm>
                  <a:off x="2467" y="297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37" name="Group 569"/>
              <p:cNvGrpSpPr>
                <a:grpSpLocks/>
              </p:cNvGrpSpPr>
              <p:nvPr/>
            </p:nvGrpSpPr>
            <p:grpSpPr bwMode="auto">
              <a:xfrm>
                <a:off x="2501" y="2974"/>
                <a:ext cx="28" cy="32"/>
                <a:chOff x="2501" y="2974"/>
                <a:chExt cx="28" cy="32"/>
              </a:xfrm>
            </p:grpSpPr>
            <p:sp>
              <p:nvSpPr>
                <p:cNvPr id="84538" name="Oval 570"/>
                <p:cNvSpPr>
                  <a:spLocks noChangeArrowheads="1"/>
                </p:cNvSpPr>
                <p:nvPr/>
              </p:nvSpPr>
              <p:spPr bwMode="auto">
                <a:xfrm>
                  <a:off x="2507" y="2980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39" name="Oval 571"/>
                <p:cNvSpPr>
                  <a:spLocks noChangeArrowheads="1"/>
                </p:cNvSpPr>
                <p:nvPr/>
              </p:nvSpPr>
              <p:spPr bwMode="auto">
                <a:xfrm>
                  <a:off x="2501" y="2974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40" name="Group 572"/>
              <p:cNvGrpSpPr>
                <a:grpSpLocks/>
              </p:cNvGrpSpPr>
              <p:nvPr/>
            </p:nvGrpSpPr>
            <p:grpSpPr bwMode="auto">
              <a:xfrm>
                <a:off x="2536" y="2974"/>
                <a:ext cx="28" cy="32"/>
                <a:chOff x="2536" y="2974"/>
                <a:chExt cx="28" cy="32"/>
              </a:xfrm>
            </p:grpSpPr>
            <p:sp>
              <p:nvSpPr>
                <p:cNvPr id="84541" name="Oval 573"/>
                <p:cNvSpPr>
                  <a:spLocks noChangeArrowheads="1"/>
                </p:cNvSpPr>
                <p:nvPr/>
              </p:nvSpPr>
              <p:spPr bwMode="auto">
                <a:xfrm>
                  <a:off x="2542" y="2980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42" name="Oval 574"/>
                <p:cNvSpPr>
                  <a:spLocks noChangeArrowheads="1"/>
                </p:cNvSpPr>
                <p:nvPr/>
              </p:nvSpPr>
              <p:spPr bwMode="auto">
                <a:xfrm>
                  <a:off x="2536" y="2974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43" name="Group 575"/>
              <p:cNvGrpSpPr>
                <a:grpSpLocks/>
              </p:cNvGrpSpPr>
              <p:nvPr/>
            </p:nvGrpSpPr>
            <p:grpSpPr bwMode="auto">
              <a:xfrm>
                <a:off x="2571" y="2974"/>
                <a:ext cx="28" cy="32"/>
                <a:chOff x="2571" y="2974"/>
                <a:chExt cx="28" cy="32"/>
              </a:xfrm>
            </p:grpSpPr>
            <p:sp>
              <p:nvSpPr>
                <p:cNvPr id="84544" name="Oval 576"/>
                <p:cNvSpPr>
                  <a:spLocks noChangeArrowheads="1"/>
                </p:cNvSpPr>
                <p:nvPr/>
              </p:nvSpPr>
              <p:spPr bwMode="auto">
                <a:xfrm>
                  <a:off x="2577" y="2980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45" name="Oval 577"/>
                <p:cNvSpPr>
                  <a:spLocks noChangeArrowheads="1"/>
                </p:cNvSpPr>
                <p:nvPr/>
              </p:nvSpPr>
              <p:spPr bwMode="auto">
                <a:xfrm>
                  <a:off x="2571" y="2974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46" name="Group 578"/>
              <p:cNvGrpSpPr>
                <a:grpSpLocks/>
              </p:cNvGrpSpPr>
              <p:nvPr/>
            </p:nvGrpSpPr>
            <p:grpSpPr bwMode="auto">
              <a:xfrm>
                <a:off x="2606" y="2974"/>
                <a:ext cx="28" cy="32"/>
                <a:chOff x="2606" y="2974"/>
                <a:chExt cx="28" cy="32"/>
              </a:xfrm>
            </p:grpSpPr>
            <p:sp>
              <p:nvSpPr>
                <p:cNvPr id="84547" name="Oval 579"/>
                <p:cNvSpPr>
                  <a:spLocks noChangeArrowheads="1"/>
                </p:cNvSpPr>
                <p:nvPr/>
              </p:nvSpPr>
              <p:spPr bwMode="auto">
                <a:xfrm>
                  <a:off x="2612" y="2980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48" name="Oval 580"/>
                <p:cNvSpPr>
                  <a:spLocks noChangeArrowheads="1"/>
                </p:cNvSpPr>
                <p:nvPr/>
              </p:nvSpPr>
              <p:spPr bwMode="auto">
                <a:xfrm>
                  <a:off x="2606" y="2974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49" name="Group 581"/>
              <p:cNvGrpSpPr>
                <a:grpSpLocks/>
              </p:cNvGrpSpPr>
              <p:nvPr/>
            </p:nvGrpSpPr>
            <p:grpSpPr bwMode="auto">
              <a:xfrm>
                <a:off x="2642" y="2974"/>
                <a:ext cx="28" cy="32"/>
                <a:chOff x="2642" y="2974"/>
                <a:chExt cx="28" cy="32"/>
              </a:xfrm>
            </p:grpSpPr>
            <p:sp>
              <p:nvSpPr>
                <p:cNvPr id="84550" name="Oval 582"/>
                <p:cNvSpPr>
                  <a:spLocks noChangeArrowheads="1"/>
                </p:cNvSpPr>
                <p:nvPr/>
              </p:nvSpPr>
              <p:spPr bwMode="auto">
                <a:xfrm>
                  <a:off x="2648" y="2980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51" name="Oval 583"/>
                <p:cNvSpPr>
                  <a:spLocks noChangeArrowheads="1"/>
                </p:cNvSpPr>
                <p:nvPr/>
              </p:nvSpPr>
              <p:spPr bwMode="auto">
                <a:xfrm>
                  <a:off x="2642" y="2974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52" name="Group 584"/>
              <p:cNvGrpSpPr>
                <a:grpSpLocks/>
              </p:cNvGrpSpPr>
              <p:nvPr/>
            </p:nvGrpSpPr>
            <p:grpSpPr bwMode="auto">
              <a:xfrm>
                <a:off x="2677" y="2974"/>
                <a:ext cx="28" cy="32"/>
                <a:chOff x="2677" y="2974"/>
                <a:chExt cx="28" cy="32"/>
              </a:xfrm>
            </p:grpSpPr>
            <p:sp>
              <p:nvSpPr>
                <p:cNvPr id="84553" name="Oval 585"/>
                <p:cNvSpPr>
                  <a:spLocks noChangeArrowheads="1"/>
                </p:cNvSpPr>
                <p:nvPr/>
              </p:nvSpPr>
              <p:spPr bwMode="auto">
                <a:xfrm>
                  <a:off x="2683" y="2980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54" name="Oval 586"/>
                <p:cNvSpPr>
                  <a:spLocks noChangeArrowheads="1"/>
                </p:cNvSpPr>
                <p:nvPr/>
              </p:nvSpPr>
              <p:spPr bwMode="auto">
                <a:xfrm>
                  <a:off x="2677" y="2974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555" name="Group 587"/>
            <p:cNvGrpSpPr>
              <a:grpSpLocks/>
            </p:cNvGrpSpPr>
            <p:nvPr/>
          </p:nvGrpSpPr>
          <p:grpSpPr bwMode="auto">
            <a:xfrm>
              <a:off x="2262" y="3103"/>
              <a:ext cx="414" cy="33"/>
              <a:chOff x="2252" y="3007"/>
              <a:chExt cx="414" cy="33"/>
            </a:xfrm>
          </p:grpSpPr>
          <p:grpSp>
            <p:nvGrpSpPr>
              <p:cNvPr id="84556" name="Group 588"/>
              <p:cNvGrpSpPr>
                <a:grpSpLocks/>
              </p:cNvGrpSpPr>
              <p:nvPr/>
            </p:nvGrpSpPr>
            <p:grpSpPr bwMode="auto">
              <a:xfrm>
                <a:off x="2252" y="3007"/>
                <a:ext cx="28" cy="32"/>
                <a:chOff x="2252" y="3007"/>
                <a:chExt cx="28" cy="32"/>
              </a:xfrm>
            </p:grpSpPr>
            <p:sp>
              <p:nvSpPr>
                <p:cNvPr id="84557" name="Oval 589"/>
                <p:cNvSpPr>
                  <a:spLocks noChangeArrowheads="1"/>
                </p:cNvSpPr>
                <p:nvPr/>
              </p:nvSpPr>
              <p:spPr bwMode="auto">
                <a:xfrm>
                  <a:off x="2258" y="301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58" name="Oval 590"/>
                <p:cNvSpPr>
                  <a:spLocks noChangeArrowheads="1"/>
                </p:cNvSpPr>
                <p:nvPr/>
              </p:nvSpPr>
              <p:spPr bwMode="auto">
                <a:xfrm>
                  <a:off x="2252" y="300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59" name="Group 591"/>
              <p:cNvGrpSpPr>
                <a:grpSpLocks/>
              </p:cNvGrpSpPr>
              <p:nvPr/>
            </p:nvGrpSpPr>
            <p:grpSpPr bwMode="auto">
              <a:xfrm>
                <a:off x="2287" y="3007"/>
                <a:ext cx="28" cy="32"/>
                <a:chOff x="2287" y="3007"/>
                <a:chExt cx="28" cy="32"/>
              </a:xfrm>
            </p:grpSpPr>
            <p:sp>
              <p:nvSpPr>
                <p:cNvPr id="84560" name="Oval 592"/>
                <p:cNvSpPr>
                  <a:spLocks noChangeArrowheads="1"/>
                </p:cNvSpPr>
                <p:nvPr/>
              </p:nvSpPr>
              <p:spPr bwMode="auto">
                <a:xfrm>
                  <a:off x="2293" y="301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61" name="Oval 593"/>
                <p:cNvSpPr>
                  <a:spLocks noChangeArrowheads="1"/>
                </p:cNvSpPr>
                <p:nvPr/>
              </p:nvSpPr>
              <p:spPr bwMode="auto">
                <a:xfrm>
                  <a:off x="2287" y="300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62" name="Group 594"/>
              <p:cNvGrpSpPr>
                <a:grpSpLocks/>
              </p:cNvGrpSpPr>
              <p:nvPr/>
            </p:nvGrpSpPr>
            <p:grpSpPr bwMode="auto">
              <a:xfrm>
                <a:off x="2322" y="3007"/>
                <a:ext cx="28" cy="32"/>
                <a:chOff x="2322" y="3007"/>
                <a:chExt cx="28" cy="32"/>
              </a:xfrm>
            </p:grpSpPr>
            <p:sp>
              <p:nvSpPr>
                <p:cNvPr id="84563" name="Oval 595"/>
                <p:cNvSpPr>
                  <a:spLocks noChangeArrowheads="1"/>
                </p:cNvSpPr>
                <p:nvPr/>
              </p:nvSpPr>
              <p:spPr bwMode="auto">
                <a:xfrm>
                  <a:off x="2328" y="301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64" name="Oval 596"/>
                <p:cNvSpPr>
                  <a:spLocks noChangeArrowheads="1"/>
                </p:cNvSpPr>
                <p:nvPr/>
              </p:nvSpPr>
              <p:spPr bwMode="auto">
                <a:xfrm>
                  <a:off x="2322" y="300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65" name="Group 597"/>
              <p:cNvGrpSpPr>
                <a:grpSpLocks/>
              </p:cNvGrpSpPr>
              <p:nvPr/>
            </p:nvGrpSpPr>
            <p:grpSpPr bwMode="auto">
              <a:xfrm>
                <a:off x="2357" y="3007"/>
                <a:ext cx="28" cy="32"/>
                <a:chOff x="2357" y="3007"/>
                <a:chExt cx="28" cy="32"/>
              </a:xfrm>
            </p:grpSpPr>
            <p:sp>
              <p:nvSpPr>
                <p:cNvPr id="84566" name="Oval 598"/>
                <p:cNvSpPr>
                  <a:spLocks noChangeArrowheads="1"/>
                </p:cNvSpPr>
                <p:nvPr/>
              </p:nvSpPr>
              <p:spPr bwMode="auto">
                <a:xfrm>
                  <a:off x="2363" y="301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67" name="Oval 599"/>
                <p:cNvSpPr>
                  <a:spLocks noChangeArrowheads="1"/>
                </p:cNvSpPr>
                <p:nvPr/>
              </p:nvSpPr>
              <p:spPr bwMode="auto">
                <a:xfrm>
                  <a:off x="2357" y="300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68" name="Group 600"/>
              <p:cNvGrpSpPr>
                <a:grpSpLocks/>
              </p:cNvGrpSpPr>
              <p:nvPr/>
            </p:nvGrpSpPr>
            <p:grpSpPr bwMode="auto">
              <a:xfrm>
                <a:off x="2392" y="3007"/>
                <a:ext cx="28" cy="32"/>
                <a:chOff x="2392" y="3007"/>
                <a:chExt cx="28" cy="32"/>
              </a:xfrm>
            </p:grpSpPr>
            <p:sp>
              <p:nvSpPr>
                <p:cNvPr id="84569" name="Oval 601"/>
                <p:cNvSpPr>
                  <a:spLocks noChangeArrowheads="1"/>
                </p:cNvSpPr>
                <p:nvPr/>
              </p:nvSpPr>
              <p:spPr bwMode="auto">
                <a:xfrm>
                  <a:off x="2398" y="301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70" name="Oval 602"/>
                <p:cNvSpPr>
                  <a:spLocks noChangeArrowheads="1"/>
                </p:cNvSpPr>
                <p:nvPr/>
              </p:nvSpPr>
              <p:spPr bwMode="auto">
                <a:xfrm>
                  <a:off x="2392" y="300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71" name="Group 603"/>
              <p:cNvGrpSpPr>
                <a:grpSpLocks/>
              </p:cNvGrpSpPr>
              <p:nvPr/>
            </p:nvGrpSpPr>
            <p:grpSpPr bwMode="auto">
              <a:xfrm>
                <a:off x="2428" y="3007"/>
                <a:ext cx="28" cy="32"/>
                <a:chOff x="2428" y="3007"/>
                <a:chExt cx="28" cy="32"/>
              </a:xfrm>
            </p:grpSpPr>
            <p:sp>
              <p:nvSpPr>
                <p:cNvPr id="84572" name="Oval 604"/>
                <p:cNvSpPr>
                  <a:spLocks noChangeArrowheads="1"/>
                </p:cNvSpPr>
                <p:nvPr/>
              </p:nvSpPr>
              <p:spPr bwMode="auto">
                <a:xfrm>
                  <a:off x="2434" y="301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73" name="Oval 605"/>
                <p:cNvSpPr>
                  <a:spLocks noChangeArrowheads="1"/>
                </p:cNvSpPr>
                <p:nvPr/>
              </p:nvSpPr>
              <p:spPr bwMode="auto">
                <a:xfrm>
                  <a:off x="2428" y="300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74" name="Group 606"/>
              <p:cNvGrpSpPr>
                <a:grpSpLocks/>
              </p:cNvGrpSpPr>
              <p:nvPr/>
            </p:nvGrpSpPr>
            <p:grpSpPr bwMode="auto">
              <a:xfrm>
                <a:off x="2462" y="3008"/>
                <a:ext cx="28" cy="32"/>
                <a:chOff x="2462" y="3008"/>
                <a:chExt cx="28" cy="32"/>
              </a:xfrm>
            </p:grpSpPr>
            <p:sp>
              <p:nvSpPr>
                <p:cNvPr id="84575" name="Oval 607"/>
                <p:cNvSpPr>
                  <a:spLocks noChangeArrowheads="1"/>
                </p:cNvSpPr>
                <p:nvPr/>
              </p:nvSpPr>
              <p:spPr bwMode="auto">
                <a:xfrm>
                  <a:off x="2468" y="301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76" name="Oval 608"/>
                <p:cNvSpPr>
                  <a:spLocks noChangeArrowheads="1"/>
                </p:cNvSpPr>
                <p:nvPr/>
              </p:nvSpPr>
              <p:spPr bwMode="auto">
                <a:xfrm>
                  <a:off x="2462" y="300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77" name="Group 609"/>
              <p:cNvGrpSpPr>
                <a:grpSpLocks/>
              </p:cNvGrpSpPr>
              <p:nvPr/>
            </p:nvGrpSpPr>
            <p:grpSpPr bwMode="auto">
              <a:xfrm>
                <a:off x="2497" y="3008"/>
                <a:ext cx="28" cy="32"/>
                <a:chOff x="2497" y="3008"/>
                <a:chExt cx="28" cy="32"/>
              </a:xfrm>
            </p:grpSpPr>
            <p:sp>
              <p:nvSpPr>
                <p:cNvPr id="84578" name="Oval 610"/>
                <p:cNvSpPr>
                  <a:spLocks noChangeArrowheads="1"/>
                </p:cNvSpPr>
                <p:nvPr/>
              </p:nvSpPr>
              <p:spPr bwMode="auto">
                <a:xfrm>
                  <a:off x="2503" y="301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79" name="Oval 611"/>
                <p:cNvSpPr>
                  <a:spLocks noChangeArrowheads="1"/>
                </p:cNvSpPr>
                <p:nvPr/>
              </p:nvSpPr>
              <p:spPr bwMode="auto">
                <a:xfrm>
                  <a:off x="2497" y="300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80" name="Group 612"/>
              <p:cNvGrpSpPr>
                <a:grpSpLocks/>
              </p:cNvGrpSpPr>
              <p:nvPr/>
            </p:nvGrpSpPr>
            <p:grpSpPr bwMode="auto">
              <a:xfrm>
                <a:off x="2532" y="3008"/>
                <a:ext cx="28" cy="32"/>
                <a:chOff x="2532" y="3008"/>
                <a:chExt cx="28" cy="32"/>
              </a:xfrm>
            </p:grpSpPr>
            <p:sp>
              <p:nvSpPr>
                <p:cNvPr id="84581" name="Oval 613"/>
                <p:cNvSpPr>
                  <a:spLocks noChangeArrowheads="1"/>
                </p:cNvSpPr>
                <p:nvPr/>
              </p:nvSpPr>
              <p:spPr bwMode="auto">
                <a:xfrm>
                  <a:off x="2538" y="301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82" name="Oval 614"/>
                <p:cNvSpPr>
                  <a:spLocks noChangeArrowheads="1"/>
                </p:cNvSpPr>
                <p:nvPr/>
              </p:nvSpPr>
              <p:spPr bwMode="auto">
                <a:xfrm>
                  <a:off x="2532" y="300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83" name="Group 615"/>
              <p:cNvGrpSpPr>
                <a:grpSpLocks/>
              </p:cNvGrpSpPr>
              <p:nvPr/>
            </p:nvGrpSpPr>
            <p:grpSpPr bwMode="auto">
              <a:xfrm>
                <a:off x="2567" y="3008"/>
                <a:ext cx="28" cy="32"/>
                <a:chOff x="2567" y="3008"/>
                <a:chExt cx="28" cy="32"/>
              </a:xfrm>
            </p:grpSpPr>
            <p:sp>
              <p:nvSpPr>
                <p:cNvPr id="84584" name="Oval 616"/>
                <p:cNvSpPr>
                  <a:spLocks noChangeArrowheads="1"/>
                </p:cNvSpPr>
                <p:nvPr/>
              </p:nvSpPr>
              <p:spPr bwMode="auto">
                <a:xfrm>
                  <a:off x="2573" y="301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85" name="Oval 617"/>
                <p:cNvSpPr>
                  <a:spLocks noChangeArrowheads="1"/>
                </p:cNvSpPr>
                <p:nvPr/>
              </p:nvSpPr>
              <p:spPr bwMode="auto">
                <a:xfrm>
                  <a:off x="2567" y="300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86" name="Group 618"/>
              <p:cNvGrpSpPr>
                <a:grpSpLocks/>
              </p:cNvGrpSpPr>
              <p:nvPr/>
            </p:nvGrpSpPr>
            <p:grpSpPr bwMode="auto">
              <a:xfrm>
                <a:off x="2603" y="3008"/>
                <a:ext cx="28" cy="32"/>
                <a:chOff x="2603" y="3008"/>
                <a:chExt cx="28" cy="32"/>
              </a:xfrm>
            </p:grpSpPr>
            <p:sp>
              <p:nvSpPr>
                <p:cNvPr id="84587" name="Oval 619"/>
                <p:cNvSpPr>
                  <a:spLocks noChangeArrowheads="1"/>
                </p:cNvSpPr>
                <p:nvPr/>
              </p:nvSpPr>
              <p:spPr bwMode="auto">
                <a:xfrm>
                  <a:off x="2609" y="301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88" name="Oval 620"/>
                <p:cNvSpPr>
                  <a:spLocks noChangeArrowheads="1"/>
                </p:cNvSpPr>
                <p:nvPr/>
              </p:nvSpPr>
              <p:spPr bwMode="auto">
                <a:xfrm>
                  <a:off x="2603" y="300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89" name="Group 621"/>
              <p:cNvGrpSpPr>
                <a:grpSpLocks/>
              </p:cNvGrpSpPr>
              <p:nvPr/>
            </p:nvGrpSpPr>
            <p:grpSpPr bwMode="auto">
              <a:xfrm>
                <a:off x="2638" y="3008"/>
                <a:ext cx="28" cy="32"/>
                <a:chOff x="2638" y="3008"/>
                <a:chExt cx="28" cy="32"/>
              </a:xfrm>
            </p:grpSpPr>
            <p:sp>
              <p:nvSpPr>
                <p:cNvPr id="84590" name="Oval 622"/>
                <p:cNvSpPr>
                  <a:spLocks noChangeArrowheads="1"/>
                </p:cNvSpPr>
                <p:nvPr/>
              </p:nvSpPr>
              <p:spPr bwMode="auto">
                <a:xfrm>
                  <a:off x="2644" y="301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91" name="Oval 623"/>
                <p:cNvSpPr>
                  <a:spLocks noChangeArrowheads="1"/>
                </p:cNvSpPr>
                <p:nvPr/>
              </p:nvSpPr>
              <p:spPr bwMode="auto">
                <a:xfrm>
                  <a:off x="2638" y="300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592" name="Group 624"/>
            <p:cNvGrpSpPr>
              <a:grpSpLocks/>
            </p:cNvGrpSpPr>
            <p:nvPr/>
          </p:nvGrpSpPr>
          <p:grpSpPr bwMode="auto">
            <a:xfrm>
              <a:off x="2226" y="3138"/>
              <a:ext cx="414" cy="33"/>
              <a:chOff x="2216" y="3042"/>
              <a:chExt cx="414" cy="33"/>
            </a:xfrm>
          </p:grpSpPr>
          <p:grpSp>
            <p:nvGrpSpPr>
              <p:cNvPr id="84593" name="Group 625"/>
              <p:cNvGrpSpPr>
                <a:grpSpLocks/>
              </p:cNvGrpSpPr>
              <p:nvPr/>
            </p:nvGrpSpPr>
            <p:grpSpPr bwMode="auto">
              <a:xfrm>
                <a:off x="2216" y="3042"/>
                <a:ext cx="28" cy="32"/>
                <a:chOff x="2216" y="3042"/>
                <a:chExt cx="28" cy="32"/>
              </a:xfrm>
            </p:grpSpPr>
            <p:sp>
              <p:nvSpPr>
                <p:cNvPr id="84594" name="Oval 626"/>
                <p:cNvSpPr>
                  <a:spLocks noChangeArrowheads="1"/>
                </p:cNvSpPr>
                <p:nvPr/>
              </p:nvSpPr>
              <p:spPr bwMode="auto">
                <a:xfrm>
                  <a:off x="2222" y="304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95" name="Oval 627"/>
                <p:cNvSpPr>
                  <a:spLocks noChangeArrowheads="1"/>
                </p:cNvSpPr>
                <p:nvPr/>
              </p:nvSpPr>
              <p:spPr bwMode="auto">
                <a:xfrm>
                  <a:off x="2216" y="304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96" name="Group 628"/>
              <p:cNvGrpSpPr>
                <a:grpSpLocks/>
              </p:cNvGrpSpPr>
              <p:nvPr/>
            </p:nvGrpSpPr>
            <p:grpSpPr bwMode="auto">
              <a:xfrm>
                <a:off x="2251" y="3042"/>
                <a:ext cx="28" cy="32"/>
                <a:chOff x="2251" y="3042"/>
                <a:chExt cx="28" cy="32"/>
              </a:xfrm>
            </p:grpSpPr>
            <p:sp>
              <p:nvSpPr>
                <p:cNvPr id="84597" name="Oval 629"/>
                <p:cNvSpPr>
                  <a:spLocks noChangeArrowheads="1"/>
                </p:cNvSpPr>
                <p:nvPr/>
              </p:nvSpPr>
              <p:spPr bwMode="auto">
                <a:xfrm>
                  <a:off x="2257" y="304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598" name="Oval 630"/>
                <p:cNvSpPr>
                  <a:spLocks noChangeArrowheads="1"/>
                </p:cNvSpPr>
                <p:nvPr/>
              </p:nvSpPr>
              <p:spPr bwMode="auto">
                <a:xfrm>
                  <a:off x="2251" y="304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599" name="Group 631"/>
              <p:cNvGrpSpPr>
                <a:grpSpLocks/>
              </p:cNvGrpSpPr>
              <p:nvPr/>
            </p:nvGrpSpPr>
            <p:grpSpPr bwMode="auto">
              <a:xfrm>
                <a:off x="2286" y="3042"/>
                <a:ext cx="28" cy="32"/>
                <a:chOff x="2286" y="3042"/>
                <a:chExt cx="28" cy="32"/>
              </a:xfrm>
            </p:grpSpPr>
            <p:sp>
              <p:nvSpPr>
                <p:cNvPr id="84600" name="Oval 632"/>
                <p:cNvSpPr>
                  <a:spLocks noChangeArrowheads="1"/>
                </p:cNvSpPr>
                <p:nvPr/>
              </p:nvSpPr>
              <p:spPr bwMode="auto">
                <a:xfrm>
                  <a:off x="2292" y="304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01" name="Oval 633"/>
                <p:cNvSpPr>
                  <a:spLocks noChangeArrowheads="1"/>
                </p:cNvSpPr>
                <p:nvPr/>
              </p:nvSpPr>
              <p:spPr bwMode="auto">
                <a:xfrm>
                  <a:off x="2286" y="304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02" name="Group 634"/>
              <p:cNvGrpSpPr>
                <a:grpSpLocks/>
              </p:cNvGrpSpPr>
              <p:nvPr/>
            </p:nvGrpSpPr>
            <p:grpSpPr bwMode="auto">
              <a:xfrm>
                <a:off x="2321" y="3042"/>
                <a:ext cx="28" cy="32"/>
                <a:chOff x="2321" y="3042"/>
                <a:chExt cx="28" cy="32"/>
              </a:xfrm>
            </p:grpSpPr>
            <p:sp>
              <p:nvSpPr>
                <p:cNvPr id="84603" name="Oval 635"/>
                <p:cNvSpPr>
                  <a:spLocks noChangeArrowheads="1"/>
                </p:cNvSpPr>
                <p:nvPr/>
              </p:nvSpPr>
              <p:spPr bwMode="auto">
                <a:xfrm>
                  <a:off x="2327" y="304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04" name="Oval 636"/>
                <p:cNvSpPr>
                  <a:spLocks noChangeArrowheads="1"/>
                </p:cNvSpPr>
                <p:nvPr/>
              </p:nvSpPr>
              <p:spPr bwMode="auto">
                <a:xfrm>
                  <a:off x="2321" y="304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05" name="Group 637"/>
              <p:cNvGrpSpPr>
                <a:grpSpLocks/>
              </p:cNvGrpSpPr>
              <p:nvPr/>
            </p:nvGrpSpPr>
            <p:grpSpPr bwMode="auto">
              <a:xfrm>
                <a:off x="2356" y="3042"/>
                <a:ext cx="28" cy="32"/>
                <a:chOff x="2356" y="3042"/>
                <a:chExt cx="28" cy="32"/>
              </a:xfrm>
            </p:grpSpPr>
            <p:sp>
              <p:nvSpPr>
                <p:cNvPr id="84606" name="Oval 638"/>
                <p:cNvSpPr>
                  <a:spLocks noChangeArrowheads="1"/>
                </p:cNvSpPr>
                <p:nvPr/>
              </p:nvSpPr>
              <p:spPr bwMode="auto">
                <a:xfrm>
                  <a:off x="2362" y="304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07" name="Oval 639"/>
                <p:cNvSpPr>
                  <a:spLocks noChangeArrowheads="1"/>
                </p:cNvSpPr>
                <p:nvPr/>
              </p:nvSpPr>
              <p:spPr bwMode="auto">
                <a:xfrm>
                  <a:off x="2356" y="304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08" name="Group 640"/>
              <p:cNvGrpSpPr>
                <a:grpSpLocks/>
              </p:cNvGrpSpPr>
              <p:nvPr/>
            </p:nvGrpSpPr>
            <p:grpSpPr bwMode="auto">
              <a:xfrm>
                <a:off x="2392" y="3042"/>
                <a:ext cx="28" cy="32"/>
                <a:chOff x="2392" y="3042"/>
                <a:chExt cx="28" cy="32"/>
              </a:xfrm>
            </p:grpSpPr>
            <p:sp>
              <p:nvSpPr>
                <p:cNvPr id="84609" name="Oval 641"/>
                <p:cNvSpPr>
                  <a:spLocks noChangeArrowheads="1"/>
                </p:cNvSpPr>
                <p:nvPr/>
              </p:nvSpPr>
              <p:spPr bwMode="auto">
                <a:xfrm>
                  <a:off x="2398" y="304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10" name="Oval 642"/>
                <p:cNvSpPr>
                  <a:spLocks noChangeArrowheads="1"/>
                </p:cNvSpPr>
                <p:nvPr/>
              </p:nvSpPr>
              <p:spPr bwMode="auto">
                <a:xfrm>
                  <a:off x="2392" y="304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11" name="Group 643"/>
              <p:cNvGrpSpPr>
                <a:grpSpLocks/>
              </p:cNvGrpSpPr>
              <p:nvPr/>
            </p:nvGrpSpPr>
            <p:grpSpPr bwMode="auto">
              <a:xfrm>
                <a:off x="2426" y="3043"/>
                <a:ext cx="28" cy="32"/>
                <a:chOff x="2426" y="3043"/>
                <a:chExt cx="28" cy="32"/>
              </a:xfrm>
            </p:grpSpPr>
            <p:sp>
              <p:nvSpPr>
                <p:cNvPr id="84612" name="Oval 644"/>
                <p:cNvSpPr>
                  <a:spLocks noChangeArrowheads="1"/>
                </p:cNvSpPr>
                <p:nvPr/>
              </p:nvSpPr>
              <p:spPr bwMode="auto">
                <a:xfrm>
                  <a:off x="2432" y="304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13" name="Oval 645"/>
                <p:cNvSpPr>
                  <a:spLocks noChangeArrowheads="1"/>
                </p:cNvSpPr>
                <p:nvPr/>
              </p:nvSpPr>
              <p:spPr bwMode="auto">
                <a:xfrm>
                  <a:off x="2426" y="304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14" name="Group 646"/>
              <p:cNvGrpSpPr>
                <a:grpSpLocks/>
              </p:cNvGrpSpPr>
              <p:nvPr/>
            </p:nvGrpSpPr>
            <p:grpSpPr bwMode="auto">
              <a:xfrm>
                <a:off x="2461" y="3043"/>
                <a:ext cx="28" cy="32"/>
                <a:chOff x="2461" y="3043"/>
                <a:chExt cx="28" cy="32"/>
              </a:xfrm>
            </p:grpSpPr>
            <p:sp>
              <p:nvSpPr>
                <p:cNvPr id="84615" name="Oval 647"/>
                <p:cNvSpPr>
                  <a:spLocks noChangeArrowheads="1"/>
                </p:cNvSpPr>
                <p:nvPr/>
              </p:nvSpPr>
              <p:spPr bwMode="auto">
                <a:xfrm>
                  <a:off x="2467" y="304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16" name="Oval 648"/>
                <p:cNvSpPr>
                  <a:spLocks noChangeArrowheads="1"/>
                </p:cNvSpPr>
                <p:nvPr/>
              </p:nvSpPr>
              <p:spPr bwMode="auto">
                <a:xfrm>
                  <a:off x="2461" y="304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17" name="Group 649"/>
              <p:cNvGrpSpPr>
                <a:grpSpLocks/>
              </p:cNvGrpSpPr>
              <p:nvPr/>
            </p:nvGrpSpPr>
            <p:grpSpPr bwMode="auto">
              <a:xfrm>
                <a:off x="2496" y="3043"/>
                <a:ext cx="28" cy="32"/>
                <a:chOff x="2496" y="3043"/>
                <a:chExt cx="28" cy="32"/>
              </a:xfrm>
            </p:grpSpPr>
            <p:sp>
              <p:nvSpPr>
                <p:cNvPr id="84618" name="Oval 650"/>
                <p:cNvSpPr>
                  <a:spLocks noChangeArrowheads="1"/>
                </p:cNvSpPr>
                <p:nvPr/>
              </p:nvSpPr>
              <p:spPr bwMode="auto">
                <a:xfrm>
                  <a:off x="2502" y="304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19" name="Oval 651"/>
                <p:cNvSpPr>
                  <a:spLocks noChangeArrowheads="1"/>
                </p:cNvSpPr>
                <p:nvPr/>
              </p:nvSpPr>
              <p:spPr bwMode="auto">
                <a:xfrm>
                  <a:off x="2496" y="304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20" name="Group 652"/>
              <p:cNvGrpSpPr>
                <a:grpSpLocks/>
              </p:cNvGrpSpPr>
              <p:nvPr/>
            </p:nvGrpSpPr>
            <p:grpSpPr bwMode="auto">
              <a:xfrm>
                <a:off x="2531" y="3043"/>
                <a:ext cx="28" cy="32"/>
                <a:chOff x="2531" y="3043"/>
                <a:chExt cx="28" cy="32"/>
              </a:xfrm>
            </p:grpSpPr>
            <p:sp>
              <p:nvSpPr>
                <p:cNvPr id="84621" name="Oval 653"/>
                <p:cNvSpPr>
                  <a:spLocks noChangeArrowheads="1"/>
                </p:cNvSpPr>
                <p:nvPr/>
              </p:nvSpPr>
              <p:spPr bwMode="auto">
                <a:xfrm>
                  <a:off x="2537" y="304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22" name="Oval 654"/>
                <p:cNvSpPr>
                  <a:spLocks noChangeArrowheads="1"/>
                </p:cNvSpPr>
                <p:nvPr/>
              </p:nvSpPr>
              <p:spPr bwMode="auto">
                <a:xfrm>
                  <a:off x="2531" y="304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23" name="Group 655"/>
              <p:cNvGrpSpPr>
                <a:grpSpLocks/>
              </p:cNvGrpSpPr>
              <p:nvPr/>
            </p:nvGrpSpPr>
            <p:grpSpPr bwMode="auto">
              <a:xfrm>
                <a:off x="2567" y="3043"/>
                <a:ext cx="28" cy="32"/>
                <a:chOff x="2567" y="3043"/>
                <a:chExt cx="28" cy="32"/>
              </a:xfrm>
            </p:grpSpPr>
            <p:sp>
              <p:nvSpPr>
                <p:cNvPr id="84624" name="Oval 656"/>
                <p:cNvSpPr>
                  <a:spLocks noChangeArrowheads="1"/>
                </p:cNvSpPr>
                <p:nvPr/>
              </p:nvSpPr>
              <p:spPr bwMode="auto">
                <a:xfrm>
                  <a:off x="2573" y="304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25" name="Oval 657"/>
                <p:cNvSpPr>
                  <a:spLocks noChangeArrowheads="1"/>
                </p:cNvSpPr>
                <p:nvPr/>
              </p:nvSpPr>
              <p:spPr bwMode="auto">
                <a:xfrm>
                  <a:off x="2567" y="304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26" name="Group 658"/>
              <p:cNvGrpSpPr>
                <a:grpSpLocks/>
              </p:cNvGrpSpPr>
              <p:nvPr/>
            </p:nvGrpSpPr>
            <p:grpSpPr bwMode="auto">
              <a:xfrm>
                <a:off x="2602" y="3043"/>
                <a:ext cx="28" cy="32"/>
                <a:chOff x="2602" y="3043"/>
                <a:chExt cx="28" cy="32"/>
              </a:xfrm>
            </p:grpSpPr>
            <p:sp>
              <p:nvSpPr>
                <p:cNvPr id="84627" name="Oval 659"/>
                <p:cNvSpPr>
                  <a:spLocks noChangeArrowheads="1"/>
                </p:cNvSpPr>
                <p:nvPr/>
              </p:nvSpPr>
              <p:spPr bwMode="auto">
                <a:xfrm>
                  <a:off x="2608" y="304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28" name="Oval 660"/>
                <p:cNvSpPr>
                  <a:spLocks noChangeArrowheads="1"/>
                </p:cNvSpPr>
                <p:nvPr/>
              </p:nvSpPr>
              <p:spPr bwMode="auto">
                <a:xfrm>
                  <a:off x="2602" y="304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629" name="Group 661"/>
            <p:cNvGrpSpPr>
              <a:grpSpLocks/>
            </p:cNvGrpSpPr>
            <p:nvPr/>
          </p:nvGrpSpPr>
          <p:grpSpPr bwMode="auto">
            <a:xfrm>
              <a:off x="2193" y="3173"/>
              <a:ext cx="414" cy="33"/>
              <a:chOff x="2183" y="3077"/>
              <a:chExt cx="414" cy="33"/>
            </a:xfrm>
          </p:grpSpPr>
          <p:grpSp>
            <p:nvGrpSpPr>
              <p:cNvPr id="84630" name="Group 662"/>
              <p:cNvGrpSpPr>
                <a:grpSpLocks/>
              </p:cNvGrpSpPr>
              <p:nvPr/>
            </p:nvGrpSpPr>
            <p:grpSpPr bwMode="auto">
              <a:xfrm>
                <a:off x="2183" y="3077"/>
                <a:ext cx="28" cy="32"/>
                <a:chOff x="2183" y="3077"/>
                <a:chExt cx="28" cy="32"/>
              </a:xfrm>
            </p:grpSpPr>
            <p:sp>
              <p:nvSpPr>
                <p:cNvPr id="84631" name="Oval 663"/>
                <p:cNvSpPr>
                  <a:spLocks noChangeArrowheads="1"/>
                </p:cNvSpPr>
                <p:nvPr/>
              </p:nvSpPr>
              <p:spPr bwMode="auto">
                <a:xfrm>
                  <a:off x="2189" y="308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32" name="Oval 664"/>
                <p:cNvSpPr>
                  <a:spLocks noChangeArrowheads="1"/>
                </p:cNvSpPr>
                <p:nvPr/>
              </p:nvSpPr>
              <p:spPr bwMode="auto">
                <a:xfrm>
                  <a:off x="2183" y="307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33" name="Group 665"/>
              <p:cNvGrpSpPr>
                <a:grpSpLocks/>
              </p:cNvGrpSpPr>
              <p:nvPr/>
            </p:nvGrpSpPr>
            <p:grpSpPr bwMode="auto">
              <a:xfrm>
                <a:off x="2218" y="3077"/>
                <a:ext cx="28" cy="32"/>
                <a:chOff x="2218" y="3077"/>
                <a:chExt cx="28" cy="32"/>
              </a:xfrm>
            </p:grpSpPr>
            <p:sp>
              <p:nvSpPr>
                <p:cNvPr id="84634" name="Oval 666"/>
                <p:cNvSpPr>
                  <a:spLocks noChangeArrowheads="1"/>
                </p:cNvSpPr>
                <p:nvPr/>
              </p:nvSpPr>
              <p:spPr bwMode="auto">
                <a:xfrm>
                  <a:off x="2224" y="308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35" name="Oval 667"/>
                <p:cNvSpPr>
                  <a:spLocks noChangeArrowheads="1"/>
                </p:cNvSpPr>
                <p:nvPr/>
              </p:nvSpPr>
              <p:spPr bwMode="auto">
                <a:xfrm>
                  <a:off x="2218" y="307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36" name="Group 668"/>
              <p:cNvGrpSpPr>
                <a:grpSpLocks/>
              </p:cNvGrpSpPr>
              <p:nvPr/>
            </p:nvGrpSpPr>
            <p:grpSpPr bwMode="auto">
              <a:xfrm>
                <a:off x="2253" y="3077"/>
                <a:ext cx="28" cy="32"/>
                <a:chOff x="2253" y="3077"/>
                <a:chExt cx="28" cy="32"/>
              </a:xfrm>
            </p:grpSpPr>
            <p:sp>
              <p:nvSpPr>
                <p:cNvPr id="84637" name="Oval 669"/>
                <p:cNvSpPr>
                  <a:spLocks noChangeArrowheads="1"/>
                </p:cNvSpPr>
                <p:nvPr/>
              </p:nvSpPr>
              <p:spPr bwMode="auto">
                <a:xfrm>
                  <a:off x="2259" y="308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38" name="Oval 670"/>
                <p:cNvSpPr>
                  <a:spLocks noChangeArrowheads="1"/>
                </p:cNvSpPr>
                <p:nvPr/>
              </p:nvSpPr>
              <p:spPr bwMode="auto">
                <a:xfrm>
                  <a:off x="2253" y="307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39" name="Group 671"/>
              <p:cNvGrpSpPr>
                <a:grpSpLocks/>
              </p:cNvGrpSpPr>
              <p:nvPr/>
            </p:nvGrpSpPr>
            <p:grpSpPr bwMode="auto">
              <a:xfrm>
                <a:off x="2288" y="3077"/>
                <a:ext cx="28" cy="32"/>
                <a:chOff x="2288" y="3077"/>
                <a:chExt cx="28" cy="32"/>
              </a:xfrm>
            </p:grpSpPr>
            <p:sp>
              <p:nvSpPr>
                <p:cNvPr id="84640" name="Oval 672"/>
                <p:cNvSpPr>
                  <a:spLocks noChangeArrowheads="1"/>
                </p:cNvSpPr>
                <p:nvPr/>
              </p:nvSpPr>
              <p:spPr bwMode="auto">
                <a:xfrm>
                  <a:off x="2294" y="308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41" name="Oval 673"/>
                <p:cNvSpPr>
                  <a:spLocks noChangeArrowheads="1"/>
                </p:cNvSpPr>
                <p:nvPr/>
              </p:nvSpPr>
              <p:spPr bwMode="auto">
                <a:xfrm>
                  <a:off x="2288" y="307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42" name="Group 674"/>
              <p:cNvGrpSpPr>
                <a:grpSpLocks/>
              </p:cNvGrpSpPr>
              <p:nvPr/>
            </p:nvGrpSpPr>
            <p:grpSpPr bwMode="auto">
              <a:xfrm>
                <a:off x="2323" y="3077"/>
                <a:ext cx="28" cy="32"/>
                <a:chOff x="2323" y="3077"/>
                <a:chExt cx="28" cy="32"/>
              </a:xfrm>
            </p:grpSpPr>
            <p:sp>
              <p:nvSpPr>
                <p:cNvPr id="84643" name="Oval 675"/>
                <p:cNvSpPr>
                  <a:spLocks noChangeArrowheads="1"/>
                </p:cNvSpPr>
                <p:nvPr/>
              </p:nvSpPr>
              <p:spPr bwMode="auto">
                <a:xfrm>
                  <a:off x="2329" y="308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44" name="Oval 676"/>
                <p:cNvSpPr>
                  <a:spLocks noChangeArrowheads="1"/>
                </p:cNvSpPr>
                <p:nvPr/>
              </p:nvSpPr>
              <p:spPr bwMode="auto">
                <a:xfrm>
                  <a:off x="2323" y="307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45" name="Group 677"/>
              <p:cNvGrpSpPr>
                <a:grpSpLocks/>
              </p:cNvGrpSpPr>
              <p:nvPr/>
            </p:nvGrpSpPr>
            <p:grpSpPr bwMode="auto">
              <a:xfrm>
                <a:off x="2359" y="3077"/>
                <a:ext cx="28" cy="32"/>
                <a:chOff x="2359" y="3077"/>
                <a:chExt cx="28" cy="32"/>
              </a:xfrm>
            </p:grpSpPr>
            <p:sp>
              <p:nvSpPr>
                <p:cNvPr id="84646" name="Oval 678"/>
                <p:cNvSpPr>
                  <a:spLocks noChangeArrowheads="1"/>
                </p:cNvSpPr>
                <p:nvPr/>
              </p:nvSpPr>
              <p:spPr bwMode="auto">
                <a:xfrm>
                  <a:off x="2365" y="308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47" name="Oval 679"/>
                <p:cNvSpPr>
                  <a:spLocks noChangeArrowheads="1"/>
                </p:cNvSpPr>
                <p:nvPr/>
              </p:nvSpPr>
              <p:spPr bwMode="auto">
                <a:xfrm>
                  <a:off x="2359" y="307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48" name="Group 680"/>
              <p:cNvGrpSpPr>
                <a:grpSpLocks/>
              </p:cNvGrpSpPr>
              <p:nvPr/>
            </p:nvGrpSpPr>
            <p:grpSpPr bwMode="auto">
              <a:xfrm>
                <a:off x="2393" y="3078"/>
                <a:ext cx="28" cy="32"/>
                <a:chOff x="2393" y="3078"/>
                <a:chExt cx="28" cy="32"/>
              </a:xfrm>
            </p:grpSpPr>
            <p:sp>
              <p:nvSpPr>
                <p:cNvPr id="84649" name="Oval 681"/>
                <p:cNvSpPr>
                  <a:spLocks noChangeArrowheads="1"/>
                </p:cNvSpPr>
                <p:nvPr/>
              </p:nvSpPr>
              <p:spPr bwMode="auto">
                <a:xfrm>
                  <a:off x="2399" y="308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50" name="Oval 682"/>
                <p:cNvSpPr>
                  <a:spLocks noChangeArrowheads="1"/>
                </p:cNvSpPr>
                <p:nvPr/>
              </p:nvSpPr>
              <p:spPr bwMode="auto">
                <a:xfrm>
                  <a:off x="2393" y="307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51" name="Group 683"/>
              <p:cNvGrpSpPr>
                <a:grpSpLocks/>
              </p:cNvGrpSpPr>
              <p:nvPr/>
            </p:nvGrpSpPr>
            <p:grpSpPr bwMode="auto">
              <a:xfrm>
                <a:off x="2428" y="3078"/>
                <a:ext cx="28" cy="32"/>
                <a:chOff x="2428" y="3078"/>
                <a:chExt cx="28" cy="32"/>
              </a:xfrm>
            </p:grpSpPr>
            <p:sp>
              <p:nvSpPr>
                <p:cNvPr id="84652" name="Oval 684"/>
                <p:cNvSpPr>
                  <a:spLocks noChangeArrowheads="1"/>
                </p:cNvSpPr>
                <p:nvPr/>
              </p:nvSpPr>
              <p:spPr bwMode="auto">
                <a:xfrm>
                  <a:off x="2434" y="308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53" name="Oval 685"/>
                <p:cNvSpPr>
                  <a:spLocks noChangeArrowheads="1"/>
                </p:cNvSpPr>
                <p:nvPr/>
              </p:nvSpPr>
              <p:spPr bwMode="auto">
                <a:xfrm>
                  <a:off x="2428" y="307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54" name="Group 686"/>
              <p:cNvGrpSpPr>
                <a:grpSpLocks/>
              </p:cNvGrpSpPr>
              <p:nvPr/>
            </p:nvGrpSpPr>
            <p:grpSpPr bwMode="auto">
              <a:xfrm>
                <a:off x="2463" y="3078"/>
                <a:ext cx="28" cy="32"/>
                <a:chOff x="2463" y="3078"/>
                <a:chExt cx="28" cy="32"/>
              </a:xfrm>
            </p:grpSpPr>
            <p:sp>
              <p:nvSpPr>
                <p:cNvPr id="84655" name="Oval 687"/>
                <p:cNvSpPr>
                  <a:spLocks noChangeArrowheads="1"/>
                </p:cNvSpPr>
                <p:nvPr/>
              </p:nvSpPr>
              <p:spPr bwMode="auto">
                <a:xfrm>
                  <a:off x="2469" y="308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56" name="Oval 688"/>
                <p:cNvSpPr>
                  <a:spLocks noChangeArrowheads="1"/>
                </p:cNvSpPr>
                <p:nvPr/>
              </p:nvSpPr>
              <p:spPr bwMode="auto">
                <a:xfrm>
                  <a:off x="2463" y="307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57" name="Group 689"/>
              <p:cNvGrpSpPr>
                <a:grpSpLocks/>
              </p:cNvGrpSpPr>
              <p:nvPr/>
            </p:nvGrpSpPr>
            <p:grpSpPr bwMode="auto">
              <a:xfrm>
                <a:off x="2498" y="3078"/>
                <a:ext cx="28" cy="32"/>
                <a:chOff x="2498" y="3078"/>
                <a:chExt cx="28" cy="32"/>
              </a:xfrm>
            </p:grpSpPr>
            <p:sp>
              <p:nvSpPr>
                <p:cNvPr id="84658" name="Oval 690"/>
                <p:cNvSpPr>
                  <a:spLocks noChangeArrowheads="1"/>
                </p:cNvSpPr>
                <p:nvPr/>
              </p:nvSpPr>
              <p:spPr bwMode="auto">
                <a:xfrm>
                  <a:off x="2504" y="308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59" name="Oval 691"/>
                <p:cNvSpPr>
                  <a:spLocks noChangeArrowheads="1"/>
                </p:cNvSpPr>
                <p:nvPr/>
              </p:nvSpPr>
              <p:spPr bwMode="auto">
                <a:xfrm>
                  <a:off x="2498" y="307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60" name="Group 692"/>
              <p:cNvGrpSpPr>
                <a:grpSpLocks/>
              </p:cNvGrpSpPr>
              <p:nvPr/>
            </p:nvGrpSpPr>
            <p:grpSpPr bwMode="auto">
              <a:xfrm>
                <a:off x="2534" y="3078"/>
                <a:ext cx="28" cy="32"/>
                <a:chOff x="2534" y="3078"/>
                <a:chExt cx="28" cy="32"/>
              </a:xfrm>
            </p:grpSpPr>
            <p:sp>
              <p:nvSpPr>
                <p:cNvPr id="84661" name="Oval 693"/>
                <p:cNvSpPr>
                  <a:spLocks noChangeArrowheads="1"/>
                </p:cNvSpPr>
                <p:nvPr/>
              </p:nvSpPr>
              <p:spPr bwMode="auto">
                <a:xfrm>
                  <a:off x="2540" y="308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62" name="Oval 694"/>
                <p:cNvSpPr>
                  <a:spLocks noChangeArrowheads="1"/>
                </p:cNvSpPr>
                <p:nvPr/>
              </p:nvSpPr>
              <p:spPr bwMode="auto">
                <a:xfrm>
                  <a:off x="2534" y="307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63" name="Group 695"/>
              <p:cNvGrpSpPr>
                <a:grpSpLocks/>
              </p:cNvGrpSpPr>
              <p:nvPr/>
            </p:nvGrpSpPr>
            <p:grpSpPr bwMode="auto">
              <a:xfrm>
                <a:off x="2569" y="3078"/>
                <a:ext cx="28" cy="32"/>
                <a:chOff x="2569" y="3078"/>
                <a:chExt cx="28" cy="32"/>
              </a:xfrm>
            </p:grpSpPr>
            <p:sp>
              <p:nvSpPr>
                <p:cNvPr id="84664" name="Oval 696"/>
                <p:cNvSpPr>
                  <a:spLocks noChangeArrowheads="1"/>
                </p:cNvSpPr>
                <p:nvPr/>
              </p:nvSpPr>
              <p:spPr bwMode="auto">
                <a:xfrm>
                  <a:off x="2575" y="308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65" name="Oval 697"/>
                <p:cNvSpPr>
                  <a:spLocks noChangeArrowheads="1"/>
                </p:cNvSpPr>
                <p:nvPr/>
              </p:nvSpPr>
              <p:spPr bwMode="auto">
                <a:xfrm>
                  <a:off x="2569" y="307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666" name="Group 698"/>
            <p:cNvGrpSpPr>
              <a:grpSpLocks/>
            </p:cNvGrpSpPr>
            <p:nvPr/>
          </p:nvGrpSpPr>
          <p:grpSpPr bwMode="auto">
            <a:xfrm>
              <a:off x="2418" y="2966"/>
              <a:ext cx="414" cy="33"/>
              <a:chOff x="2408" y="2870"/>
              <a:chExt cx="414" cy="33"/>
            </a:xfrm>
          </p:grpSpPr>
          <p:grpSp>
            <p:nvGrpSpPr>
              <p:cNvPr id="84667" name="Group 699"/>
              <p:cNvGrpSpPr>
                <a:grpSpLocks/>
              </p:cNvGrpSpPr>
              <p:nvPr/>
            </p:nvGrpSpPr>
            <p:grpSpPr bwMode="auto">
              <a:xfrm>
                <a:off x="2408" y="2870"/>
                <a:ext cx="28" cy="32"/>
                <a:chOff x="2408" y="2870"/>
                <a:chExt cx="28" cy="32"/>
              </a:xfrm>
            </p:grpSpPr>
            <p:sp>
              <p:nvSpPr>
                <p:cNvPr id="84668" name="Oval 700"/>
                <p:cNvSpPr>
                  <a:spLocks noChangeArrowheads="1"/>
                </p:cNvSpPr>
                <p:nvPr/>
              </p:nvSpPr>
              <p:spPr bwMode="auto">
                <a:xfrm>
                  <a:off x="2414" y="2876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69" name="Oval 701"/>
                <p:cNvSpPr>
                  <a:spLocks noChangeArrowheads="1"/>
                </p:cNvSpPr>
                <p:nvPr/>
              </p:nvSpPr>
              <p:spPr bwMode="auto">
                <a:xfrm>
                  <a:off x="2408" y="2870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70" name="Group 702"/>
              <p:cNvGrpSpPr>
                <a:grpSpLocks/>
              </p:cNvGrpSpPr>
              <p:nvPr/>
            </p:nvGrpSpPr>
            <p:grpSpPr bwMode="auto">
              <a:xfrm>
                <a:off x="2443" y="2870"/>
                <a:ext cx="28" cy="32"/>
                <a:chOff x="2443" y="2870"/>
                <a:chExt cx="28" cy="32"/>
              </a:xfrm>
            </p:grpSpPr>
            <p:sp>
              <p:nvSpPr>
                <p:cNvPr id="84671" name="Oval 703"/>
                <p:cNvSpPr>
                  <a:spLocks noChangeArrowheads="1"/>
                </p:cNvSpPr>
                <p:nvPr/>
              </p:nvSpPr>
              <p:spPr bwMode="auto">
                <a:xfrm>
                  <a:off x="2449" y="2876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72" name="Oval 704"/>
                <p:cNvSpPr>
                  <a:spLocks noChangeArrowheads="1"/>
                </p:cNvSpPr>
                <p:nvPr/>
              </p:nvSpPr>
              <p:spPr bwMode="auto">
                <a:xfrm>
                  <a:off x="2443" y="2870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73" name="Group 705"/>
              <p:cNvGrpSpPr>
                <a:grpSpLocks/>
              </p:cNvGrpSpPr>
              <p:nvPr/>
            </p:nvGrpSpPr>
            <p:grpSpPr bwMode="auto">
              <a:xfrm>
                <a:off x="2478" y="2870"/>
                <a:ext cx="28" cy="32"/>
                <a:chOff x="2478" y="2870"/>
                <a:chExt cx="28" cy="32"/>
              </a:xfrm>
            </p:grpSpPr>
            <p:sp>
              <p:nvSpPr>
                <p:cNvPr id="84674" name="Oval 706"/>
                <p:cNvSpPr>
                  <a:spLocks noChangeArrowheads="1"/>
                </p:cNvSpPr>
                <p:nvPr/>
              </p:nvSpPr>
              <p:spPr bwMode="auto">
                <a:xfrm>
                  <a:off x="2484" y="2876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75" name="Oval 707"/>
                <p:cNvSpPr>
                  <a:spLocks noChangeArrowheads="1"/>
                </p:cNvSpPr>
                <p:nvPr/>
              </p:nvSpPr>
              <p:spPr bwMode="auto">
                <a:xfrm>
                  <a:off x="2478" y="2870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76" name="Group 708"/>
              <p:cNvGrpSpPr>
                <a:grpSpLocks/>
              </p:cNvGrpSpPr>
              <p:nvPr/>
            </p:nvGrpSpPr>
            <p:grpSpPr bwMode="auto">
              <a:xfrm>
                <a:off x="2513" y="2870"/>
                <a:ext cx="28" cy="32"/>
                <a:chOff x="2513" y="2870"/>
                <a:chExt cx="28" cy="32"/>
              </a:xfrm>
            </p:grpSpPr>
            <p:sp>
              <p:nvSpPr>
                <p:cNvPr id="84677" name="Oval 709"/>
                <p:cNvSpPr>
                  <a:spLocks noChangeArrowheads="1"/>
                </p:cNvSpPr>
                <p:nvPr/>
              </p:nvSpPr>
              <p:spPr bwMode="auto">
                <a:xfrm>
                  <a:off x="2519" y="2876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78" name="Oval 710"/>
                <p:cNvSpPr>
                  <a:spLocks noChangeArrowheads="1"/>
                </p:cNvSpPr>
                <p:nvPr/>
              </p:nvSpPr>
              <p:spPr bwMode="auto">
                <a:xfrm>
                  <a:off x="2513" y="2870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79" name="Group 711"/>
              <p:cNvGrpSpPr>
                <a:grpSpLocks/>
              </p:cNvGrpSpPr>
              <p:nvPr/>
            </p:nvGrpSpPr>
            <p:grpSpPr bwMode="auto">
              <a:xfrm>
                <a:off x="2548" y="2870"/>
                <a:ext cx="28" cy="32"/>
                <a:chOff x="2548" y="2870"/>
                <a:chExt cx="28" cy="32"/>
              </a:xfrm>
            </p:grpSpPr>
            <p:sp>
              <p:nvSpPr>
                <p:cNvPr id="84680" name="Oval 712"/>
                <p:cNvSpPr>
                  <a:spLocks noChangeArrowheads="1"/>
                </p:cNvSpPr>
                <p:nvPr/>
              </p:nvSpPr>
              <p:spPr bwMode="auto">
                <a:xfrm>
                  <a:off x="2554" y="2876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81" name="Oval 713"/>
                <p:cNvSpPr>
                  <a:spLocks noChangeArrowheads="1"/>
                </p:cNvSpPr>
                <p:nvPr/>
              </p:nvSpPr>
              <p:spPr bwMode="auto">
                <a:xfrm>
                  <a:off x="2548" y="2870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82" name="Group 714"/>
              <p:cNvGrpSpPr>
                <a:grpSpLocks/>
              </p:cNvGrpSpPr>
              <p:nvPr/>
            </p:nvGrpSpPr>
            <p:grpSpPr bwMode="auto">
              <a:xfrm>
                <a:off x="2584" y="2870"/>
                <a:ext cx="28" cy="32"/>
                <a:chOff x="2584" y="2870"/>
                <a:chExt cx="28" cy="32"/>
              </a:xfrm>
            </p:grpSpPr>
            <p:sp>
              <p:nvSpPr>
                <p:cNvPr id="84683" name="Oval 715"/>
                <p:cNvSpPr>
                  <a:spLocks noChangeArrowheads="1"/>
                </p:cNvSpPr>
                <p:nvPr/>
              </p:nvSpPr>
              <p:spPr bwMode="auto">
                <a:xfrm>
                  <a:off x="2590" y="2876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84" name="Oval 716"/>
                <p:cNvSpPr>
                  <a:spLocks noChangeArrowheads="1"/>
                </p:cNvSpPr>
                <p:nvPr/>
              </p:nvSpPr>
              <p:spPr bwMode="auto">
                <a:xfrm>
                  <a:off x="2584" y="2870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85" name="Group 717"/>
              <p:cNvGrpSpPr>
                <a:grpSpLocks/>
              </p:cNvGrpSpPr>
              <p:nvPr/>
            </p:nvGrpSpPr>
            <p:grpSpPr bwMode="auto">
              <a:xfrm>
                <a:off x="2618" y="2871"/>
                <a:ext cx="28" cy="32"/>
                <a:chOff x="2618" y="2871"/>
                <a:chExt cx="28" cy="32"/>
              </a:xfrm>
            </p:grpSpPr>
            <p:sp>
              <p:nvSpPr>
                <p:cNvPr id="84686" name="Oval 718"/>
                <p:cNvSpPr>
                  <a:spLocks noChangeArrowheads="1"/>
                </p:cNvSpPr>
                <p:nvPr/>
              </p:nvSpPr>
              <p:spPr bwMode="auto">
                <a:xfrm>
                  <a:off x="2624" y="287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87" name="Oval 719"/>
                <p:cNvSpPr>
                  <a:spLocks noChangeArrowheads="1"/>
                </p:cNvSpPr>
                <p:nvPr/>
              </p:nvSpPr>
              <p:spPr bwMode="auto">
                <a:xfrm>
                  <a:off x="2618" y="287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88" name="Group 720"/>
              <p:cNvGrpSpPr>
                <a:grpSpLocks/>
              </p:cNvGrpSpPr>
              <p:nvPr/>
            </p:nvGrpSpPr>
            <p:grpSpPr bwMode="auto">
              <a:xfrm>
                <a:off x="2653" y="2871"/>
                <a:ext cx="28" cy="32"/>
                <a:chOff x="2653" y="2871"/>
                <a:chExt cx="28" cy="32"/>
              </a:xfrm>
            </p:grpSpPr>
            <p:sp>
              <p:nvSpPr>
                <p:cNvPr id="84689" name="Oval 721"/>
                <p:cNvSpPr>
                  <a:spLocks noChangeArrowheads="1"/>
                </p:cNvSpPr>
                <p:nvPr/>
              </p:nvSpPr>
              <p:spPr bwMode="auto">
                <a:xfrm>
                  <a:off x="2659" y="287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90" name="Oval 722"/>
                <p:cNvSpPr>
                  <a:spLocks noChangeArrowheads="1"/>
                </p:cNvSpPr>
                <p:nvPr/>
              </p:nvSpPr>
              <p:spPr bwMode="auto">
                <a:xfrm>
                  <a:off x="2653" y="287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91" name="Group 723"/>
              <p:cNvGrpSpPr>
                <a:grpSpLocks/>
              </p:cNvGrpSpPr>
              <p:nvPr/>
            </p:nvGrpSpPr>
            <p:grpSpPr bwMode="auto">
              <a:xfrm>
                <a:off x="2688" y="2871"/>
                <a:ext cx="28" cy="32"/>
                <a:chOff x="2688" y="2871"/>
                <a:chExt cx="28" cy="32"/>
              </a:xfrm>
            </p:grpSpPr>
            <p:sp>
              <p:nvSpPr>
                <p:cNvPr id="84692" name="Oval 724"/>
                <p:cNvSpPr>
                  <a:spLocks noChangeArrowheads="1"/>
                </p:cNvSpPr>
                <p:nvPr/>
              </p:nvSpPr>
              <p:spPr bwMode="auto">
                <a:xfrm>
                  <a:off x="2694" y="287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93" name="Oval 725"/>
                <p:cNvSpPr>
                  <a:spLocks noChangeArrowheads="1"/>
                </p:cNvSpPr>
                <p:nvPr/>
              </p:nvSpPr>
              <p:spPr bwMode="auto">
                <a:xfrm>
                  <a:off x="2688" y="287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94" name="Group 726"/>
              <p:cNvGrpSpPr>
                <a:grpSpLocks/>
              </p:cNvGrpSpPr>
              <p:nvPr/>
            </p:nvGrpSpPr>
            <p:grpSpPr bwMode="auto">
              <a:xfrm>
                <a:off x="2723" y="2871"/>
                <a:ext cx="28" cy="32"/>
                <a:chOff x="2723" y="2871"/>
                <a:chExt cx="28" cy="32"/>
              </a:xfrm>
            </p:grpSpPr>
            <p:sp>
              <p:nvSpPr>
                <p:cNvPr id="84695" name="Oval 727"/>
                <p:cNvSpPr>
                  <a:spLocks noChangeArrowheads="1"/>
                </p:cNvSpPr>
                <p:nvPr/>
              </p:nvSpPr>
              <p:spPr bwMode="auto">
                <a:xfrm>
                  <a:off x="2729" y="287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96" name="Oval 728"/>
                <p:cNvSpPr>
                  <a:spLocks noChangeArrowheads="1"/>
                </p:cNvSpPr>
                <p:nvPr/>
              </p:nvSpPr>
              <p:spPr bwMode="auto">
                <a:xfrm>
                  <a:off x="2723" y="287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697" name="Group 729"/>
              <p:cNvGrpSpPr>
                <a:grpSpLocks/>
              </p:cNvGrpSpPr>
              <p:nvPr/>
            </p:nvGrpSpPr>
            <p:grpSpPr bwMode="auto">
              <a:xfrm>
                <a:off x="2759" y="2871"/>
                <a:ext cx="28" cy="32"/>
                <a:chOff x="2759" y="2871"/>
                <a:chExt cx="28" cy="32"/>
              </a:xfrm>
            </p:grpSpPr>
            <p:sp>
              <p:nvSpPr>
                <p:cNvPr id="84698" name="Oval 730"/>
                <p:cNvSpPr>
                  <a:spLocks noChangeArrowheads="1"/>
                </p:cNvSpPr>
                <p:nvPr/>
              </p:nvSpPr>
              <p:spPr bwMode="auto">
                <a:xfrm>
                  <a:off x="2765" y="287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699" name="Oval 731"/>
                <p:cNvSpPr>
                  <a:spLocks noChangeArrowheads="1"/>
                </p:cNvSpPr>
                <p:nvPr/>
              </p:nvSpPr>
              <p:spPr bwMode="auto">
                <a:xfrm>
                  <a:off x="2759" y="287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00" name="Group 732"/>
              <p:cNvGrpSpPr>
                <a:grpSpLocks/>
              </p:cNvGrpSpPr>
              <p:nvPr/>
            </p:nvGrpSpPr>
            <p:grpSpPr bwMode="auto">
              <a:xfrm>
                <a:off x="2794" y="2871"/>
                <a:ext cx="28" cy="32"/>
                <a:chOff x="2794" y="2871"/>
                <a:chExt cx="28" cy="32"/>
              </a:xfrm>
            </p:grpSpPr>
            <p:sp>
              <p:nvSpPr>
                <p:cNvPr id="84701" name="Oval 733"/>
                <p:cNvSpPr>
                  <a:spLocks noChangeArrowheads="1"/>
                </p:cNvSpPr>
                <p:nvPr/>
              </p:nvSpPr>
              <p:spPr bwMode="auto">
                <a:xfrm>
                  <a:off x="2800" y="287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02" name="Oval 734"/>
                <p:cNvSpPr>
                  <a:spLocks noChangeArrowheads="1"/>
                </p:cNvSpPr>
                <p:nvPr/>
              </p:nvSpPr>
              <p:spPr bwMode="auto">
                <a:xfrm>
                  <a:off x="2794" y="287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703" name="Group 735"/>
            <p:cNvGrpSpPr>
              <a:grpSpLocks/>
            </p:cNvGrpSpPr>
            <p:nvPr/>
          </p:nvGrpSpPr>
          <p:grpSpPr bwMode="auto">
            <a:xfrm>
              <a:off x="2457" y="2931"/>
              <a:ext cx="414" cy="33"/>
              <a:chOff x="2447" y="2835"/>
              <a:chExt cx="414" cy="33"/>
            </a:xfrm>
          </p:grpSpPr>
          <p:grpSp>
            <p:nvGrpSpPr>
              <p:cNvPr id="84704" name="Group 736"/>
              <p:cNvGrpSpPr>
                <a:grpSpLocks/>
              </p:cNvGrpSpPr>
              <p:nvPr/>
            </p:nvGrpSpPr>
            <p:grpSpPr bwMode="auto">
              <a:xfrm>
                <a:off x="2447" y="2835"/>
                <a:ext cx="28" cy="32"/>
                <a:chOff x="2447" y="2835"/>
                <a:chExt cx="28" cy="32"/>
              </a:xfrm>
            </p:grpSpPr>
            <p:sp>
              <p:nvSpPr>
                <p:cNvPr id="84705" name="Oval 737"/>
                <p:cNvSpPr>
                  <a:spLocks noChangeArrowheads="1"/>
                </p:cNvSpPr>
                <p:nvPr/>
              </p:nvSpPr>
              <p:spPr bwMode="auto">
                <a:xfrm>
                  <a:off x="2453" y="2841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06" name="Oval 738"/>
                <p:cNvSpPr>
                  <a:spLocks noChangeArrowheads="1"/>
                </p:cNvSpPr>
                <p:nvPr/>
              </p:nvSpPr>
              <p:spPr bwMode="auto">
                <a:xfrm>
                  <a:off x="2447" y="2835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07" name="Group 739"/>
              <p:cNvGrpSpPr>
                <a:grpSpLocks/>
              </p:cNvGrpSpPr>
              <p:nvPr/>
            </p:nvGrpSpPr>
            <p:grpSpPr bwMode="auto">
              <a:xfrm>
                <a:off x="2482" y="2835"/>
                <a:ext cx="28" cy="32"/>
                <a:chOff x="2482" y="2835"/>
                <a:chExt cx="28" cy="32"/>
              </a:xfrm>
            </p:grpSpPr>
            <p:sp>
              <p:nvSpPr>
                <p:cNvPr id="84708" name="Oval 740"/>
                <p:cNvSpPr>
                  <a:spLocks noChangeArrowheads="1"/>
                </p:cNvSpPr>
                <p:nvPr/>
              </p:nvSpPr>
              <p:spPr bwMode="auto">
                <a:xfrm>
                  <a:off x="2488" y="2841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09" name="Oval 741"/>
                <p:cNvSpPr>
                  <a:spLocks noChangeArrowheads="1"/>
                </p:cNvSpPr>
                <p:nvPr/>
              </p:nvSpPr>
              <p:spPr bwMode="auto">
                <a:xfrm>
                  <a:off x="2482" y="2835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10" name="Group 742"/>
              <p:cNvGrpSpPr>
                <a:grpSpLocks/>
              </p:cNvGrpSpPr>
              <p:nvPr/>
            </p:nvGrpSpPr>
            <p:grpSpPr bwMode="auto">
              <a:xfrm>
                <a:off x="2517" y="2835"/>
                <a:ext cx="28" cy="32"/>
                <a:chOff x="2517" y="2835"/>
                <a:chExt cx="28" cy="32"/>
              </a:xfrm>
            </p:grpSpPr>
            <p:sp>
              <p:nvSpPr>
                <p:cNvPr id="84711" name="Oval 743"/>
                <p:cNvSpPr>
                  <a:spLocks noChangeArrowheads="1"/>
                </p:cNvSpPr>
                <p:nvPr/>
              </p:nvSpPr>
              <p:spPr bwMode="auto">
                <a:xfrm>
                  <a:off x="2523" y="2841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12" name="Oval 744"/>
                <p:cNvSpPr>
                  <a:spLocks noChangeArrowheads="1"/>
                </p:cNvSpPr>
                <p:nvPr/>
              </p:nvSpPr>
              <p:spPr bwMode="auto">
                <a:xfrm>
                  <a:off x="2517" y="2835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13" name="Group 745"/>
              <p:cNvGrpSpPr>
                <a:grpSpLocks/>
              </p:cNvGrpSpPr>
              <p:nvPr/>
            </p:nvGrpSpPr>
            <p:grpSpPr bwMode="auto">
              <a:xfrm>
                <a:off x="2552" y="2835"/>
                <a:ext cx="28" cy="32"/>
                <a:chOff x="2552" y="2835"/>
                <a:chExt cx="28" cy="32"/>
              </a:xfrm>
            </p:grpSpPr>
            <p:sp>
              <p:nvSpPr>
                <p:cNvPr id="84714" name="Oval 746"/>
                <p:cNvSpPr>
                  <a:spLocks noChangeArrowheads="1"/>
                </p:cNvSpPr>
                <p:nvPr/>
              </p:nvSpPr>
              <p:spPr bwMode="auto">
                <a:xfrm>
                  <a:off x="2558" y="2841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15" name="Oval 747"/>
                <p:cNvSpPr>
                  <a:spLocks noChangeArrowheads="1"/>
                </p:cNvSpPr>
                <p:nvPr/>
              </p:nvSpPr>
              <p:spPr bwMode="auto">
                <a:xfrm>
                  <a:off x="2552" y="2835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16" name="Group 748"/>
              <p:cNvGrpSpPr>
                <a:grpSpLocks/>
              </p:cNvGrpSpPr>
              <p:nvPr/>
            </p:nvGrpSpPr>
            <p:grpSpPr bwMode="auto">
              <a:xfrm>
                <a:off x="2587" y="2835"/>
                <a:ext cx="28" cy="32"/>
                <a:chOff x="2587" y="2835"/>
                <a:chExt cx="28" cy="32"/>
              </a:xfrm>
            </p:grpSpPr>
            <p:sp>
              <p:nvSpPr>
                <p:cNvPr id="84717" name="Oval 749"/>
                <p:cNvSpPr>
                  <a:spLocks noChangeArrowheads="1"/>
                </p:cNvSpPr>
                <p:nvPr/>
              </p:nvSpPr>
              <p:spPr bwMode="auto">
                <a:xfrm>
                  <a:off x="2593" y="2841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18" name="Oval 750"/>
                <p:cNvSpPr>
                  <a:spLocks noChangeArrowheads="1"/>
                </p:cNvSpPr>
                <p:nvPr/>
              </p:nvSpPr>
              <p:spPr bwMode="auto">
                <a:xfrm>
                  <a:off x="2587" y="2835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19" name="Group 751"/>
              <p:cNvGrpSpPr>
                <a:grpSpLocks/>
              </p:cNvGrpSpPr>
              <p:nvPr/>
            </p:nvGrpSpPr>
            <p:grpSpPr bwMode="auto">
              <a:xfrm>
                <a:off x="2623" y="2835"/>
                <a:ext cx="28" cy="32"/>
                <a:chOff x="2623" y="2835"/>
                <a:chExt cx="28" cy="32"/>
              </a:xfrm>
            </p:grpSpPr>
            <p:sp>
              <p:nvSpPr>
                <p:cNvPr id="84720" name="Oval 752"/>
                <p:cNvSpPr>
                  <a:spLocks noChangeArrowheads="1"/>
                </p:cNvSpPr>
                <p:nvPr/>
              </p:nvSpPr>
              <p:spPr bwMode="auto">
                <a:xfrm>
                  <a:off x="2629" y="2841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21" name="Oval 753"/>
                <p:cNvSpPr>
                  <a:spLocks noChangeArrowheads="1"/>
                </p:cNvSpPr>
                <p:nvPr/>
              </p:nvSpPr>
              <p:spPr bwMode="auto">
                <a:xfrm>
                  <a:off x="2623" y="2835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22" name="Group 754"/>
              <p:cNvGrpSpPr>
                <a:grpSpLocks/>
              </p:cNvGrpSpPr>
              <p:nvPr/>
            </p:nvGrpSpPr>
            <p:grpSpPr bwMode="auto">
              <a:xfrm>
                <a:off x="2657" y="2836"/>
                <a:ext cx="28" cy="32"/>
                <a:chOff x="2657" y="2836"/>
                <a:chExt cx="28" cy="32"/>
              </a:xfrm>
            </p:grpSpPr>
            <p:sp>
              <p:nvSpPr>
                <p:cNvPr id="84723" name="Oval 755"/>
                <p:cNvSpPr>
                  <a:spLocks noChangeArrowheads="1"/>
                </p:cNvSpPr>
                <p:nvPr/>
              </p:nvSpPr>
              <p:spPr bwMode="auto">
                <a:xfrm>
                  <a:off x="2663" y="2842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24" name="Oval 756"/>
                <p:cNvSpPr>
                  <a:spLocks noChangeArrowheads="1"/>
                </p:cNvSpPr>
                <p:nvPr/>
              </p:nvSpPr>
              <p:spPr bwMode="auto">
                <a:xfrm>
                  <a:off x="2657" y="2836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25" name="Group 757"/>
              <p:cNvGrpSpPr>
                <a:grpSpLocks/>
              </p:cNvGrpSpPr>
              <p:nvPr/>
            </p:nvGrpSpPr>
            <p:grpSpPr bwMode="auto">
              <a:xfrm>
                <a:off x="2692" y="2836"/>
                <a:ext cx="28" cy="32"/>
                <a:chOff x="2692" y="2836"/>
                <a:chExt cx="28" cy="32"/>
              </a:xfrm>
            </p:grpSpPr>
            <p:sp>
              <p:nvSpPr>
                <p:cNvPr id="84726" name="Oval 758"/>
                <p:cNvSpPr>
                  <a:spLocks noChangeArrowheads="1"/>
                </p:cNvSpPr>
                <p:nvPr/>
              </p:nvSpPr>
              <p:spPr bwMode="auto">
                <a:xfrm>
                  <a:off x="2698" y="2842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27" name="Oval 759"/>
                <p:cNvSpPr>
                  <a:spLocks noChangeArrowheads="1"/>
                </p:cNvSpPr>
                <p:nvPr/>
              </p:nvSpPr>
              <p:spPr bwMode="auto">
                <a:xfrm>
                  <a:off x="2692" y="2836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28" name="Group 760"/>
              <p:cNvGrpSpPr>
                <a:grpSpLocks/>
              </p:cNvGrpSpPr>
              <p:nvPr/>
            </p:nvGrpSpPr>
            <p:grpSpPr bwMode="auto">
              <a:xfrm>
                <a:off x="2727" y="2836"/>
                <a:ext cx="28" cy="32"/>
                <a:chOff x="2727" y="2836"/>
                <a:chExt cx="28" cy="32"/>
              </a:xfrm>
            </p:grpSpPr>
            <p:sp>
              <p:nvSpPr>
                <p:cNvPr id="84729" name="Oval 761"/>
                <p:cNvSpPr>
                  <a:spLocks noChangeArrowheads="1"/>
                </p:cNvSpPr>
                <p:nvPr/>
              </p:nvSpPr>
              <p:spPr bwMode="auto">
                <a:xfrm>
                  <a:off x="2733" y="2842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30" name="Oval 762"/>
                <p:cNvSpPr>
                  <a:spLocks noChangeArrowheads="1"/>
                </p:cNvSpPr>
                <p:nvPr/>
              </p:nvSpPr>
              <p:spPr bwMode="auto">
                <a:xfrm>
                  <a:off x="2727" y="2836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31" name="Group 763"/>
              <p:cNvGrpSpPr>
                <a:grpSpLocks/>
              </p:cNvGrpSpPr>
              <p:nvPr/>
            </p:nvGrpSpPr>
            <p:grpSpPr bwMode="auto">
              <a:xfrm>
                <a:off x="2762" y="2836"/>
                <a:ext cx="28" cy="32"/>
                <a:chOff x="2762" y="2836"/>
                <a:chExt cx="28" cy="32"/>
              </a:xfrm>
            </p:grpSpPr>
            <p:sp>
              <p:nvSpPr>
                <p:cNvPr id="84732" name="Oval 764"/>
                <p:cNvSpPr>
                  <a:spLocks noChangeArrowheads="1"/>
                </p:cNvSpPr>
                <p:nvPr/>
              </p:nvSpPr>
              <p:spPr bwMode="auto">
                <a:xfrm>
                  <a:off x="2768" y="2842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33" name="Oval 765"/>
                <p:cNvSpPr>
                  <a:spLocks noChangeArrowheads="1"/>
                </p:cNvSpPr>
                <p:nvPr/>
              </p:nvSpPr>
              <p:spPr bwMode="auto">
                <a:xfrm>
                  <a:off x="2762" y="2836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34" name="Group 766"/>
              <p:cNvGrpSpPr>
                <a:grpSpLocks/>
              </p:cNvGrpSpPr>
              <p:nvPr/>
            </p:nvGrpSpPr>
            <p:grpSpPr bwMode="auto">
              <a:xfrm>
                <a:off x="2798" y="2836"/>
                <a:ext cx="28" cy="32"/>
                <a:chOff x="2798" y="2836"/>
                <a:chExt cx="28" cy="32"/>
              </a:xfrm>
            </p:grpSpPr>
            <p:sp>
              <p:nvSpPr>
                <p:cNvPr id="84735" name="Oval 767"/>
                <p:cNvSpPr>
                  <a:spLocks noChangeArrowheads="1"/>
                </p:cNvSpPr>
                <p:nvPr/>
              </p:nvSpPr>
              <p:spPr bwMode="auto">
                <a:xfrm>
                  <a:off x="2804" y="2842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36" name="Oval 768"/>
                <p:cNvSpPr>
                  <a:spLocks noChangeArrowheads="1"/>
                </p:cNvSpPr>
                <p:nvPr/>
              </p:nvSpPr>
              <p:spPr bwMode="auto">
                <a:xfrm>
                  <a:off x="2798" y="2836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37" name="Group 769"/>
              <p:cNvGrpSpPr>
                <a:grpSpLocks/>
              </p:cNvGrpSpPr>
              <p:nvPr/>
            </p:nvGrpSpPr>
            <p:grpSpPr bwMode="auto">
              <a:xfrm>
                <a:off x="2833" y="2836"/>
                <a:ext cx="28" cy="32"/>
                <a:chOff x="2833" y="2836"/>
                <a:chExt cx="28" cy="32"/>
              </a:xfrm>
            </p:grpSpPr>
            <p:sp>
              <p:nvSpPr>
                <p:cNvPr id="84738" name="Oval 770"/>
                <p:cNvSpPr>
                  <a:spLocks noChangeArrowheads="1"/>
                </p:cNvSpPr>
                <p:nvPr/>
              </p:nvSpPr>
              <p:spPr bwMode="auto">
                <a:xfrm>
                  <a:off x="2839" y="2842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39" name="Oval 771"/>
                <p:cNvSpPr>
                  <a:spLocks noChangeArrowheads="1"/>
                </p:cNvSpPr>
                <p:nvPr/>
              </p:nvSpPr>
              <p:spPr bwMode="auto">
                <a:xfrm>
                  <a:off x="2833" y="2836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740" name="Group 772"/>
            <p:cNvGrpSpPr>
              <a:grpSpLocks/>
            </p:cNvGrpSpPr>
            <p:nvPr/>
          </p:nvGrpSpPr>
          <p:grpSpPr bwMode="auto">
            <a:xfrm>
              <a:off x="2499" y="2897"/>
              <a:ext cx="414" cy="33"/>
              <a:chOff x="2489" y="2801"/>
              <a:chExt cx="414" cy="33"/>
            </a:xfrm>
          </p:grpSpPr>
          <p:grpSp>
            <p:nvGrpSpPr>
              <p:cNvPr id="84741" name="Group 773"/>
              <p:cNvGrpSpPr>
                <a:grpSpLocks/>
              </p:cNvGrpSpPr>
              <p:nvPr/>
            </p:nvGrpSpPr>
            <p:grpSpPr bwMode="auto">
              <a:xfrm>
                <a:off x="2489" y="2801"/>
                <a:ext cx="28" cy="32"/>
                <a:chOff x="2489" y="2801"/>
                <a:chExt cx="28" cy="32"/>
              </a:xfrm>
            </p:grpSpPr>
            <p:sp>
              <p:nvSpPr>
                <p:cNvPr id="84742" name="Oval 774"/>
                <p:cNvSpPr>
                  <a:spLocks noChangeArrowheads="1"/>
                </p:cNvSpPr>
                <p:nvPr/>
              </p:nvSpPr>
              <p:spPr bwMode="auto">
                <a:xfrm>
                  <a:off x="2495" y="280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43" name="Oval 775"/>
                <p:cNvSpPr>
                  <a:spLocks noChangeArrowheads="1"/>
                </p:cNvSpPr>
                <p:nvPr/>
              </p:nvSpPr>
              <p:spPr bwMode="auto">
                <a:xfrm>
                  <a:off x="2489" y="280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44" name="Group 776"/>
              <p:cNvGrpSpPr>
                <a:grpSpLocks/>
              </p:cNvGrpSpPr>
              <p:nvPr/>
            </p:nvGrpSpPr>
            <p:grpSpPr bwMode="auto">
              <a:xfrm>
                <a:off x="2524" y="2801"/>
                <a:ext cx="28" cy="32"/>
                <a:chOff x="2524" y="2801"/>
                <a:chExt cx="28" cy="32"/>
              </a:xfrm>
            </p:grpSpPr>
            <p:sp>
              <p:nvSpPr>
                <p:cNvPr id="84745" name="Oval 777"/>
                <p:cNvSpPr>
                  <a:spLocks noChangeArrowheads="1"/>
                </p:cNvSpPr>
                <p:nvPr/>
              </p:nvSpPr>
              <p:spPr bwMode="auto">
                <a:xfrm>
                  <a:off x="2530" y="280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46" name="Oval 778"/>
                <p:cNvSpPr>
                  <a:spLocks noChangeArrowheads="1"/>
                </p:cNvSpPr>
                <p:nvPr/>
              </p:nvSpPr>
              <p:spPr bwMode="auto">
                <a:xfrm>
                  <a:off x="2524" y="280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47" name="Group 779"/>
              <p:cNvGrpSpPr>
                <a:grpSpLocks/>
              </p:cNvGrpSpPr>
              <p:nvPr/>
            </p:nvGrpSpPr>
            <p:grpSpPr bwMode="auto">
              <a:xfrm>
                <a:off x="2559" y="2801"/>
                <a:ext cx="28" cy="32"/>
                <a:chOff x="2559" y="2801"/>
                <a:chExt cx="28" cy="32"/>
              </a:xfrm>
            </p:grpSpPr>
            <p:sp>
              <p:nvSpPr>
                <p:cNvPr id="84748" name="Oval 780"/>
                <p:cNvSpPr>
                  <a:spLocks noChangeArrowheads="1"/>
                </p:cNvSpPr>
                <p:nvPr/>
              </p:nvSpPr>
              <p:spPr bwMode="auto">
                <a:xfrm>
                  <a:off x="2565" y="280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49" name="Oval 781"/>
                <p:cNvSpPr>
                  <a:spLocks noChangeArrowheads="1"/>
                </p:cNvSpPr>
                <p:nvPr/>
              </p:nvSpPr>
              <p:spPr bwMode="auto">
                <a:xfrm>
                  <a:off x="2559" y="280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50" name="Group 782"/>
              <p:cNvGrpSpPr>
                <a:grpSpLocks/>
              </p:cNvGrpSpPr>
              <p:nvPr/>
            </p:nvGrpSpPr>
            <p:grpSpPr bwMode="auto">
              <a:xfrm>
                <a:off x="2594" y="2801"/>
                <a:ext cx="28" cy="32"/>
                <a:chOff x="2594" y="2801"/>
                <a:chExt cx="28" cy="32"/>
              </a:xfrm>
            </p:grpSpPr>
            <p:sp>
              <p:nvSpPr>
                <p:cNvPr id="84751" name="Oval 783"/>
                <p:cNvSpPr>
                  <a:spLocks noChangeArrowheads="1"/>
                </p:cNvSpPr>
                <p:nvPr/>
              </p:nvSpPr>
              <p:spPr bwMode="auto">
                <a:xfrm>
                  <a:off x="2600" y="280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52" name="Oval 784"/>
                <p:cNvSpPr>
                  <a:spLocks noChangeArrowheads="1"/>
                </p:cNvSpPr>
                <p:nvPr/>
              </p:nvSpPr>
              <p:spPr bwMode="auto">
                <a:xfrm>
                  <a:off x="2594" y="280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53" name="Group 785"/>
              <p:cNvGrpSpPr>
                <a:grpSpLocks/>
              </p:cNvGrpSpPr>
              <p:nvPr/>
            </p:nvGrpSpPr>
            <p:grpSpPr bwMode="auto">
              <a:xfrm>
                <a:off x="2629" y="2801"/>
                <a:ext cx="28" cy="32"/>
                <a:chOff x="2629" y="2801"/>
                <a:chExt cx="28" cy="32"/>
              </a:xfrm>
            </p:grpSpPr>
            <p:sp>
              <p:nvSpPr>
                <p:cNvPr id="84754" name="Oval 786"/>
                <p:cNvSpPr>
                  <a:spLocks noChangeArrowheads="1"/>
                </p:cNvSpPr>
                <p:nvPr/>
              </p:nvSpPr>
              <p:spPr bwMode="auto">
                <a:xfrm>
                  <a:off x="2635" y="280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55" name="Oval 787"/>
                <p:cNvSpPr>
                  <a:spLocks noChangeArrowheads="1"/>
                </p:cNvSpPr>
                <p:nvPr/>
              </p:nvSpPr>
              <p:spPr bwMode="auto">
                <a:xfrm>
                  <a:off x="2629" y="280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56" name="Group 788"/>
              <p:cNvGrpSpPr>
                <a:grpSpLocks/>
              </p:cNvGrpSpPr>
              <p:nvPr/>
            </p:nvGrpSpPr>
            <p:grpSpPr bwMode="auto">
              <a:xfrm>
                <a:off x="2665" y="2801"/>
                <a:ext cx="28" cy="32"/>
                <a:chOff x="2665" y="2801"/>
                <a:chExt cx="28" cy="32"/>
              </a:xfrm>
            </p:grpSpPr>
            <p:sp>
              <p:nvSpPr>
                <p:cNvPr id="84757" name="Oval 789"/>
                <p:cNvSpPr>
                  <a:spLocks noChangeArrowheads="1"/>
                </p:cNvSpPr>
                <p:nvPr/>
              </p:nvSpPr>
              <p:spPr bwMode="auto">
                <a:xfrm>
                  <a:off x="2671" y="280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58" name="Oval 790"/>
                <p:cNvSpPr>
                  <a:spLocks noChangeArrowheads="1"/>
                </p:cNvSpPr>
                <p:nvPr/>
              </p:nvSpPr>
              <p:spPr bwMode="auto">
                <a:xfrm>
                  <a:off x="2665" y="280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59" name="Group 791"/>
              <p:cNvGrpSpPr>
                <a:grpSpLocks/>
              </p:cNvGrpSpPr>
              <p:nvPr/>
            </p:nvGrpSpPr>
            <p:grpSpPr bwMode="auto">
              <a:xfrm>
                <a:off x="2699" y="2802"/>
                <a:ext cx="28" cy="32"/>
                <a:chOff x="2699" y="2802"/>
                <a:chExt cx="28" cy="32"/>
              </a:xfrm>
            </p:grpSpPr>
            <p:sp>
              <p:nvSpPr>
                <p:cNvPr id="84760" name="Oval 792"/>
                <p:cNvSpPr>
                  <a:spLocks noChangeArrowheads="1"/>
                </p:cNvSpPr>
                <p:nvPr/>
              </p:nvSpPr>
              <p:spPr bwMode="auto">
                <a:xfrm>
                  <a:off x="2705" y="280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61" name="Oval 793"/>
                <p:cNvSpPr>
                  <a:spLocks noChangeArrowheads="1"/>
                </p:cNvSpPr>
                <p:nvPr/>
              </p:nvSpPr>
              <p:spPr bwMode="auto">
                <a:xfrm>
                  <a:off x="2699" y="280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62" name="Group 794"/>
              <p:cNvGrpSpPr>
                <a:grpSpLocks/>
              </p:cNvGrpSpPr>
              <p:nvPr/>
            </p:nvGrpSpPr>
            <p:grpSpPr bwMode="auto">
              <a:xfrm>
                <a:off x="2734" y="2802"/>
                <a:ext cx="28" cy="32"/>
                <a:chOff x="2734" y="2802"/>
                <a:chExt cx="28" cy="32"/>
              </a:xfrm>
            </p:grpSpPr>
            <p:sp>
              <p:nvSpPr>
                <p:cNvPr id="84763" name="Oval 795"/>
                <p:cNvSpPr>
                  <a:spLocks noChangeArrowheads="1"/>
                </p:cNvSpPr>
                <p:nvPr/>
              </p:nvSpPr>
              <p:spPr bwMode="auto">
                <a:xfrm>
                  <a:off x="2740" y="280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64" name="Oval 796"/>
                <p:cNvSpPr>
                  <a:spLocks noChangeArrowheads="1"/>
                </p:cNvSpPr>
                <p:nvPr/>
              </p:nvSpPr>
              <p:spPr bwMode="auto">
                <a:xfrm>
                  <a:off x="2734" y="280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65" name="Group 797"/>
              <p:cNvGrpSpPr>
                <a:grpSpLocks/>
              </p:cNvGrpSpPr>
              <p:nvPr/>
            </p:nvGrpSpPr>
            <p:grpSpPr bwMode="auto">
              <a:xfrm>
                <a:off x="2769" y="2802"/>
                <a:ext cx="28" cy="32"/>
                <a:chOff x="2769" y="2802"/>
                <a:chExt cx="28" cy="32"/>
              </a:xfrm>
            </p:grpSpPr>
            <p:sp>
              <p:nvSpPr>
                <p:cNvPr id="84766" name="Oval 798"/>
                <p:cNvSpPr>
                  <a:spLocks noChangeArrowheads="1"/>
                </p:cNvSpPr>
                <p:nvPr/>
              </p:nvSpPr>
              <p:spPr bwMode="auto">
                <a:xfrm>
                  <a:off x="2775" y="280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67" name="Oval 799"/>
                <p:cNvSpPr>
                  <a:spLocks noChangeArrowheads="1"/>
                </p:cNvSpPr>
                <p:nvPr/>
              </p:nvSpPr>
              <p:spPr bwMode="auto">
                <a:xfrm>
                  <a:off x="2769" y="280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68" name="Group 800"/>
              <p:cNvGrpSpPr>
                <a:grpSpLocks/>
              </p:cNvGrpSpPr>
              <p:nvPr/>
            </p:nvGrpSpPr>
            <p:grpSpPr bwMode="auto">
              <a:xfrm>
                <a:off x="2804" y="2802"/>
                <a:ext cx="28" cy="32"/>
                <a:chOff x="2804" y="2802"/>
                <a:chExt cx="28" cy="32"/>
              </a:xfrm>
            </p:grpSpPr>
            <p:sp>
              <p:nvSpPr>
                <p:cNvPr id="84769" name="Oval 801"/>
                <p:cNvSpPr>
                  <a:spLocks noChangeArrowheads="1"/>
                </p:cNvSpPr>
                <p:nvPr/>
              </p:nvSpPr>
              <p:spPr bwMode="auto">
                <a:xfrm>
                  <a:off x="2810" y="280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70" name="Oval 802"/>
                <p:cNvSpPr>
                  <a:spLocks noChangeArrowheads="1"/>
                </p:cNvSpPr>
                <p:nvPr/>
              </p:nvSpPr>
              <p:spPr bwMode="auto">
                <a:xfrm>
                  <a:off x="2804" y="280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71" name="Group 803"/>
              <p:cNvGrpSpPr>
                <a:grpSpLocks/>
              </p:cNvGrpSpPr>
              <p:nvPr/>
            </p:nvGrpSpPr>
            <p:grpSpPr bwMode="auto">
              <a:xfrm>
                <a:off x="2840" y="2802"/>
                <a:ext cx="28" cy="32"/>
                <a:chOff x="2840" y="2802"/>
                <a:chExt cx="28" cy="32"/>
              </a:xfrm>
            </p:grpSpPr>
            <p:sp>
              <p:nvSpPr>
                <p:cNvPr id="84772" name="Oval 804"/>
                <p:cNvSpPr>
                  <a:spLocks noChangeArrowheads="1"/>
                </p:cNvSpPr>
                <p:nvPr/>
              </p:nvSpPr>
              <p:spPr bwMode="auto">
                <a:xfrm>
                  <a:off x="2846" y="280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73" name="Oval 805"/>
                <p:cNvSpPr>
                  <a:spLocks noChangeArrowheads="1"/>
                </p:cNvSpPr>
                <p:nvPr/>
              </p:nvSpPr>
              <p:spPr bwMode="auto">
                <a:xfrm>
                  <a:off x="2840" y="280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74" name="Group 806"/>
              <p:cNvGrpSpPr>
                <a:grpSpLocks/>
              </p:cNvGrpSpPr>
              <p:nvPr/>
            </p:nvGrpSpPr>
            <p:grpSpPr bwMode="auto">
              <a:xfrm>
                <a:off x="2875" y="2802"/>
                <a:ext cx="28" cy="32"/>
                <a:chOff x="2875" y="2802"/>
                <a:chExt cx="28" cy="32"/>
              </a:xfrm>
            </p:grpSpPr>
            <p:sp>
              <p:nvSpPr>
                <p:cNvPr id="84775" name="Oval 807"/>
                <p:cNvSpPr>
                  <a:spLocks noChangeArrowheads="1"/>
                </p:cNvSpPr>
                <p:nvPr/>
              </p:nvSpPr>
              <p:spPr bwMode="auto">
                <a:xfrm>
                  <a:off x="2881" y="280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76" name="Oval 808"/>
                <p:cNvSpPr>
                  <a:spLocks noChangeArrowheads="1"/>
                </p:cNvSpPr>
                <p:nvPr/>
              </p:nvSpPr>
              <p:spPr bwMode="auto">
                <a:xfrm>
                  <a:off x="2875" y="280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</p:grpSp>
      <p:grpSp>
        <p:nvGrpSpPr>
          <p:cNvPr id="84777" name="Group 809"/>
          <p:cNvGrpSpPr>
            <a:grpSpLocks/>
          </p:cNvGrpSpPr>
          <p:nvPr/>
        </p:nvGrpSpPr>
        <p:grpSpPr bwMode="auto">
          <a:xfrm>
            <a:off x="1868488" y="4433888"/>
            <a:ext cx="1143000" cy="490537"/>
            <a:chOff x="2193" y="2897"/>
            <a:chExt cx="720" cy="309"/>
          </a:xfrm>
        </p:grpSpPr>
        <p:grpSp>
          <p:nvGrpSpPr>
            <p:cNvPr id="84778" name="Group 810"/>
            <p:cNvGrpSpPr>
              <a:grpSpLocks/>
            </p:cNvGrpSpPr>
            <p:nvPr/>
          </p:nvGrpSpPr>
          <p:grpSpPr bwMode="auto">
            <a:xfrm>
              <a:off x="2379" y="3001"/>
              <a:ext cx="414" cy="32"/>
              <a:chOff x="2369" y="2905"/>
              <a:chExt cx="414" cy="32"/>
            </a:xfrm>
          </p:grpSpPr>
          <p:grpSp>
            <p:nvGrpSpPr>
              <p:cNvPr id="84779" name="Group 811"/>
              <p:cNvGrpSpPr>
                <a:grpSpLocks/>
              </p:cNvGrpSpPr>
              <p:nvPr/>
            </p:nvGrpSpPr>
            <p:grpSpPr bwMode="auto">
              <a:xfrm>
                <a:off x="2369" y="2905"/>
                <a:ext cx="28" cy="31"/>
                <a:chOff x="2369" y="2905"/>
                <a:chExt cx="28" cy="31"/>
              </a:xfrm>
            </p:grpSpPr>
            <p:sp>
              <p:nvSpPr>
                <p:cNvPr id="84780" name="Freeform 812"/>
                <p:cNvSpPr>
                  <a:spLocks/>
                </p:cNvSpPr>
                <p:nvPr/>
              </p:nvSpPr>
              <p:spPr bwMode="auto">
                <a:xfrm>
                  <a:off x="2372" y="2908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81" name="Freeform 813"/>
                <p:cNvSpPr>
                  <a:spLocks/>
                </p:cNvSpPr>
                <p:nvPr/>
              </p:nvSpPr>
              <p:spPr bwMode="auto">
                <a:xfrm>
                  <a:off x="2369" y="2905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82" name="Group 814"/>
              <p:cNvGrpSpPr>
                <a:grpSpLocks/>
              </p:cNvGrpSpPr>
              <p:nvPr/>
            </p:nvGrpSpPr>
            <p:grpSpPr bwMode="auto">
              <a:xfrm>
                <a:off x="2404" y="2905"/>
                <a:ext cx="28" cy="31"/>
                <a:chOff x="2404" y="2905"/>
                <a:chExt cx="28" cy="31"/>
              </a:xfrm>
            </p:grpSpPr>
            <p:sp>
              <p:nvSpPr>
                <p:cNvPr id="84783" name="Freeform 815"/>
                <p:cNvSpPr>
                  <a:spLocks/>
                </p:cNvSpPr>
                <p:nvPr/>
              </p:nvSpPr>
              <p:spPr bwMode="auto">
                <a:xfrm>
                  <a:off x="2407" y="2908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84" name="Freeform 816"/>
                <p:cNvSpPr>
                  <a:spLocks/>
                </p:cNvSpPr>
                <p:nvPr/>
              </p:nvSpPr>
              <p:spPr bwMode="auto">
                <a:xfrm>
                  <a:off x="2404" y="2905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85" name="Group 817"/>
              <p:cNvGrpSpPr>
                <a:grpSpLocks/>
              </p:cNvGrpSpPr>
              <p:nvPr/>
            </p:nvGrpSpPr>
            <p:grpSpPr bwMode="auto">
              <a:xfrm>
                <a:off x="2439" y="2905"/>
                <a:ext cx="28" cy="31"/>
                <a:chOff x="2439" y="2905"/>
                <a:chExt cx="28" cy="31"/>
              </a:xfrm>
            </p:grpSpPr>
            <p:sp>
              <p:nvSpPr>
                <p:cNvPr id="84786" name="Freeform 818"/>
                <p:cNvSpPr>
                  <a:spLocks/>
                </p:cNvSpPr>
                <p:nvPr/>
              </p:nvSpPr>
              <p:spPr bwMode="auto">
                <a:xfrm>
                  <a:off x="2442" y="2908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87" name="Freeform 819"/>
                <p:cNvSpPr>
                  <a:spLocks/>
                </p:cNvSpPr>
                <p:nvPr/>
              </p:nvSpPr>
              <p:spPr bwMode="auto">
                <a:xfrm>
                  <a:off x="2439" y="2905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88" name="Group 820"/>
              <p:cNvGrpSpPr>
                <a:grpSpLocks/>
              </p:cNvGrpSpPr>
              <p:nvPr/>
            </p:nvGrpSpPr>
            <p:grpSpPr bwMode="auto">
              <a:xfrm>
                <a:off x="2474" y="2905"/>
                <a:ext cx="28" cy="31"/>
                <a:chOff x="2474" y="2905"/>
                <a:chExt cx="28" cy="31"/>
              </a:xfrm>
            </p:grpSpPr>
            <p:sp>
              <p:nvSpPr>
                <p:cNvPr id="84789" name="Freeform 821"/>
                <p:cNvSpPr>
                  <a:spLocks/>
                </p:cNvSpPr>
                <p:nvPr/>
              </p:nvSpPr>
              <p:spPr bwMode="auto">
                <a:xfrm>
                  <a:off x="2477" y="2908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90" name="Freeform 822"/>
                <p:cNvSpPr>
                  <a:spLocks/>
                </p:cNvSpPr>
                <p:nvPr/>
              </p:nvSpPr>
              <p:spPr bwMode="auto">
                <a:xfrm>
                  <a:off x="2474" y="2905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91" name="Group 823"/>
              <p:cNvGrpSpPr>
                <a:grpSpLocks/>
              </p:cNvGrpSpPr>
              <p:nvPr/>
            </p:nvGrpSpPr>
            <p:grpSpPr bwMode="auto">
              <a:xfrm>
                <a:off x="2509" y="2905"/>
                <a:ext cx="28" cy="31"/>
                <a:chOff x="2509" y="2905"/>
                <a:chExt cx="28" cy="31"/>
              </a:xfrm>
            </p:grpSpPr>
            <p:sp>
              <p:nvSpPr>
                <p:cNvPr id="84792" name="Freeform 824"/>
                <p:cNvSpPr>
                  <a:spLocks/>
                </p:cNvSpPr>
                <p:nvPr/>
              </p:nvSpPr>
              <p:spPr bwMode="auto">
                <a:xfrm>
                  <a:off x="2512" y="2908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93" name="Freeform 825"/>
                <p:cNvSpPr>
                  <a:spLocks/>
                </p:cNvSpPr>
                <p:nvPr/>
              </p:nvSpPr>
              <p:spPr bwMode="auto">
                <a:xfrm>
                  <a:off x="2509" y="2905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94" name="Group 826"/>
              <p:cNvGrpSpPr>
                <a:grpSpLocks/>
              </p:cNvGrpSpPr>
              <p:nvPr/>
            </p:nvGrpSpPr>
            <p:grpSpPr bwMode="auto">
              <a:xfrm>
                <a:off x="2545" y="2905"/>
                <a:ext cx="28" cy="31"/>
                <a:chOff x="2545" y="2905"/>
                <a:chExt cx="28" cy="31"/>
              </a:xfrm>
            </p:grpSpPr>
            <p:sp>
              <p:nvSpPr>
                <p:cNvPr id="84795" name="Freeform 827"/>
                <p:cNvSpPr>
                  <a:spLocks/>
                </p:cNvSpPr>
                <p:nvPr/>
              </p:nvSpPr>
              <p:spPr bwMode="auto">
                <a:xfrm>
                  <a:off x="2548" y="2908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96" name="Freeform 828"/>
                <p:cNvSpPr>
                  <a:spLocks/>
                </p:cNvSpPr>
                <p:nvPr/>
              </p:nvSpPr>
              <p:spPr bwMode="auto">
                <a:xfrm>
                  <a:off x="2545" y="2905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797" name="Group 829"/>
              <p:cNvGrpSpPr>
                <a:grpSpLocks/>
              </p:cNvGrpSpPr>
              <p:nvPr/>
            </p:nvGrpSpPr>
            <p:grpSpPr bwMode="auto">
              <a:xfrm>
                <a:off x="2579" y="2906"/>
                <a:ext cx="28" cy="31"/>
                <a:chOff x="2579" y="2906"/>
                <a:chExt cx="28" cy="31"/>
              </a:xfrm>
            </p:grpSpPr>
            <p:sp>
              <p:nvSpPr>
                <p:cNvPr id="84798" name="Freeform 830"/>
                <p:cNvSpPr>
                  <a:spLocks/>
                </p:cNvSpPr>
                <p:nvPr/>
              </p:nvSpPr>
              <p:spPr bwMode="auto">
                <a:xfrm>
                  <a:off x="2582" y="2909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799" name="Freeform 831"/>
                <p:cNvSpPr>
                  <a:spLocks/>
                </p:cNvSpPr>
                <p:nvPr/>
              </p:nvSpPr>
              <p:spPr bwMode="auto">
                <a:xfrm>
                  <a:off x="2579" y="2906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00" name="Group 832"/>
              <p:cNvGrpSpPr>
                <a:grpSpLocks/>
              </p:cNvGrpSpPr>
              <p:nvPr/>
            </p:nvGrpSpPr>
            <p:grpSpPr bwMode="auto">
              <a:xfrm>
                <a:off x="2614" y="2906"/>
                <a:ext cx="28" cy="31"/>
                <a:chOff x="2614" y="2906"/>
                <a:chExt cx="28" cy="31"/>
              </a:xfrm>
            </p:grpSpPr>
            <p:sp>
              <p:nvSpPr>
                <p:cNvPr id="84801" name="Freeform 833"/>
                <p:cNvSpPr>
                  <a:spLocks/>
                </p:cNvSpPr>
                <p:nvPr/>
              </p:nvSpPr>
              <p:spPr bwMode="auto">
                <a:xfrm>
                  <a:off x="2617" y="2909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02" name="Freeform 834"/>
                <p:cNvSpPr>
                  <a:spLocks/>
                </p:cNvSpPr>
                <p:nvPr/>
              </p:nvSpPr>
              <p:spPr bwMode="auto">
                <a:xfrm>
                  <a:off x="2614" y="2906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03" name="Group 835"/>
              <p:cNvGrpSpPr>
                <a:grpSpLocks/>
              </p:cNvGrpSpPr>
              <p:nvPr/>
            </p:nvGrpSpPr>
            <p:grpSpPr bwMode="auto">
              <a:xfrm>
                <a:off x="2649" y="2906"/>
                <a:ext cx="28" cy="31"/>
                <a:chOff x="2649" y="2906"/>
                <a:chExt cx="28" cy="31"/>
              </a:xfrm>
            </p:grpSpPr>
            <p:sp>
              <p:nvSpPr>
                <p:cNvPr id="84804" name="Freeform 836"/>
                <p:cNvSpPr>
                  <a:spLocks/>
                </p:cNvSpPr>
                <p:nvPr/>
              </p:nvSpPr>
              <p:spPr bwMode="auto">
                <a:xfrm>
                  <a:off x="2652" y="2909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05" name="Freeform 837"/>
                <p:cNvSpPr>
                  <a:spLocks/>
                </p:cNvSpPr>
                <p:nvPr/>
              </p:nvSpPr>
              <p:spPr bwMode="auto">
                <a:xfrm>
                  <a:off x="2649" y="2906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06" name="Group 838"/>
              <p:cNvGrpSpPr>
                <a:grpSpLocks/>
              </p:cNvGrpSpPr>
              <p:nvPr/>
            </p:nvGrpSpPr>
            <p:grpSpPr bwMode="auto">
              <a:xfrm>
                <a:off x="2684" y="2906"/>
                <a:ext cx="28" cy="31"/>
                <a:chOff x="2684" y="2906"/>
                <a:chExt cx="28" cy="31"/>
              </a:xfrm>
            </p:grpSpPr>
            <p:sp>
              <p:nvSpPr>
                <p:cNvPr id="84807" name="Freeform 839"/>
                <p:cNvSpPr>
                  <a:spLocks/>
                </p:cNvSpPr>
                <p:nvPr/>
              </p:nvSpPr>
              <p:spPr bwMode="auto">
                <a:xfrm>
                  <a:off x="2687" y="2909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08" name="Freeform 840"/>
                <p:cNvSpPr>
                  <a:spLocks/>
                </p:cNvSpPr>
                <p:nvPr/>
              </p:nvSpPr>
              <p:spPr bwMode="auto">
                <a:xfrm>
                  <a:off x="2684" y="2906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09" name="Group 841"/>
              <p:cNvGrpSpPr>
                <a:grpSpLocks/>
              </p:cNvGrpSpPr>
              <p:nvPr/>
            </p:nvGrpSpPr>
            <p:grpSpPr bwMode="auto">
              <a:xfrm>
                <a:off x="2720" y="2906"/>
                <a:ext cx="28" cy="31"/>
                <a:chOff x="2720" y="2906"/>
                <a:chExt cx="28" cy="31"/>
              </a:xfrm>
            </p:grpSpPr>
            <p:sp>
              <p:nvSpPr>
                <p:cNvPr id="84810" name="Freeform 842"/>
                <p:cNvSpPr>
                  <a:spLocks/>
                </p:cNvSpPr>
                <p:nvPr/>
              </p:nvSpPr>
              <p:spPr bwMode="auto">
                <a:xfrm>
                  <a:off x="2723" y="2909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11" name="Freeform 843"/>
                <p:cNvSpPr>
                  <a:spLocks/>
                </p:cNvSpPr>
                <p:nvPr/>
              </p:nvSpPr>
              <p:spPr bwMode="auto">
                <a:xfrm>
                  <a:off x="2720" y="2906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12" name="Group 844"/>
              <p:cNvGrpSpPr>
                <a:grpSpLocks/>
              </p:cNvGrpSpPr>
              <p:nvPr/>
            </p:nvGrpSpPr>
            <p:grpSpPr bwMode="auto">
              <a:xfrm>
                <a:off x="2755" y="2906"/>
                <a:ext cx="28" cy="31"/>
                <a:chOff x="2755" y="2906"/>
                <a:chExt cx="28" cy="31"/>
              </a:xfrm>
            </p:grpSpPr>
            <p:sp>
              <p:nvSpPr>
                <p:cNvPr id="84813" name="Freeform 845"/>
                <p:cNvSpPr>
                  <a:spLocks/>
                </p:cNvSpPr>
                <p:nvPr/>
              </p:nvSpPr>
              <p:spPr bwMode="auto">
                <a:xfrm>
                  <a:off x="2758" y="2909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7" y="1"/>
                    </a:cxn>
                    <a:cxn ang="0">
                      <a:pos x="3" y="4"/>
                    </a:cxn>
                    <a:cxn ang="0">
                      <a:pos x="1" y="8"/>
                    </a:cxn>
                    <a:cxn ang="0">
                      <a:pos x="0" y="12"/>
                    </a:cxn>
                    <a:cxn ang="0">
                      <a:pos x="1" y="17"/>
                    </a:cxn>
                    <a:cxn ang="0">
                      <a:pos x="3" y="21"/>
                    </a:cxn>
                    <a:cxn ang="0">
                      <a:pos x="7" y="24"/>
                    </a:cxn>
                    <a:cxn ang="0">
                      <a:pos x="11" y="25"/>
                    </a:cxn>
                    <a:cxn ang="0">
                      <a:pos x="15" y="24"/>
                    </a:cxn>
                    <a:cxn ang="0">
                      <a:pos x="19" y="21"/>
                    </a:cxn>
                    <a:cxn ang="0">
                      <a:pos x="21" y="17"/>
                    </a:cxn>
                    <a:cxn ang="0">
                      <a:pos x="22" y="13"/>
                    </a:cxn>
                    <a:cxn ang="0">
                      <a:pos x="21" y="8"/>
                    </a:cxn>
                    <a:cxn ang="0">
                      <a:pos x="19" y="4"/>
                    </a:cxn>
                    <a:cxn ang="0">
                      <a:pos x="15" y="1"/>
                    </a:cxn>
                    <a:cxn ang="0">
                      <a:pos x="11" y="0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22" h="25">
                      <a:moveTo>
                        <a:pt x="11" y="0"/>
                      </a:moveTo>
                      <a:lnTo>
                        <a:pt x="7" y="1"/>
                      </a:lnTo>
                      <a:lnTo>
                        <a:pt x="3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7"/>
                      </a:lnTo>
                      <a:lnTo>
                        <a:pt x="3" y="21"/>
                      </a:lnTo>
                      <a:lnTo>
                        <a:pt x="7" y="24"/>
                      </a:lnTo>
                      <a:lnTo>
                        <a:pt x="11" y="25"/>
                      </a:lnTo>
                      <a:lnTo>
                        <a:pt x="15" y="24"/>
                      </a:lnTo>
                      <a:lnTo>
                        <a:pt x="19" y="21"/>
                      </a:lnTo>
                      <a:lnTo>
                        <a:pt x="21" y="17"/>
                      </a:lnTo>
                      <a:lnTo>
                        <a:pt x="22" y="13"/>
                      </a:lnTo>
                      <a:lnTo>
                        <a:pt x="21" y="8"/>
                      </a:lnTo>
                      <a:lnTo>
                        <a:pt x="19" y="4"/>
                      </a:lnTo>
                      <a:lnTo>
                        <a:pt x="15" y="1"/>
                      </a:lnTo>
                      <a:lnTo>
                        <a:pt x="11" y="0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14" name="Freeform 846"/>
                <p:cNvSpPr>
                  <a:spLocks/>
                </p:cNvSpPr>
                <p:nvPr/>
              </p:nvSpPr>
              <p:spPr bwMode="auto">
                <a:xfrm>
                  <a:off x="2755" y="2906"/>
                  <a:ext cx="28" cy="31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9" y="2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2" y="9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1" y="20"/>
                    </a:cxn>
                    <a:cxn ang="0">
                      <a:pos x="1" y="21"/>
                    </a:cxn>
                    <a:cxn ang="0">
                      <a:pos x="2" y="22"/>
                    </a:cxn>
                    <a:cxn ang="0">
                      <a:pos x="4" y="26"/>
                    </a:cxn>
                    <a:cxn ang="0">
                      <a:pos x="5" y="27"/>
                    </a:cxn>
                    <a:cxn ang="0">
                      <a:pos x="9" y="30"/>
                    </a:cxn>
                    <a:cxn ang="0">
                      <a:pos x="10" y="30"/>
                    </a:cxn>
                    <a:cxn ang="0">
                      <a:pos x="14" y="31"/>
                    </a:cxn>
                    <a:cxn ang="0">
                      <a:pos x="18" y="30"/>
                    </a:cxn>
                    <a:cxn ang="0">
                      <a:pos x="19" y="30"/>
                    </a:cxn>
                    <a:cxn ang="0">
                      <a:pos x="20" y="30"/>
                    </a:cxn>
                    <a:cxn ang="0">
                      <a:pos x="24" y="27"/>
                    </a:cxn>
                    <a:cxn ang="0">
                      <a:pos x="25" y="26"/>
                    </a:cxn>
                    <a:cxn ang="0">
                      <a:pos x="27" y="22"/>
                    </a:cxn>
                    <a:cxn ang="0">
                      <a:pos x="27" y="21"/>
                    </a:cxn>
                    <a:cxn ang="0">
                      <a:pos x="27" y="20"/>
                    </a:cxn>
                    <a:cxn ang="0">
                      <a:pos x="28" y="16"/>
                    </a:cxn>
                    <a:cxn ang="0">
                      <a:pos x="27" y="11"/>
                    </a:cxn>
                    <a:cxn ang="0">
                      <a:pos x="27" y="10"/>
                    </a:cxn>
                    <a:cxn ang="0">
                      <a:pos x="25" y="6"/>
                    </a:cxn>
                    <a:cxn ang="0">
                      <a:pos x="24" y="5"/>
                    </a:cxn>
                    <a:cxn ang="0">
                      <a:pos x="20" y="2"/>
                    </a:cxn>
                    <a:cxn ang="0">
                      <a:pos x="19" y="1"/>
                    </a:cxn>
                    <a:cxn ang="0">
                      <a:pos x="18" y="1"/>
                    </a:cxn>
                    <a:cxn ang="0">
                      <a:pos x="14" y="0"/>
                    </a:cxn>
                    <a:cxn ang="0">
                      <a:pos x="10" y="1"/>
                    </a:cxn>
                    <a:cxn ang="0">
                      <a:pos x="15" y="6"/>
                    </a:cxn>
                    <a:cxn ang="0">
                      <a:pos x="17" y="7"/>
                    </a:cxn>
                    <a:cxn ang="0">
                      <a:pos x="20" y="9"/>
                    </a:cxn>
                    <a:cxn ang="0">
                      <a:pos x="21" y="12"/>
                    </a:cxn>
                    <a:cxn ang="0">
                      <a:pos x="22" y="17"/>
                    </a:cxn>
                    <a:cxn ang="0">
                      <a:pos x="22" y="19"/>
                    </a:cxn>
                    <a:cxn ang="0">
                      <a:pos x="20" y="23"/>
                    </a:cxn>
                    <a:cxn ang="0">
                      <a:pos x="17" y="25"/>
                    </a:cxn>
                    <a:cxn ang="0">
                      <a:pos x="15" y="25"/>
                    </a:cxn>
                    <a:cxn ang="0">
                      <a:pos x="11" y="24"/>
                    </a:cxn>
                    <a:cxn ang="0">
                      <a:pos x="9" y="23"/>
                    </a:cxn>
                    <a:cxn ang="0">
                      <a:pos x="7" y="19"/>
                    </a:cxn>
                    <a:cxn ang="0">
                      <a:pos x="6" y="16"/>
                    </a:cxn>
                    <a:cxn ang="0">
                      <a:pos x="7" y="12"/>
                    </a:cxn>
                    <a:cxn ang="0">
                      <a:pos x="9" y="9"/>
                    </a:cxn>
                    <a:cxn ang="0">
                      <a:pos x="11" y="7"/>
                    </a:cxn>
                    <a:cxn ang="0">
                      <a:pos x="15" y="6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8" h="31">
                      <a:moveTo>
                        <a:pt x="10" y="1"/>
                      </a:moveTo>
                      <a:lnTo>
                        <a:pt x="9" y="2"/>
                      </a:lnTo>
                      <a:lnTo>
                        <a:pt x="5" y="5"/>
                      </a:lnTo>
                      <a:lnTo>
                        <a:pt x="4" y="6"/>
                      </a:lnTo>
                      <a:lnTo>
                        <a:pt x="2" y="9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1" y="20"/>
                      </a:lnTo>
                      <a:lnTo>
                        <a:pt x="1" y="21"/>
                      </a:lnTo>
                      <a:lnTo>
                        <a:pt x="2" y="22"/>
                      </a:lnTo>
                      <a:lnTo>
                        <a:pt x="4" y="26"/>
                      </a:lnTo>
                      <a:lnTo>
                        <a:pt x="5" y="27"/>
                      </a:lnTo>
                      <a:lnTo>
                        <a:pt x="9" y="30"/>
                      </a:lnTo>
                      <a:lnTo>
                        <a:pt x="10" y="30"/>
                      </a:lnTo>
                      <a:lnTo>
                        <a:pt x="14" y="31"/>
                      </a:lnTo>
                      <a:lnTo>
                        <a:pt x="18" y="30"/>
                      </a:lnTo>
                      <a:lnTo>
                        <a:pt x="19" y="30"/>
                      </a:lnTo>
                      <a:lnTo>
                        <a:pt x="20" y="30"/>
                      </a:lnTo>
                      <a:lnTo>
                        <a:pt x="24" y="27"/>
                      </a:lnTo>
                      <a:lnTo>
                        <a:pt x="25" y="26"/>
                      </a:lnTo>
                      <a:lnTo>
                        <a:pt x="27" y="22"/>
                      </a:lnTo>
                      <a:lnTo>
                        <a:pt x="27" y="21"/>
                      </a:lnTo>
                      <a:lnTo>
                        <a:pt x="27" y="20"/>
                      </a:lnTo>
                      <a:lnTo>
                        <a:pt x="28" y="16"/>
                      </a:lnTo>
                      <a:lnTo>
                        <a:pt x="27" y="11"/>
                      </a:lnTo>
                      <a:lnTo>
                        <a:pt x="27" y="10"/>
                      </a:lnTo>
                      <a:lnTo>
                        <a:pt x="25" y="6"/>
                      </a:lnTo>
                      <a:lnTo>
                        <a:pt x="24" y="5"/>
                      </a:lnTo>
                      <a:lnTo>
                        <a:pt x="20" y="2"/>
                      </a:lnTo>
                      <a:lnTo>
                        <a:pt x="19" y="1"/>
                      </a:lnTo>
                      <a:lnTo>
                        <a:pt x="18" y="1"/>
                      </a:lnTo>
                      <a:lnTo>
                        <a:pt x="14" y="0"/>
                      </a:lnTo>
                      <a:lnTo>
                        <a:pt x="10" y="1"/>
                      </a:lnTo>
                      <a:lnTo>
                        <a:pt x="15" y="6"/>
                      </a:lnTo>
                      <a:lnTo>
                        <a:pt x="17" y="7"/>
                      </a:lnTo>
                      <a:lnTo>
                        <a:pt x="20" y="9"/>
                      </a:lnTo>
                      <a:lnTo>
                        <a:pt x="21" y="12"/>
                      </a:lnTo>
                      <a:lnTo>
                        <a:pt x="22" y="17"/>
                      </a:lnTo>
                      <a:lnTo>
                        <a:pt x="22" y="19"/>
                      </a:lnTo>
                      <a:lnTo>
                        <a:pt x="20" y="23"/>
                      </a:lnTo>
                      <a:lnTo>
                        <a:pt x="17" y="25"/>
                      </a:lnTo>
                      <a:lnTo>
                        <a:pt x="15" y="25"/>
                      </a:lnTo>
                      <a:lnTo>
                        <a:pt x="11" y="24"/>
                      </a:lnTo>
                      <a:lnTo>
                        <a:pt x="9" y="23"/>
                      </a:lnTo>
                      <a:lnTo>
                        <a:pt x="7" y="19"/>
                      </a:lnTo>
                      <a:lnTo>
                        <a:pt x="6" y="16"/>
                      </a:lnTo>
                      <a:lnTo>
                        <a:pt x="7" y="12"/>
                      </a:lnTo>
                      <a:lnTo>
                        <a:pt x="9" y="9"/>
                      </a:lnTo>
                      <a:lnTo>
                        <a:pt x="11" y="7"/>
                      </a:lnTo>
                      <a:lnTo>
                        <a:pt x="15" y="6"/>
                      </a:lnTo>
                      <a:lnTo>
                        <a:pt x="10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815" name="Group 847"/>
            <p:cNvGrpSpPr>
              <a:grpSpLocks/>
            </p:cNvGrpSpPr>
            <p:nvPr/>
          </p:nvGrpSpPr>
          <p:grpSpPr bwMode="auto">
            <a:xfrm>
              <a:off x="2340" y="3034"/>
              <a:ext cx="414" cy="33"/>
              <a:chOff x="2330" y="2938"/>
              <a:chExt cx="414" cy="33"/>
            </a:xfrm>
          </p:grpSpPr>
          <p:grpSp>
            <p:nvGrpSpPr>
              <p:cNvPr id="84816" name="Group 848"/>
              <p:cNvGrpSpPr>
                <a:grpSpLocks/>
              </p:cNvGrpSpPr>
              <p:nvPr/>
            </p:nvGrpSpPr>
            <p:grpSpPr bwMode="auto">
              <a:xfrm>
                <a:off x="2330" y="2938"/>
                <a:ext cx="28" cy="32"/>
                <a:chOff x="2330" y="2938"/>
                <a:chExt cx="28" cy="32"/>
              </a:xfrm>
            </p:grpSpPr>
            <p:sp>
              <p:nvSpPr>
                <p:cNvPr id="84817" name="Oval 849"/>
                <p:cNvSpPr>
                  <a:spLocks noChangeArrowheads="1"/>
                </p:cNvSpPr>
                <p:nvPr/>
              </p:nvSpPr>
              <p:spPr bwMode="auto">
                <a:xfrm>
                  <a:off x="2336" y="294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18" name="Oval 850"/>
                <p:cNvSpPr>
                  <a:spLocks noChangeArrowheads="1"/>
                </p:cNvSpPr>
                <p:nvPr/>
              </p:nvSpPr>
              <p:spPr bwMode="auto">
                <a:xfrm>
                  <a:off x="2330" y="293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19" name="Group 851"/>
              <p:cNvGrpSpPr>
                <a:grpSpLocks/>
              </p:cNvGrpSpPr>
              <p:nvPr/>
            </p:nvGrpSpPr>
            <p:grpSpPr bwMode="auto">
              <a:xfrm>
                <a:off x="2365" y="2938"/>
                <a:ext cx="28" cy="32"/>
                <a:chOff x="2365" y="2938"/>
                <a:chExt cx="28" cy="32"/>
              </a:xfrm>
            </p:grpSpPr>
            <p:sp>
              <p:nvSpPr>
                <p:cNvPr id="84820" name="Oval 852"/>
                <p:cNvSpPr>
                  <a:spLocks noChangeArrowheads="1"/>
                </p:cNvSpPr>
                <p:nvPr/>
              </p:nvSpPr>
              <p:spPr bwMode="auto">
                <a:xfrm>
                  <a:off x="2371" y="294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21" name="Oval 853"/>
                <p:cNvSpPr>
                  <a:spLocks noChangeArrowheads="1"/>
                </p:cNvSpPr>
                <p:nvPr/>
              </p:nvSpPr>
              <p:spPr bwMode="auto">
                <a:xfrm>
                  <a:off x="2365" y="293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22" name="Group 854"/>
              <p:cNvGrpSpPr>
                <a:grpSpLocks/>
              </p:cNvGrpSpPr>
              <p:nvPr/>
            </p:nvGrpSpPr>
            <p:grpSpPr bwMode="auto">
              <a:xfrm>
                <a:off x="2400" y="2938"/>
                <a:ext cx="28" cy="32"/>
                <a:chOff x="2400" y="2938"/>
                <a:chExt cx="28" cy="32"/>
              </a:xfrm>
            </p:grpSpPr>
            <p:sp>
              <p:nvSpPr>
                <p:cNvPr id="84823" name="Oval 855"/>
                <p:cNvSpPr>
                  <a:spLocks noChangeArrowheads="1"/>
                </p:cNvSpPr>
                <p:nvPr/>
              </p:nvSpPr>
              <p:spPr bwMode="auto">
                <a:xfrm>
                  <a:off x="2406" y="294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24" name="Oval 856"/>
                <p:cNvSpPr>
                  <a:spLocks noChangeArrowheads="1"/>
                </p:cNvSpPr>
                <p:nvPr/>
              </p:nvSpPr>
              <p:spPr bwMode="auto">
                <a:xfrm>
                  <a:off x="2400" y="293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25" name="Group 857"/>
              <p:cNvGrpSpPr>
                <a:grpSpLocks/>
              </p:cNvGrpSpPr>
              <p:nvPr/>
            </p:nvGrpSpPr>
            <p:grpSpPr bwMode="auto">
              <a:xfrm>
                <a:off x="2435" y="2938"/>
                <a:ext cx="28" cy="32"/>
                <a:chOff x="2435" y="2938"/>
                <a:chExt cx="28" cy="32"/>
              </a:xfrm>
            </p:grpSpPr>
            <p:sp>
              <p:nvSpPr>
                <p:cNvPr id="84826" name="Oval 858"/>
                <p:cNvSpPr>
                  <a:spLocks noChangeArrowheads="1"/>
                </p:cNvSpPr>
                <p:nvPr/>
              </p:nvSpPr>
              <p:spPr bwMode="auto">
                <a:xfrm>
                  <a:off x="2441" y="294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27" name="Oval 859"/>
                <p:cNvSpPr>
                  <a:spLocks noChangeArrowheads="1"/>
                </p:cNvSpPr>
                <p:nvPr/>
              </p:nvSpPr>
              <p:spPr bwMode="auto">
                <a:xfrm>
                  <a:off x="2435" y="293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28" name="Group 860"/>
              <p:cNvGrpSpPr>
                <a:grpSpLocks/>
              </p:cNvGrpSpPr>
              <p:nvPr/>
            </p:nvGrpSpPr>
            <p:grpSpPr bwMode="auto">
              <a:xfrm>
                <a:off x="2470" y="2938"/>
                <a:ext cx="28" cy="32"/>
                <a:chOff x="2470" y="2938"/>
                <a:chExt cx="28" cy="32"/>
              </a:xfrm>
            </p:grpSpPr>
            <p:sp>
              <p:nvSpPr>
                <p:cNvPr id="84829" name="Oval 861"/>
                <p:cNvSpPr>
                  <a:spLocks noChangeArrowheads="1"/>
                </p:cNvSpPr>
                <p:nvPr/>
              </p:nvSpPr>
              <p:spPr bwMode="auto">
                <a:xfrm>
                  <a:off x="2476" y="294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30" name="Oval 862"/>
                <p:cNvSpPr>
                  <a:spLocks noChangeArrowheads="1"/>
                </p:cNvSpPr>
                <p:nvPr/>
              </p:nvSpPr>
              <p:spPr bwMode="auto">
                <a:xfrm>
                  <a:off x="2470" y="293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31" name="Group 863"/>
              <p:cNvGrpSpPr>
                <a:grpSpLocks/>
              </p:cNvGrpSpPr>
              <p:nvPr/>
            </p:nvGrpSpPr>
            <p:grpSpPr bwMode="auto">
              <a:xfrm>
                <a:off x="2506" y="2938"/>
                <a:ext cx="28" cy="32"/>
                <a:chOff x="2506" y="2938"/>
                <a:chExt cx="28" cy="32"/>
              </a:xfrm>
            </p:grpSpPr>
            <p:sp>
              <p:nvSpPr>
                <p:cNvPr id="84832" name="Oval 864"/>
                <p:cNvSpPr>
                  <a:spLocks noChangeArrowheads="1"/>
                </p:cNvSpPr>
                <p:nvPr/>
              </p:nvSpPr>
              <p:spPr bwMode="auto">
                <a:xfrm>
                  <a:off x="2512" y="294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33" name="Oval 865"/>
                <p:cNvSpPr>
                  <a:spLocks noChangeArrowheads="1"/>
                </p:cNvSpPr>
                <p:nvPr/>
              </p:nvSpPr>
              <p:spPr bwMode="auto">
                <a:xfrm>
                  <a:off x="2506" y="293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34" name="Group 866"/>
              <p:cNvGrpSpPr>
                <a:grpSpLocks/>
              </p:cNvGrpSpPr>
              <p:nvPr/>
            </p:nvGrpSpPr>
            <p:grpSpPr bwMode="auto">
              <a:xfrm>
                <a:off x="2540" y="2939"/>
                <a:ext cx="28" cy="32"/>
                <a:chOff x="2540" y="2939"/>
                <a:chExt cx="28" cy="32"/>
              </a:xfrm>
            </p:grpSpPr>
            <p:sp>
              <p:nvSpPr>
                <p:cNvPr id="84835" name="Oval 867"/>
                <p:cNvSpPr>
                  <a:spLocks noChangeArrowheads="1"/>
                </p:cNvSpPr>
                <p:nvPr/>
              </p:nvSpPr>
              <p:spPr bwMode="auto">
                <a:xfrm>
                  <a:off x="2546" y="2945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36" name="Oval 868"/>
                <p:cNvSpPr>
                  <a:spLocks noChangeArrowheads="1"/>
                </p:cNvSpPr>
                <p:nvPr/>
              </p:nvSpPr>
              <p:spPr bwMode="auto">
                <a:xfrm>
                  <a:off x="2540" y="2939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37" name="Group 869"/>
              <p:cNvGrpSpPr>
                <a:grpSpLocks/>
              </p:cNvGrpSpPr>
              <p:nvPr/>
            </p:nvGrpSpPr>
            <p:grpSpPr bwMode="auto">
              <a:xfrm>
                <a:off x="2575" y="2939"/>
                <a:ext cx="28" cy="32"/>
                <a:chOff x="2575" y="2939"/>
                <a:chExt cx="28" cy="32"/>
              </a:xfrm>
            </p:grpSpPr>
            <p:sp>
              <p:nvSpPr>
                <p:cNvPr id="84838" name="Oval 870"/>
                <p:cNvSpPr>
                  <a:spLocks noChangeArrowheads="1"/>
                </p:cNvSpPr>
                <p:nvPr/>
              </p:nvSpPr>
              <p:spPr bwMode="auto">
                <a:xfrm>
                  <a:off x="2581" y="2945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39" name="Oval 871"/>
                <p:cNvSpPr>
                  <a:spLocks noChangeArrowheads="1"/>
                </p:cNvSpPr>
                <p:nvPr/>
              </p:nvSpPr>
              <p:spPr bwMode="auto">
                <a:xfrm>
                  <a:off x="2575" y="2939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40" name="Group 872"/>
              <p:cNvGrpSpPr>
                <a:grpSpLocks/>
              </p:cNvGrpSpPr>
              <p:nvPr/>
            </p:nvGrpSpPr>
            <p:grpSpPr bwMode="auto">
              <a:xfrm>
                <a:off x="2610" y="2939"/>
                <a:ext cx="28" cy="32"/>
                <a:chOff x="2610" y="2939"/>
                <a:chExt cx="28" cy="32"/>
              </a:xfrm>
            </p:grpSpPr>
            <p:sp>
              <p:nvSpPr>
                <p:cNvPr id="84841" name="Oval 873"/>
                <p:cNvSpPr>
                  <a:spLocks noChangeArrowheads="1"/>
                </p:cNvSpPr>
                <p:nvPr/>
              </p:nvSpPr>
              <p:spPr bwMode="auto">
                <a:xfrm>
                  <a:off x="2616" y="2945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42" name="Oval 874"/>
                <p:cNvSpPr>
                  <a:spLocks noChangeArrowheads="1"/>
                </p:cNvSpPr>
                <p:nvPr/>
              </p:nvSpPr>
              <p:spPr bwMode="auto">
                <a:xfrm>
                  <a:off x="2610" y="2939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43" name="Group 875"/>
              <p:cNvGrpSpPr>
                <a:grpSpLocks/>
              </p:cNvGrpSpPr>
              <p:nvPr/>
            </p:nvGrpSpPr>
            <p:grpSpPr bwMode="auto">
              <a:xfrm>
                <a:off x="2645" y="2939"/>
                <a:ext cx="28" cy="32"/>
                <a:chOff x="2645" y="2939"/>
                <a:chExt cx="28" cy="32"/>
              </a:xfrm>
            </p:grpSpPr>
            <p:sp>
              <p:nvSpPr>
                <p:cNvPr id="84844" name="Oval 876"/>
                <p:cNvSpPr>
                  <a:spLocks noChangeArrowheads="1"/>
                </p:cNvSpPr>
                <p:nvPr/>
              </p:nvSpPr>
              <p:spPr bwMode="auto">
                <a:xfrm>
                  <a:off x="2651" y="2945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45" name="Oval 877"/>
                <p:cNvSpPr>
                  <a:spLocks noChangeArrowheads="1"/>
                </p:cNvSpPr>
                <p:nvPr/>
              </p:nvSpPr>
              <p:spPr bwMode="auto">
                <a:xfrm>
                  <a:off x="2645" y="2939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46" name="Group 878"/>
              <p:cNvGrpSpPr>
                <a:grpSpLocks/>
              </p:cNvGrpSpPr>
              <p:nvPr/>
            </p:nvGrpSpPr>
            <p:grpSpPr bwMode="auto">
              <a:xfrm>
                <a:off x="2681" y="2939"/>
                <a:ext cx="28" cy="32"/>
                <a:chOff x="2681" y="2939"/>
                <a:chExt cx="28" cy="32"/>
              </a:xfrm>
            </p:grpSpPr>
            <p:sp>
              <p:nvSpPr>
                <p:cNvPr id="84847" name="Oval 879"/>
                <p:cNvSpPr>
                  <a:spLocks noChangeArrowheads="1"/>
                </p:cNvSpPr>
                <p:nvPr/>
              </p:nvSpPr>
              <p:spPr bwMode="auto">
                <a:xfrm>
                  <a:off x="2687" y="2945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48" name="Oval 880"/>
                <p:cNvSpPr>
                  <a:spLocks noChangeArrowheads="1"/>
                </p:cNvSpPr>
                <p:nvPr/>
              </p:nvSpPr>
              <p:spPr bwMode="auto">
                <a:xfrm>
                  <a:off x="2681" y="2939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49" name="Group 881"/>
              <p:cNvGrpSpPr>
                <a:grpSpLocks/>
              </p:cNvGrpSpPr>
              <p:nvPr/>
            </p:nvGrpSpPr>
            <p:grpSpPr bwMode="auto">
              <a:xfrm>
                <a:off x="2716" y="2939"/>
                <a:ext cx="28" cy="32"/>
                <a:chOff x="2716" y="2939"/>
                <a:chExt cx="28" cy="32"/>
              </a:xfrm>
            </p:grpSpPr>
            <p:sp>
              <p:nvSpPr>
                <p:cNvPr id="84850" name="Oval 882"/>
                <p:cNvSpPr>
                  <a:spLocks noChangeArrowheads="1"/>
                </p:cNvSpPr>
                <p:nvPr/>
              </p:nvSpPr>
              <p:spPr bwMode="auto">
                <a:xfrm>
                  <a:off x="2722" y="2945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51" name="Oval 883"/>
                <p:cNvSpPr>
                  <a:spLocks noChangeArrowheads="1"/>
                </p:cNvSpPr>
                <p:nvPr/>
              </p:nvSpPr>
              <p:spPr bwMode="auto">
                <a:xfrm>
                  <a:off x="2716" y="2939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852" name="Group 884"/>
            <p:cNvGrpSpPr>
              <a:grpSpLocks/>
            </p:cNvGrpSpPr>
            <p:nvPr/>
          </p:nvGrpSpPr>
          <p:grpSpPr bwMode="auto">
            <a:xfrm>
              <a:off x="2301" y="3069"/>
              <a:ext cx="414" cy="33"/>
              <a:chOff x="2291" y="2973"/>
              <a:chExt cx="414" cy="33"/>
            </a:xfrm>
          </p:grpSpPr>
          <p:grpSp>
            <p:nvGrpSpPr>
              <p:cNvPr id="84853" name="Group 885"/>
              <p:cNvGrpSpPr>
                <a:grpSpLocks/>
              </p:cNvGrpSpPr>
              <p:nvPr/>
            </p:nvGrpSpPr>
            <p:grpSpPr bwMode="auto">
              <a:xfrm>
                <a:off x="2291" y="2973"/>
                <a:ext cx="28" cy="32"/>
                <a:chOff x="2291" y="2973"/>
                <a:chExt cx="28" cy="32"/>
              </a:xfrm>
            </p:grpSpPr>
            <p:sp>
              <p:nvSpPr>
                <p:cNvPr id="84854" name="Oval 886"/>
                <p:cNvSpPr>
                  <a:spLocks noChangeArrowheads="1"/>
                </p:cNvSpPr>
                <p:nvPr/>
              </p:nvSpPr>
              <p:spPr bwMode="auto">
                <a:xfrm>
                  <a:off x="2297" y="297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55" name="Oval 887"/>
                <p:cNvSpPr>
                  <a:spLocks noChangeArrowheads="1"/>
                </p:cNvSpPr>
                <p:nvPr/>
              </p:nvSpPr>
              <p:spPr bwMode="auto">
                <a:xfrm>
                  <a:off x="2291" y="297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56" name="Group 888"/>
              <p:cNvGrpSpPr>
                <a:grpSpLocks/>
              </p:cNvGrpSpPr>
              <p:nvPr/>
            </p:nvGrpSpPr>
            <p:grpSpPr bwMode="auto">
              <a:xfrm>
                <a:off x="2326" y="2973"/>
                <a:ext cx="28" cy="32"/>
                <a:chOff x="2326" y="2973"/>
                <a:chExt cx="28" cy="32"/>
              </a:xfrm>
            </p:grpSpPr>
            <p:sp>
              <p:nvSpPr>
                <p:cNvPr id="84857" name="Oval 889"/>
                <p:cNvSpPr>
                  <a:spLocks noChangeArrowheads="1"/>
                </p:cNvSpPr>
                <p:nvPr/>
              </p:nvSpPr>
              <p:spPr bwMode="auto">
                <a:xfrm>
                  <a:off x="2332" y="297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58" name="Oval 890"/>
                <p:cNvSpPr>
                  <a:spLocks noChangeArrowheads="1"/>
                </p:cNvSpPr>
                <p:nvPr/>
              </p:nvSpPr>
              <p:spPr bwMode="auto">
                <a:xfrm>
                  <a:off x="2326" y="297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59" name="Group 891"/>
              <p:cNvGrpSpPr>
                <a:grpSpLocks/>
              </p:cNvGrpSpPr>
              <p:nvPr/>
            </p:nvGrpSpPr>
            <p:grpSpPr bwMode="auto">
              <a:xfrm>
                <a:off x="2361" y="2973"/>
                <a:ext cx="28" cy="32"/>
                <a:chOff x="2361" y="2973"/>
                <a:chExt cx="28" cy="32"/>
              </a:xfrm>
            </p:grpSpPr>
            <p:sp>
              <p:nvSpPr>
                <p:cNvPr id="84860" name="Oval 892"/>
                <p:cNvSpPr>
                  <a:spLocks noChangeArrowheads="1"/>
                </p:cNvSpPr>
                <p:nvPr/>
              </p:nvSpPr>
              <p:spPr bwMode="auto">
                <a:xfrm>
                  <a:off x="2367" y="297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61" name="Oval 893"/>
                <p:cNvSpPr>
                  <a:spLocks noChangeArrowheads="1"/>
                </p:cNvSpPr>
                <p:nvPr/>
              </p:nvSpPr>
              <p:spPr bwMode="auto">
                <a:xfrm>
                  <a:off x="2361" y="297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62" name="Group 894"/>
              <p:cNvGrpSpPr>
                <a:grpSpLocks/>
              </p:cNvGrpSpPr>
              <p:nvPr/>
            </p:nvGrpSpPr>
            <p:grpSpPr bwMode="auto">
              <a:xfrm>
                <a:off x="2396" y="2973"/>
                <a:ext cx="28" cy="32"/>
                <a:chOff x="2396" y="2973"/>
                <a:chExt cx="28" cy="32"/>
              </a:xfrm>
            </p:grpSpPr>
            <p:sp>
              <p:nvSpPr>
                <p:cNvPr id="84863" name="Oval 895"/>
                <p:cNvSpPr>
                  <a:spLocks noChangeArrowheads="1"/>
                </p:cNvSpPr>
                <p:nvPr/>
              </p:nvSpPr>
              <p:spPr bwMode="auto">
                <a:xfrm>
                  <a:off x="2402" y="297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64" name="Oval 896"/>
                <p:cNvSpPr>
                  <a:spLocks noChangeArrowheads="1"/>
                </p:cNvSpPr>
                <p:nvPr/>
              </p:nvSpPr>
              <p:spPr bwMode="auto">
                <a:xfrm>
                  <a:off x="2396" y="297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65" name="Group 897"/>
              <p:cNvGrpSpPr>
                <a:grpSpLocks/>
              </p:cNvGrpSpPr>
              <p:nvPr/>
            </p:nvGrpSpPr>
            <p:grpSpPr bwMode="auto">
              <a:xfrm>
                <a:off x="2431" y="2973"/>
                <a:ext cx="28" cy="32"/>
                <a:chOff x="2431" y="2973"/>
                <a:chExt cx="28" cy="32"/>
              </a:xfrm>
            </p:grpSpPr>
            <p:sp>
              <p:nvSpPr>
                <p:cNvPr id="84866" name="Oval 898"/>
                <p:cNvSpPr>
                  <a:spLocks noChangeArrowheads="1"/>
                </p:cNvSpPr>
                <p:nvPr/>
              </p:nvSpPr>
              <p:spPr bwMode="auto">
                <a:xfrm>
                  <a:off x="2437" y="297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67" name="Oval 899"/>
                <p:cNvSpPr>
                  <a:spLocks noChangeArrowheads="1"/>
                </p:cNvSpPr>
                <p:nvPr/>
              </p:nvSpPr>
              <p:spPr bwMode="auto">
                <a:xfrm>
                  <a:off x="2431" y="297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68" name="Group 900"/>
              <p:cNvGrpSpPr>
                <a:grpSpLocks/>
              </p:cNvGrpSpPr>
              <p:nvPr/>
            </p:nvGrpSpPr>
            <p:grpSpPr bwMode="auto">
              <a:xfrm>
                <a:off x="2467" y="2973"/>
                <a:ext cx="28" cy="32"/>
                <a:chOff x="2467" y="2973"/>
                <a:chExt cx="28" cy="32"/>
              </a:xfrm>
            </p:grpSpPr>
            <p:sp>
              <p:nvSpPr>
                <p:cNvPr id="84869" name="Oval 901"/>
                <p:cNvSpPr>
                  <a:spLocks noChangeArrowheads="1"/>
                </p:cNvSpPr>
                <p:nvPr/>
              </p:nvSpPr>
              <p:spPr bwMode="auto">
                <a:xfrm>
                  <a:off x="2473" y="297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70" name="Oval 902"/>
                <p:cNvSpPr>
                  <a:spLocks noChangeArrowheads="1"/>
                </p:cNvSpPr>
                <p:nvPr/>
              </p:nvSpPr>
              <p:spPr bwMode="auto">
                <a:xfrm>
                  <a:off x="2467" y="297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71" name="Group 903"/>
              <p:cNvGrpSpPr>
                <a:grpSpLocks/>
              </p:cNvGrpSpPr>
              <p:nvPr/>
            </p:nvGrpSpPr>
            <p:grpSpPr bwMode="auto">
              <a:xfrm>
                <a:off x="2501" y="2974"/>
                <a:ext cx="28" cy="32"/>
                <a:chOff x="2501" y="2974"/>
                <a:chExt cx="28" cy="32"/>
              </a:xfrm>
            </p:grpSpPr>
            <p:sp>
              <p:nvSpPr>
                <p:cNvPr id="84872" name="Oval 904"/>
                <p:cNvSpPr>
                  <a:spLocks noChangeArrowheads="1"/>
                </p:cNvSpPr>
                <p:nvPr/>
              </p:nvSpPr>
              <p:spPr bwMode="auto">
                <a:xfrm>
                  <a:off x="2507" y="2980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73" name="Oval 905"/>
                <p:cNvSpPr>
                  <a:spLocks noChangeArrowheads="1"/>
                </p:cNvSpPr>
                <p:nvPr/>
              </p:nvSpPr>
              <p:spPr bwMode="auto">
                <a:xfrm>
                  <a:off x="2501" y="2974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74" name="Group 906"/>
              <p:cNvGrpSpPr>
                <a:grpSpLocks/>
              </p:cNvGrpSpPr>
              <p:nvPr/>
            </p:nvGrpSpPr>
            <p:grpSpPr bwMode="auto">
              <a:xfrm>
                <a:off x="2536" y="2974"/>
                <a:ext cx="28" cy="32"/>
                <a:chOff x="2536" y="2974"/>
                <a:chExt cx="28" cy="32"/>
              </a:xfrm>
            </p:grpSpPr>
            <p:sp>
              <p:nvSpPr>
                <p:cNvPr id="84875" name="Oval 907"/>
                <p:cNvSpPr>
                  <a:spLocks noChangeArrowheads="1"/>
                </p:cNvSpPr>
                <p:nvPr/>
              </p:nvSpPr>
              <p:spPr bwMode="auto">
                <a:xfrm>
                  <a:off x="2542" y="2980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76" name="Oval 908"/>
                <p:cNvSpPr>
                  <a:spLocks noChangeArrowheads="1"/>
                </p:cNvSpPr>
                <p:nvPr/>
              </p:nvSpPr>
              <p:spPr bwMode="auto">
                <a:xfrm>
                  <a:off x="2536" y="2974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77" name="Group 909"/>
              <p:cNvGrpSpPr>
                <a:grpSpLocks/>
              </p:cNvGrpSpPr>
              <p:nvPr/>
            </p:nvGrpSpPr>
            <p:grpSpPr bwMode="auto">
              <a:xfrm>
                <a:off x="2571" y="2974"/>
                <a:ext cx="28" cy="32"/>
                <a:chOff x="2571" y="2974"/>
                <a:chExt cx="28" cy="32"/>
              </a:xfrm>
            </p:grpSpPr>
            <p:sp>
              <p:nvSpPr>
                <p:cNvPr id="84878" name="Oval 910"/>
                <p:cNvSpPr>
                  <a:spLocks noChangeArrowheads="1"/>
                </p:cNvSpPr>
                <p:nvPr/>
              </p:nvSpPr>
              <p:spPr bwMode="auto">
                <a:xfrm>
                  <a:off x="2577" y="2980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79" name="Oval 911"/>
                <p:cNvSpPr>
                  <a:spLocks noChangeArrowheads="1"/>
                </p:cNvSpPr>
                <p:nvPr/>
              </p:nvSpPr>
              <p:spPr bwMode="auto">
                <a:xfrm>
                  <a:off x="2571" y="2974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80" name="Group 912"/>
              <p:cNvGrpSpPr>
                <a:grpSpLocks/>
              </p:cNvGrpSpPr>
              <p:nvPr/>
            </p:nvGrpSpPr>
            <p:grpSpPr bwMode="auto">
              <a:xfrm>
                <a:off x="2606" y="2974"/>
                <a:ext cx="28" cy="32"/>
                <a:chOff x="2606" y="2974"/>
                <a:chExt cx="28" cy="32"/>
              </a:xfrm>
            </p:grpSpPr>
            <p:sp>
              <p:nvSpPr>
                <p:cNvPr id="84881" name="Oval 913"/>
                <p:cNvSpPr>
                  <a:spLocks noChangeArrowheads="1"/>
                </p:cNvSpPr>
                <p:nvPr/>
              </p:nvSpPr>
              <p:spPr bwMode="auto">
                <a:xfrm>
                  <a:off x="2612" y="2980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82" name="Oval 914"/>
                <p:cNvSpPr>
                  <a:spLocks noChangeArrowheads="1"/>
                </p:cNvSpPr>
                <p:nvPr/>
              </p:nvSpPr>
              <p:spPr bwMode="auto">
                <a:xfrm>
                  <a:off x="2606" y="2974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83" name="Group 915"/>
              <p:cNvGrpSpPr>
                <a:grpSpLocks/>
              </p:cNvGrpSpPr>
              <p:nvPr/>
            </p:nvGrpSpPr>
            <p:grpSpPr bwMode="auto">
              <a:xfrm>
                <a:off x="2642" y="2974"/>
                <a:ext cx="28" cy="32"/>
                <a:chOff x="2642" y="2974"/>
                <a:chExt cx="28" cy="32"/>
              </a:xfrm>
            </p:grpSpPr>
            <p:sp>
              <p:nvSpPr>
                <p:cNvPr id="84884" name="Oval 916"/>
                <p:cNvSpPr>
                  <a:spLocks noChangeArrowheads="1"/>
                </p:cNvSpPr>
                <p:nvPr/>
              </p:nvSpPr>
              <p:spPr bwMode="auto">
                <a:xfrm>
                  <a:off x="2648" y="2980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85" name="Oval 917"/>
                <p:cNvSpPr>
                  <a:spLocks noChangeArrowheads="1"/>
                </p:cNvSpPr>
                <p:nvPr/>
              </p:nvSpPr>
              <p:spPr bwMode="auto">
                <a:xfrm>
                  <a:off x="2642" y="2974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86" name="Group 918"/>
              <p:cNvGrpSpPr>
                <a:grpSpLocks/>
              </p:cNvGrpSpPr>
              <p:nvPr/>
            </p:nvGrpSpPr>
            <p:grpSpPr bwMode="auto">
              <a:xfrm>
                <a:off x="2677" y="2974"/>
                <a:ext cx="28" cy="32"/>
                <a:chOff x="2677" y="2974"/>
                <a:chExt cx="28" cy="32"/>
              </a:xfrm>
            </p:grpSpPr>
            <p:sp>
              <p:nvSpPr>
                <p:cNvPr id="84887" name="Oval 919"/>
                <p:cNvSpPr>
                  <a:spLocks noChangeArrowheads="1"/>
                </p:cNvSpPr>
                <p:nvPr/>
              </p:nvSpPr>
              <p:spPr bwMode="auto">
                <a:xfrm>
                  <a:off x="2683" y="2980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88" name="Oval 920"/>
                <p:cNvSpPr>
                  <a:spLocks noChangeArrowheads="1"/>
                </p:cNvSpPr>
                <p:nvPr/>
              </p:nvSpPr>
              <p:spPr bwMode="auto">
                <a:xfrm>
                  <a:off x="2677" y="2974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889" name="Group 921"/>
            <p:cNvGrpSpPr>
              <a:grpSpLocks/>
            </p:cNvGrpSpPr>
            <p:nvPr/>
          </p:nvGrpSpPr>
          <p:grpSpPr bwMode="auto">
            <a:xfrm>
              <a:off x="2262" y="3103"/>
              <a:ext cx="414" cy="33"/>
              <a:chOff x="2252" y="3007"/>
              <a:chExt cx="414" cy="33"/>
            </a:xfrm>
          </p:grpSpPr>
          <p:grpSp>
            <p:nvGrpSpPr>
              <p:cNvPr id="84890" name="Group 922"/>
              <p:cNvGrpSpPr>
                <a:grpSpLocks/>
              </p:cNvGrpSpPr>
              <p:nvPr/>
            </p:nvGrpSpPr>
            <p:grpSpPr bwMode="auto">
              <a:xfrm>
                <a:off x="2252" y="3007"/>
                <a:ext cx="28" cy="32"/>
                <a:chOff x="2252" y="3007"/>
                <a:chExt cx="28" cy="32"/>
              </a:xfrm>
            </p:grpSpPr>
            <p:sp>
              <p:nvSpPr>
                <p:cNvPr id="84891" name="Oval 923"/>
                <p:cNvSpPr>
                  <a:spLocks noChangeArrowheads="1"/>
                </p:cNvSpPr>
                <p:nvPr/>
              </p:nvSpPr>
              <p:spPr bwMode="auto">
                <a:xfrm>
                  <a:off x="2258" y="301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92" name="Oval 924"/>
                <p:cNvSpPr>
                  <a:spLocks noChangeArrowheads="1"/>
                </p:cNvSpPr>
                <p:nvPr/>
              </p:nvSpPr>
              <p:spPr bwMode="auto">
                <a:xfrm>
                  <a:off x="2252" y="300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93" name="Group 925"/>
              <p:cNvGrpSpPr>
                <a:grpSpLocks/>
              </p:cNvGrpSpPr>
              <p:nvPr/>
            </p:nvGrpSpPr>
            <p:grpSpPr bwMode="auto">
              <a:xfrm>
                <a:off x="2287" y="3007"/>
                <a:ext cx="28" cy="32"/>
                <a:chOff x="2287" y="3007"/>
                <a:chExt cx="28" cy="32"/>
              </a:xfrm>
            </p:grpSpPr>
            <p:sp>
              <p:nvSpPr>
                <p:cNvPr id="84894" name="Oval 926"/>
                <p:cNvSpPr>
                  <a:spLocks noChangeArrowheads="1"/>
                </p:cNvSpPr>
                <p:nvPr/>
              </p:nvSpPr>
              <p:spPr bwMode="auto">
                <a:xfrm>
                  <a:off x="2293" y="301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95" name="Oval 927"/>
                <p:cNvSpPr>
                  <a:spLocks noChangeArrowheads="1"/>
                </p:cNvSpPr>
                <p:nvPr/>
              </p:nvSpPr>
              <p:spPr bwMode="auto">
                <a:xfrm>
                  <a:off x="2287" y="300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96" name="Group 928"/>
              <p:cNvGrpSpPr>
                <a:grpSpLocks/>
              </p:cNvGrpSpPr>
              <p:nvPr/>
            </p:nvGrpSpPr>
            <p:grpSpPr bwMode="auto">
              <a:xfrm>
                <a:off x="2322" y="3007"/>
                <a:ext cx="28" cy="32"/>
                <a:chOff x="2322" y="3007"/>
                <a:chExt cx="28" cy="32"/>
              </a:xfrm>
            </p:grpSpPr>
            <p:sp>
              <p:nvSpPr>
                <p:cNvPr id="84897" name="Oval 929"/>
                <p:cNvSpPr>
                  <a:spLocks noChangeArrowheads="1"/>
                </p:cNvSpPr>
                <p:nvPr/>
              </p:nvSpPr>
              <p:spPr bwMode="auto">
                <a:xfrm>
                  <a:off x="2328" y="301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898" name="Oval 930"/>
                <p:cNvSpPr>
                  <a:spLocks noChangeArrowheads="1"/>
                </p:cNvSpPr>
                <p:nvPr/>
              </p:nvSpPr>
              <p:spPr bwMode="auto">
                <a:xfrm>
                  <a:off x="2322" y="300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899" name="Group 931"/>
              <p:cNvGrpSpPr>
                <a:grpSpLocks/>
              </p:cNvGrpSpPr>
              <p:nvPr/>
            </p:nvGrpSpPr>
            <p:grpSpPr bwMode="auto">
              <a:xfrm>
                <a:off x="2357" y="3007"/>
                <a:ext cx="28" cy="32"/>
                <a:chOff x="2357" y="3007"/>
                <a:chExt cx="28" cy="32"/>
              </a:xfrm>
            </p:grpSpPr>
            <p:sp>
              <p:nvSpPr>
                <p:cNvPr id="84900" name="Oval 932"/>
                <p:cNvSpPr>
                  <a:spLocks noChangeArrowheads="1"/>
                </p:cNvSpPr>
                <p:nvPr/>
              </p:nvSpPr>
              <p:spPr bwMode="auto">
                <a:xfrm>
                  <a:off x="2363" y="301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01" name="Oval 933"/>
                <p:cNvSpPr>
                  <a:spLocks noChangeArrowheads="1"/>
                </p:cNvSpPr>
                <p:nvPr/>
              </p:nvSpPr>
              <p:spPr bwMode="auto">
                <a:xfrm>
                  <a:off x="2357" y="300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02" name="Group 934"/>
              <p:cNvGrpSpPr>
                <a:grpSpLocks/>
              </p:cNvGrpSpPr>
              <p:nvPr/>
            </p:nvGrpSpPr>
            <p:grpSpPr bwMode="auto">
              <a:xfrm>
                <a:off x="2392" y="3007"/>
                <a:ext cx="28" cy="32"/>
                <a:chOff x="2392" y="3007"/>
                <a:chExt cx="28" cy="32"/>
              </a:xfrm>
            </p:grpSpPr>
            <p:sp>
              <p:nvSpPr>
                <p:cNvPr id="84903" name="Oval 935"/>
                <p:cNvSpPr>
                  <a:spLocks noChangeArrowheads="1"/>
                </p:cNvSpPr>
                <p:nvPr/>
              </p:nvSpPr>
              <p:spPr bwMode="auto">
                <a:xfrm>
                  <a:off x="2398" y="301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04" name="Oval 936"/>
                <p:cNvSpPr>
                  <a:spLocks noChangeArrowheads="1"/>
                </p:cNvSpPr>
                <p:nvPr/>
              </p:nvSpPr>
              <p:spPr bwMode="auto">
                <a:xfrm>
                  <a:off x="2392" y="300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05" name="Group 937"/>
              <p:cNvGrpSpPr>
                <a:grpSpLocks/>
              </p:cNvGrpSpPr>
              <p:nvPr/>
            </p:nvGrpSpPr>
            <p:grpSpPr bwMode="auto">
              <a:xfrm>
                <a:off x="2428" y="3007"/>
                <a:ext cx="28" cy="32"/>
                <a:chOff x="2428" y="3007"/>
                <a:chExt cx="28" cy="32"/>
              </a:xfrm>
            </p:grpSpPr>
            <p:sp>
              <p:nvSpPr>
                <p:cNvPr id="84906" name="Oval 938"/>
                <p:cNvSpPr>
                  <a:spLocks noChangeArrowheads="1"/>
                </p:cNvSpPr>
                <p:nvPr/>
              </p:nvSpPr>
              <p:spPr bwMode="auto">
                <a:xfrm>
                  <a:off x="2434" y="301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07" name="Oval 939"/>
                <p:cNvSpPr>
                  <a:spLocks noChangeArrowheads="1"/>
                </p:cNvSpPr>
                <p:nvPr/>
              </p:nvSpPr>
              <p:spPr bwMode="auto">
                <a:xfrm>
                  <a:off x="2428" y="300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08" name="Group 940"/>
              <p:cNvGrpSpPr>
                <a:grpSpLocks/>
              </p:cNvGrpSpPr>
              <p:nvPr/>
            </p:nvGrpSpPr>
            <p:grpSpPr bwMode="auto">
              <a:xfrm>
                <a:off x="2462" y="3008"/>
                <a:ext cx="28" cy="32"/>
                <a:chOff x="2462" y="3008"/>
                <a:chExt cx="28" cy="32"/>
              </a:xfrm>
            </p:grpSpPr>
            <p:sp>
              <p:nvSpPr>
                <p:cNvPr id="84909" name="Oval 941"/>
                <p:cNvSpPr>
                  <a:spLocks noChangeArrowheads="1"/>
                </p:cNvSpPr>
                <p:nvPr/>
              </p:nvSpPr>
              <p:spPr bwMode="auto">
                <a:xfrm>
                  <a:off x="2468" y="301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10" name="Oval 942"/>
                <p:cNvSpPr>
                  <a:spLocks noChangeArrowheads="1"/>
                </p:cNvSpPr>
                <p:nvPr/>
              </p:nvSpPr>
              <p:spPr bwMode="auto">
                <a:xfrm>
                  <a:off x="2462" y="300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11" name="Group 943"/>
              <p:cNvGrpSpPr>
                <a:grpSpLocks/>
              </p:cNvGrpSpPr>
              <p:nvPr/>
            </p:nvGrpSpPr>
            <p:grpSpPr bwMode="auto">
              <a:xfrm>
                <a:off x="2497" y="3008"/>
                <a:ext cx="28" cy="32"/>
                <a:chOff x="2497" y="3008"/>
                <a:chExt cx="28" cy="32"/>
              </a:xfrm>
            </p:grpSpPr>
            <p:sp>
              <p:nvSpPr>
                <p:cNvPr id="84912" name="Oval 944"/>
                <p:cNvSpPr>
                  <a:spLocks noChangeArrowheads="1"/>
                </p:cNvSpPr>
                <p:nvPr/>
              </p:nvSpPr>
              <p:spPr bwMode="auto">
                <a:xfrm>
                  <a:off x="2503" y="301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13" name="Oval 945"/>
                <p:cNvSpPr>
                  <a:spLocks noChangeArrowheads="1"/>
                </p:cNvSpPr>
                <p:nvPr/>
              </p:nvSpPr>
              <p:spPr bwMode="auto">
                <a:xfrm>
                  <a:off x="2497" y="300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14" name="Group 946"/>
              <p:cNvGrpSpPr>
                <a:grpSpLocks/>
              </p:cNvGrpSpPr>
              <p:nvPr/>
            </p:nvGrpSpPr>
            <p:grpSpPr bwMode="auto">
              <a:xfrm>
                <a:off x="2532" y="3008"/>
                <a:ext cx="28" cy="32"/>
                <a:chOff x="2532" y="3008"/>
                <a:chExt cx="28" cy="32"/>
              </a:xfrm>
            </p:grpSpPr>
            <p:sp>
              <p:nvSpPr>
                <p:cNvPr id="84915" name="Oval 947"/>
                <p:cNvSpPr>
                  <a:spLocks noChangeArrowheads="1"/>
                </p:cNvSpPr>
                <p:nvPr/>
              </p:nvSpPr>
              <p:spPr bwMode="auto">
                <a:xfrm>
                  <a:off x="2538" y="301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16" name="Oval 948"/>
                <p:cNvSpPr>
                  <a:spLocks noChangeArrowheads="1"/>
                </p:cNvSpPr>
                <p:nvPr/>
              </p:nvSpPr>
              <p:spPr bwMode="auto">
                <a:xfrm>
                  <a:off x="2532" y="300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17" name="Group 949"/>
              <p:cNvGrpSpPr>
                <a:grpSpLocks/>
              </p:cNvGrpSpPr>
              <p:nvPr/>
            </p:nvGrpSpPr>
            <p:grpSpPr bwMode="auto">
              <a:xfrm>
                <a:off x="2567" y="3008"/>
                <a:ext cx="28" cy="32"/>
                <a:chOff x="2567" y="3008"/>
                <a:chExt cx="28" cy="32"/>
              </a:xfrm>
            </p:grpSpPr>
            <p:sp>
              <p:nvSpPr>
                <p:cNvPr id="84918" name="Oval 950"/>
                <p:cNvSpPr>
                  <a:spLocks noChangeArrowheads="1"/>
                </p:cNvSpPr>
                <p:nvPr/>
              </p:nvSpPr>
              <p:spPr bwMode="auto">
                <a:xfrm>
                  <a:off x="2573" y="301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19" name="Oval 951"/>
                <p:cNvSpPr>
                  <a:spLocks noChangeArrowheads="1"/>
                </p:cNvSpPr>
                <p:nvPr/>
              </p:nvSpPr>
              <p:spPr bwMode="auto">
                <a:xfrm>
                  <a:off x="2567" y="300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20" name="Group 952"/>
              <p:cNvGrpSpPr>
                <a:grpSpLocks/>
              </p:cNvGrpSpPr>
              <p:nvPr/>
            </p:nvGrpSpPr>
            <p:grpSpPr bwMode="auto">
              <a:xfrm>
                <a:off x="2603" y="3008"/>
                <a:ext cx="28" cy="32"/>
                <a:chOff x="2603" y="3008"/>
                <a:chExt cx="28" cy="32"/>
              </a:xfrm>
            </p:grpSpPr>
            <p:sp>
              <p:nvSpPr>
                <p:cNvPr id="84921" name="Oval 953"/>
                <p:cNvSpPr>
                  <a:spLocks noChangeArrowheads="1"/>
                </p:cNvSpPr>
                <p:nvPr/>
              </p:nvSpPr>
              <p:spPr bwMode="auto">
                <a:xfrm>
                  <a:off x="2609" y="301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22" name="Oval 954"/>
                <p:cNvSpPr>
                  <a:spLocks noChangeArrowheads="1"/>
                </p:cNvSpPr>
                <p:nvPr/>
              </p:nvSpPr>
              <p:spPr bwMode="auto">
                <a:xfrm>
                  <a:off x="2603" y="300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23" name="Group 955"/>
              <p:cNvGrpSpPr>
                <a:grpSpLocks/>
              </p:cNvGrpSpPr>
              <p:nvPr/>
            </p:nvGrpSpPr>
            <p:grpSpPr bwMode="auto">
              <a:xfrm>
                <a:off x="2638" y="3008"/>
                <a:ext cx="28" cy="32"/>
                <a:chOff x="2638" y="3008"/>
                <a:chExt cx="28" cy="32"/>
              </a:xfrm>
            </p:grpSpPr>
            <p:sp>
              <p:nvSpPr>
                <p:cNvPr id="84924" name="Oval 956"/>
                <p:cNvSpPr>
                  <a:spLocks noChangeArrowheads="1"/>
                </p:cNvSpPr>
                <p:nvPr/>
              </p:nvSpPr>
              <p:spPr bwMode="auto">
                <a:xfrm>
                  <a:off x="2644" y="301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25" name="Oval 957"/>
                <p:cNvSpPr>
                  <a:spLocks noChangeArrowheads="1"/>
                </p:cNvSpPr>
                <p:nvPr/>
              </p:nvSpPr>
              <p:spPr bwMode="auto">
                <a:xfrm>
                  <a:off x="2638" y="300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926" name="Group 958"/>
            <p:cNvGrpSpPr>
              <a:grpSpLocks/>
            </p:cNvGrpSpPr>
            <p:nvPr/>
          </p:nvGrpSpPr>
          <p:grpSpPr bwMode="auto">
            <a:xfrm>
              <a:off x="2226" y="3138"/>
              <a:ext cx="414" cy="33"/>
              <a:chOff x="2216" y="3042"/>
              <a:chExt cx="414" cy="33"/>
            </a:xfrm>
          </p:grpSpPr>
          <p:grpSp>
            <p:nvGrpSpPr>
              <p:cNvPr id="84927" name="Group 959"/>
              <p:cNvGrpSpPr>
                <a:grpSpLocks/>
              </p:cNvGrpSpPr>
              <p:nvPr/>
            </p:nvGrpSpPr>
            <p:grpSpPr bwMode="auto">
              <a:xfrm>
                <a:off x="2216" y="3042"/>
                <a:ext cx="28" cy="32"/>
                <a:chOff x="2216" y="3042"/>
                <a:chExt cx="28" cy="32"/>
              </a:xfrm>
            </p:grpSpPr>
            <p:sp>
              <p:nvSpPr>
                <p:cNvPr id="84928" name="Oval 960"/>
                <p:cNvSpPr>
                  <a:spLocks noChangeArrowheads="1"/>
                </p:cNvSpPr>
                <p:nvPr/>
              </p:nvSpPr>
              <p:spPr bwMode="auto">
                <a:xfrm>
                  <a:off x="2222" y="304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29" name="Oval 961"/>
                <p:cNvSpPr>
                  <a:spLocks noChangeArrowheads="1"/>
                </p:cNvSpPr>
                <p:nvPr/>
              </p:nvSpPr>
              <p:spPr bwMode="auto">
                <a:xfrm>
                  <a:off x="2216" y="304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30" name="Group 962"/>
              <p:cNvGrpSpPr>
                <a:grpSpLocks/>
              </p:cNvGrpSpPr>
              <p:nvPr/>
            </p:nvGrpSpPr>
            <p:grpSpPr bwMode="auto">
              <a:xfrm>
                <a:off x="2251" y="3042"/>
                <a:ext cx="28" cy="32"/>
                <a:chOff x="2251" y="3042"/>
                <a:chExt cx="28" cy="32"/>
              </a:xfrm>
            </p:grpSpPr>
            <p:sp>
              <p:nvSpPr>
                <p:cNvPr id="84931" name="Oval 963"/>
                <p:cNvSpPr>
                  <a:spLocks noChangeArrowheads="1"/>
                </p:cNvSpPr>
                <p:nvPr/>
              </p:nvSpPr>
              <p:spPr bwMode="auto">
                <a:xfrm>
                  <a:off x="2257" y="304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32" name="Oval 964"/>
                <p:cNvSpPr>
                  <a:spLocks noChangeArrowheads="1"/>
                </p:cNvSpPr>
                <p:nvPr/>
              </p:nvSpPr>
              <p:spPr bwMode="auto">
                <a:xfrm>
                  <a:off x="2251" y="304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33" name="Group 965"/>
              <p:cNvGrpSpPr>
                <a:grpSpLocks/>
              </p:cNvGrpSpPr>
              <p:nvPr/>
            </p:nvGrpSpPr>
            <p:grpSpPr bwMode="auto">
              <a:xfrm>
                <a:off x="2286" y="3042"/>
                <a:ext cx="28" cy="32"/>
                <a:chOff x="2286" y="3042"/>
                <a:chExt cx="28" cy="32"/>
              </a:xfrm>
            </p:grpSpPr>
            <p:sp>
              <p:nvSpPr>
                <p:cNvPr id="84934" name="Oval 966"/>
                <p:cNvSpPr>
                  <a:spLocks noChangeArrowheads="1"/>
                </p:cNvSpPr>
                <p:nvPr/>
              </p:nvSpPr>
              <p:spPr bwMode="auto">
                <a:xfrm>
                  <a:off x="2292" y="304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35" name="Oval 967"/>
                <p:cNvSpPr>
                  <a:spLocks noChangeArrowheads="1"/>
                </p:cNvSpPr>
                <p:nvPr/>
              </p:nvSpPr>
              <p:spPr bwMode="auto">
                <a:xfrm>
                  <a:off x="2286" y="304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36" name="Group 968"/>
              <p:cNvGrpSpPr>
                <a:grpSpLocks/>
              </p:cNvGrpSpPr>
              <p:nvPr/>
            </p:nvGrpSpPr>
            <p:grpSpPr bwMode="auto">
              <a:xfrm>
                <a:off x="2321" y="3042"/>
                <a:ext cx="28" cy="32"/>
                <a:chOff x="2321" y="3042"/>
                <a:chExt cx="28" cy="32"/>
              </a:xfrm>
            </p:grpSpPr>
            <p:sp>
              <p:nvSpPr>
                <p:cNvPr id="84937" name="Oval 969"/>
                <p:cNvSpPr>
                  <a:spLocks noChangeArrowheads="1"/>
                </p:cNvSpPr>
                <p:nvPr/>
              </p:nvSpPr>
              <p:spPr bwMode="auto">
                <a:xfrm>
                  <a:off x="2327" y="304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38" name="Oval 970"/>
                <p:cNvSpPr>
                  <a:spLocks noChangeArrowheads="1"/>
                </p:cNvSpPr>
                <p:nvPr/>
              </p:nvSpPr>
              <p:spPr bwMode="auto">
                <a:xfrm>
                  <a:off x="2321" y="304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39" name="Group 971"/>
              <p:cNvGrpSpPr>
                <a:grpSpLocks/>
              </p:cNvGrpSpPr>
              <p:nvPr/>
            </p:nvGrpSpPr>
            <p:grpSpPr bwMode="auto">
              <a:xfrm>
                <a:off x="2356" y="3042"/>
                <a:ext cx="28" cy="32"/>
                <a:chOff x="2356" y="3042"/>
                <a:chExt cx="28" cy="32"/>
              </a:xfrm>
            </p:grpSpPr>
            <p:sp>
              <p:nvSpPr>
                <p:cNvPr id="84940" name="Oval 972"/>
                <p:cNvSpPr>
                  <a:spLocks noChangeArrowheads="1"/>
                </p:cNvSpPr>
                <p:nvPr/>
              </p:nvSpPr>
              <p:spPr bwMode="auto">
                <a:xfrm>
                  <a:off x="2362" y="304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41" name="Oval 973"/>
                <p:cNvSpPr>
                  <a:spLocks noChangeArrowheads="1"/>
                </p:cNvSpPr>
                <p:nvPr/>
              </p:nvSpPr>
              <p:spPr bwMode="auto">
                <a:xfrm>
                  <a:off x="2356" y="304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42" name="Group 974"/>
              <p:cNvGrpSpPr>
                <a:grpSpLocks/>
              </p:cNvGrpSpPr>
              <p:nvPr/>
            </p:nvGrpSpPr>
            <p:grpSpPr bwMode="auto">
              <a:xfrm>
                <a:off x="2392" y="3042"/>
                <a:ext cx="28" cy="32"/>
                <a:chOff x="2392" y="3042"/>
                <a:chExt cx="28" cy="32"/>
              </a:xfrm>
            </p:grpSpPr>
            <p:sp>
              <p:nvSpPr>
                <p:cNvPr id="84943" name="Oval 975"/>
                <p:cNvSpPr>
                  <a:spLocks noChangeArrowheads="1"/>
                </p:cNvSpPr>
                <p:nvPr/>
              </p:nvSpPr>
              <p:spPr bwMode="auto">
                <a:xfrm>
                  <a:off x="2398" y="304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44" name="Oval 976"/>
                <p:cNvSpPr>
                  <a:spLocks noChangeArrowheads="1"/>
                </p:cNvSpPr>
                <p:nvPr/>
              </p:nvSpPr>
              <p:spPr bwMode="auto">
                <a:xfrm>
                  <a:off x="2392" y="304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45" name="Group 977"/>
              <p:cNvGrpSpPr>
                <a:grpSpLocks/>
              </p:cNvGrpSpPr>
              <p:nvPr/>
            </p:nvGrpSpPr>
            <p:grpSpPr bwMode="auto">
              <a:xfrm>
                <a:off x="2426" y="3043"/>
                <a:ext cx="28" cy="32"/>
                <a:chOff x="2426" y="3043"/>
                <a:chExt cx="28" cy="32"/>
              </a:xfrm>
            </p:grpSpPr>
            <p:sp>
              <p:nvSpPr>
                <p:cNvPr id="84946" name="Oval 978"/>
                <p:cNvSpPr>
                  <a:spLocks noChangeArrowheads="1"/>
                </p:cNvSpPr>
                <p:nvPr/>
              </p:nvSpPr>
              <p:spPr bwMode="auto">
                <a:xfrm>
                  <a:off x="2432" y="304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47" name="Oval 979"/>
                <p:cNvSpPr>
                  <a:spLocks noChangeArrowheads="1"/>
                </p:cNvSpPr>
                <p:nvPr/>
              </p:nvSpPr>
              <p:spPr bwMode="auto">
                <a:xfrm>
                  <a:off x="2426" y="304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48" name="Group 980"/>
              <p:cNvGrpSpPr>
                <a:grpSpLocks/>
              </p:cNvGrpSpPr>
              <p:nvPr/>
            </p:nvGrpSpPr>
            <p:grpSpPr bwMode="auto">
              <a:xfrm>
                <a:off x="2461" y="3043"/>
                <a:ext cx="28" cy="32"/>
                <a:chOff x="2461" y="3043"/>
                <a:chExt cx="28" cy="32"/>
              </a:xfrm>
            </p:grpSpPr>
            <p:sp>
              <p:nvSpPr>
                <p:cNvPr id="84949" name="Oval 981"/>
                <p:cNvSpPr>
                  <a:spLocks noChangeArrowheads="1"/>
                </p:cNvSpPr>
                <p:nvPr/>
              </p:nvSpPr>
              <p:spPr bwMode="auto">
                <a:xfrm>
                  <a:off x="2467" y="304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50" name="Oval 982"/>
                <p:cNvSpPr>
                  <a:spLocks noChangeArrowheads="1"/>
                </p:cNvSpPr>
                <p:nvPr/>
              </p:nvSpPr>
              <p:spPr bwMode="auto">
                <a:xfrm>
                  <a:off x="2461" y="304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51" name="Group 983"/>
              <p:cNvGrpSpPr>
                <a:grpSpLocks/>
              </p:cNvGrpSpPr>
              <p:nvPr/>
            </p:nvGrpSpPr>
            <p:grpSpPr bwMode="auto">
              <a:xfrm>
                <a:off x="2496" y="3043"/>
                <a:ext cx="28" cy="32"/>
                <a:chOff x="2496" y="3043"/>
                <a:chExt cx="28" cy="32"/>
              </a:xfrm>
            </p:grpSpPr>
            <p:sp>
              <p:nvSpPr>
                <p:cNvPr id="84952" name="Oval 984"/>
                <p:cNvSpPr>
                  <a:spLocks noChangeArrowheads="1"/>
                </p:cNvSpPr>
                <p:nvPr/>
              </p:nvSpPr>
              <p:spPr bwMode="auto">
                <a:xfrm>
                  <a:off x="2502" y="304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53" name="Oval 985"/>
                <p:cNvSpPr>
                  <a:spLocks noChangeArrowheads="1"/>
                </p:cNvSpPr>
                <p:nvPr/>
              </p:nvSpPr>
              <p:spPr bwMode="auto">
                <a:xfrm>
                  <a:off x="2496" y="304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54" name="Group 986"/>
              <p:cNvGrpSpPr>
                <a:grpSpLocks/>
              </p:cNvGrpSpPr>
              <p:nvPr/>
            </p:nvGrpSpPr>
            <p:grpSpPr bwMode="auto">
              <a:xfrm>
                <a:off x="2531" y="3043"/>
                <a:ext cx="28" cy="32"/>
                <a:chOff x="2531" y="3043"/>
                <a:chExt cx="28" cy="32"/>
              </a:xfrm>
            </p:grpSpPr>
            <p:sp>
              <p:nvSpPr>
                <p:cNvPr id="84955" name="Oval 987"/>
                <p:cNvSpPr>
                  <a:spLocks noChangeArrowheads="1"/>
                </p:cNvSpPr>
                <p:nvPr/>
              </p:nvSpPr>
              <p:spPr bwMode="auto">
                <a:xfrm>
                  <a:off x="2537" y="304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56" name="Oval 988"/>
                <p:cNvSpPr>
                  <a:spLocks noChangeArrowheads="1"/>
                </p:cNvSpPr>
                <p:nvPr/>
              </p:nvSpPr>
              <p:spPr bwMode="auto">
                <a:xfrm>
                  <a:off x="2531" y="304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57" name="Group 989"/>
              <p:cNvGrpSpPr>
                <a:grpSpLocks/>
              </p:cNvGrpSpPr>
              <p:nvPr/>
            </p:nvGrpSpPr>
            <p:grpSpPr bwMode="auto">
              <a:xfrm>
                <a:off x="2567" y="3043"/>
                <a:ext cx="28" cy="32"/>
                <a:chOff x="2567" y="3043"/>
                <a:chExt cx="28" cy="32"/>
              </a:xfrm>
            </p:grpSpPr>
            <p:sp>
              <p:nvSpPr>
                <p:cNvPr id="84958" name="Oval 990"/>
                <p:cNvSpPr>
                  <a:spLocks noChangeArrowheads="1"/>
                </p:cNvSpPr>
                <p:nvPr/>
              </p:nvSpPr>
              <p:spPr bwMode="auto">
                <a:xfrm>
                  <a:off x="2573" y="304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59" name="Oval 991"/>
                <p:cNvSpPr>
                  <a:spLocks noChangeArrowheads="1"/>
                </p:cNvSpPr>
                <p:nvPr/>
              </p:nvSpPr>
              <p:spPr bwMode="auto">
                <a:xfrm>
                  <a:off x="2567" y="304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60" name="Group 992"/>
              <p:cNvGrpSpPr>
                <a:grpSpLocks/>
              </p:cNvGrpSpPr>
              <p:nvPr/>
            </p:nvGrpSpPr>
            <p:grpSpPr bwMode="auto">
              <a:xfrm>
                <a:off x="2602" y="3043"/>
                <a:ext cx="28" cy="32"/>
                <a:chOff x="2602" y="3043"/>
                <a:chExt cx="28" cy="32"/>
              </a:xfrm>
            </p:grpSpPr>
            <p:sp>
              <p:nvSpPr>
                <p:cNvPr id="84961" name="Oval 993"/>
                <p:cNvSpPr>
                  <a:spLocks noChangeArrowheads="1"/>
                </p:cNvSpPr>
                <p:nvPr/>
              </p:nvSpPr>
              <p:spPr bwMode="auto">
                <a:xfrm>
                  <a:off x="2608" y="3049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62" name="Oval 994"/>
                <p:cNvSpPr>
                  <a:spLocks noChangeArrowheads="1"/>
                </p:cNvSpPr>
                <p:nvPr/>
              </p:nvSpPr>
              <p:spPr bwMode="auto">
                <a:xfrm>
                  <a:off x="2602" y="3043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4963" name="Group 995"/>
            <p:cNvGrpSpPr>
              <a:grpSpLocks/>
            </p:cNvGrpSpPr>
            <p:nvPr/>
          </p:nvGrpSpPr>
          <p:grpSpPr bwMode="auto">
            <a:xfrm>
              <a:off x="2193" y="3173"/>
              <a:ext cx="414" cy="33"/>
              <a:chOff x="2183" y="3077"/>
              <a:chExt cx="414" cy="33"/>
            </a:xfrm>
          </p:grpSpPr>
          <p:grpSp>
            <p:nvGrpSpPr>
              <p:cNvPr id="84964" name="Group 996"/>
              <p:cNvGrpSpPr>
                <a:grpSpLocks/>
              </p:cNvGrpSpPr>
              <p:nvPr/>
            </p:nvGrpSpPr>
            <p:grpSpPr bwMode="auto">
              <a:xfrm>
                <a:off x="2183" y="3077"/>
                <a:ext cx="28" cy="32"/>
                <a:chOff x="2183" y="3077"/>
                <a:chExt cx="28" cy="32"/>
              </a:xfrm>
            </p:grpSpPr>
            <p:sp>
              <p:nvSpPr>
                <p:cNvPr id="84965" name="Oval 997"/>
                <p:cNvSpPr>
                  <a:spLocks noChangeArrowheads="1"/>
                </p:cNvSpPr>
                <p:nvPr/>
              </p:nvSpPr>
              <p:spPr bwMode="auto">
                <a:xfrm>
                  <a:off x="2189" y="308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66" name="Oval 998"/>
                <p:cNvSpPr>
                  <a:spLocks noChangeArrowheads="1"/>
                </p:cNvSpPr>
                <p:nvPr/>
              </p:nvSpPr>
              <p:spPr bwMode="auto">
                <a:xfrm>
                  <a:off x="2183" y="307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67" name="Group 999"/>
              <p:cNvGrpSpPr>
                <a:grpSpLocks/>
              </p:cNvGrpSpPr>
              <p:nvPr/>
            </p:nvGrpSpPr>
            <p:grpSpPr bwMode="auto">
              <a:xfrm>
                <a:off x="2218" y="3077"/>
                <a:ext cx="28" cy="32"/>
                <a:chOff x="2218" y="3077"/>
                <a:chExt cx="28" cy="32"/>
              </a:xfrm>
            </p:grpSpPr>
            <p:sp>
              <p:nvSpPr>
                <p:cNvPr id="84968" name="Oval 1000"/>
                <p:cNvSpPr>
                  <a:spLocks noChangeArrowheads="1"/>
                </p:cNvSpPr>
                <p:nvPr/>
              </p:nvSpPr>
              <p:spPr bwMode="auto">
                <a:xfrm>
                  <a:off x="2224" y="308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69" name="Oval 1001"/>
                <p:cNvSpPr>
                  <a:spLocks noChangeArrowheads="1"/>
                </p:cNvSpPr>
                <p:nvPr/>
              </p:nvSpPr>
              <p:spPr bwMode="auto">
                <a:xfrm>
                  <a:off x="2218" y="307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70" name="Group 1002"/>
              <p:cNvGrpSpPr>
                <a:grpSpLocks/>
              </p:cNvGrpSpPr>
              <p:nvPr/>
            </p:nvGrpSpPr>
            <p:grpSpPr bwMode="auto">
              <a:xfrm>
                <a:off x="2253" y="3077"/>
                <a:ext cx="28" cy="32"/>
                <a:chOff x="2253" y="3077"/>
                <a:chExt cx="28" cy="32"/>
              </a:xfrm>
            </p:grpSpPr>
            <p:sp>
              <p:nvSpPr>
                <p:cNvPr id="84971" name="Oval 1003"/>
                <p:cNvSpPr>
                  <a:spLocks noChangeArrowheads="1"/>
                </p:cNvSpPr>
                <p:nvPr/>
              </p:nvSpPr>
              <p:spPr bwMode="auto">
                <a:xfrm>
                  <a:off x="2259" y="308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72" name="Oval 1004"/>
                <p:cNvSpPr>
                  <a:spLocks noChangeArrowheads="1"/>
                </p:cNvSpPr>
                <p:nvPr/>
              </p:nvSpPr>
              <p:spPr bwMode="auto">
                <a:xfrm>
                  <a:off x="2253" y="307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73" name="Group 1005"/>
              <p:cNvGrpSpPr>
                <a:grpSpLocks/>
              </p:cNvGrpSpPr>
              <p:nvPr/>
            </p:nvGrpSpPr>
            <p:grpSpPr bwMode="auto">
              <a:xfrm>
                <a:off x="2288" y="3077"/>
                <a:ext cx="28" cy="32"/>
                <a:chOff x="2288" y="3077"/>
                <a:chExt cx="28" cy="32"/>
              </a:xfrm>
            </p:grpSpPr>
            <p:sp>
              <p:nvSpPr>
                <p:cNvPr id="84974" name="Oval 1006"/>
                <p:cNvSpPr>
                  <a:spLocks noChangeArrowheads="1"/>
                </p:cNvSpPr>
                <p:nvPr/>
              </p:nvSpPr>
              <p:spPr bwMode="auto">
                <a:xfrm>
                  <a:off x="2294" y="308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75" name="Oval 1007"/>
                <p:cNvSpPr>
                  <a:spLocks noChangeArrowheads="1"/>
                </p:cNvSpPr>
                <p:nvPr/>
              </p:nvSpPr>
              <p:spPr bwMode="auto">
                <a:xfrm>
                  <a:off x="2288" y="307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76" name="Group 1008"/>
              <p:cNvGrpSpPr>
                <a:grpSpLocks/>
              </p:cNvGrpSpPr>
              <p:nvPr/>
            </p:nvGrpSpPr>
            <p:grpSpPr bwMode="auto">
              <a:xfrm>
                <a:off x="2323" y="3077"/>
                <a:ext cx="28" cy="32"/>
                <a:chOff x="2323" y="3077"/>
                <a:chExt cx="28" cy="32"/>
              </a:xfrm>
            </p:grpSpPr>
            <p:sp>
              <p:nvSpPr>
                <p:cNvPr id="84977" name="Oval 1009"/>
                <p:cNvSpPr>
                  <a:spLocks noChangeArrowheads="1"/>
                </p:cNvSpPr>
                <p:nvPr/>
              </p:nvSpPr>
              <p:spPr bwMode="auto">
                <a:xfrm>
                  <a:off x="2329" y="308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78" name="Oval 1010"/>
                <p:cNvSpPr>
                  <a:spLocks noChangeArrowheads="1"/>
                </p:cNvSpPr>
                <p:nvPr/>
              </p:nvSpPr>
              <p:spPr bwMode="auto">
                <a:xfrm>
                  <a:off x="2323" y="307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79" name="Group 1011"/>
              <p:cNvGrpSpPr>
                <a:grpSpLocks/>
              </p:cNvGrpSpPr>
              <p:nvPr/>
            </p:nvGrpSpPr>
            <p:grpSpPr bwMode="auto">
              <a:xfrm>
                <a:off x="2359" y="3077"/>
                <a:ext cx="28" cy="32"/>
                <a:chOff x="2359" y="3077"/>
                <a:chExt cx="28" cy="32"/>
              </a:xfrm>
            </p:grpSpPr>
            <p:sp>
              <p:nvSpPr>
                <p:cNvPr id="84980" name="Oval 1012"/>
                <p:cNvSpPr>
                  <a:spLocks noChangeArrowheads="1"/>
                </p:cNvSpPr>
                <p:nvPr/>
              </p:nvSpPr>
              <p:spPr bwMode="auto">
                <a:xfrm>
                  <a:off x="2365" y="3083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81" name="Oval 1013"/>
                <p:cNvSpPr>
                  <a:spLocks noChangeArrowheads="1"/>
                </p:cNvSpPr>
                <p:nvPr/>
              </p:nvSpPr>
              <p:spPr bwMode="auto">
                <a:xfrm>
                  <a:off x="2359" y="3077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82" name="Group 1014"/>
              <p:cNvGrpSpPr>
                <a:grpSpLocks/>
              </p:cNvGrpSpPr>
              <p:nvPr/>
            </p:nvGrpSpPr>
            <p:grpSpPr bwMode="auto">
              <a:xfrm>
                <a:off x="2393" y="3078"/>
                <a:ext cx="28" cy="32"/>
                <a:chOff x="2393" y="3078"/>
                <a:chExt cx="28" cy="32"/>
              </a:xfrm>
            </p:grpSpPr>
            <p:sp>
              <p:nvSpPr>
                <p:cNvPr id="84983" name="Oval 1015"/>
                <p:cNvSpPr>
                  <a:spLocks noChangeArrowheads="1"/>
                </p:cNvSpPr>
                <p:nvPr/>
              </p:nvSpPr>
              <p:spPr bwMode="auto">
                <a:xfrm>
                  <a:off x="2399" y="308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84" name="Oval 1016"/>
                <p:cNvSpPr>
                  <a:spLocks noChangeArrowheads="1"/>
                </p:cNvSpPr>
                <p:nvPr/>
              </p:nvSpPr>
              <p:spPr bwMode="auto">
                <a:xfrm>
                  <a:off x="2393" y="307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85" name="Group 1017"/>
              <p:cNvGrpSpPr>
                <a:grpSpLocks/>
              </p:cNvGrpSpPr>
              <p:nvPr/>
            </p:nvGrpSpPr>
            <p:grpSpPr bwMode="auto">
              <a:xfrm>
                <a:off x="2428" y="3078"/>
                <a:ext cx="28" cy="32"/>
                <a:chOff x="2428" y="3078"/>
                <a:chExt cx="28" cy="32"/>
              </a:xfrm>
            </p:grpSpPr>
            <p:sp>
              <p:nvSpPr>
                <p:cNvPr id="84986" name="Oval 1018"/>
                <p:cNvSpPr>
                  <a:spLocks noChangeArrowheads="1"/>
                </p:cNvSpPr>
                <p:nvPr/>
              </p:nvSpPr>
              <p:spPr bwMode="auto">
                <a:xfrm>
                  <a:off x="2434" y="308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87" name="Oval 1019"/>
                <p:cNvSpPr>
                  <a:spLocks noChangeArrowheads="1"/>
                </p:cNvSpPr>
                <p:nvPr/>
              </p:nvSpPr>
              <p:spPr bwMode="auto">
                <a:xfrm>
                  <a:off x="2428" y="307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88" name="Group 1020"/>
              <p:cNvGrpSpPr>
                <a:grpSpLocks/>
              </p:cNvGrpSpPr>
              <p:nvPr/>
            </p:nvGrpSpPr>
            <p:grpSpPr bwMode="auto">
              <a:xfrm>
                <a:off x="2463" y="3078"/>
                <a:ext cx="28" cy="32"/>
                <a:chOff x="2463" y="3078"/>
                <a:chExt cx="28" cy="32"/>
              </a:xfrm>
            </p:grpSpPr>
            <p:sp>
              <p:nvSpPr>
                <p:cNvPr id="84989" name="Oval 1021"/>
                <p:cNvSpPr>
                  <a:spLocks noChangeArrowheads="1"/>
                </p:cNvSpPr>
                <p:nvPr/>
              </p:nvSpPr>
              <p:spPr bwMode="auto">
                <a:xfrm>
                  <a:off x="2469" y="308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90" name="Oval 1022"/>
                <p:cNvSpPr>
                  <a:spLocks noChangeArrowheads="1"/>
                </p:cNvSpPr>
                <p:nvPr/>
              </p:nvSpPr>
              <p:spPr bwMode="auto">
                <a:xfrm>
                  <a:off x="2463" y="307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91" name="Group 1023"/>
              <p:cNvGrpSpPr>
                <a:grpSpLocks/>
              </p:cNvGrpSpPr>
              <p:nvPr/>
            </p:nvGrpSpPr>
            <p:grpSpPr bwMode="auto">
              <a:xfrm>
                <a:off x="2498" y="3078"/>
                <a:ext cx="28" cy="32"/>
                <a:chOff x="2498" y="3078"/>
                <a:chExt cx="28" cy="32"/>
              </a:xfrm>
            </p:grpSpPr>
            <p:sp>
              <p:nvSpPr>
                <p:cNvPr id="84992" name="Oval 1024"/>
                <p:cNvSpPr>
                  <a:spLocks noChangeArrowheads="1"/>
                </p:cNvSpPr>
                <p:nvPr/>
              </p:nvSpPr>
              <p:spPr bwMode="auto">
                <a:xfrm>
                  <a:off x="2504" y="308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93" name="Oval 1025"/>
                <p:cNvSpPr>
                  <a:spLocks noChangeArrowheads="1"/>
                </p:cNvSpPr>
                <p:nvPr/>
              </p:nvSpPr>
              <p:spPr bwMode="auto">
                <a:xfrm>
                  <a:off x="2498" y="307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94" name="Group 1026"/>
              <p:cNvGrpSpPr>
                <a:grpSpLocks/>
              </p:cNvGrpSpPr>
              <p:nvPr/>
            </p:nvGrpSpPr>
            <p:grpSpPr bwMode="auto">
              <a:xfrm>
                <a:off x="2534" y="3078"/>
                <a:ext cx="28" cy="32"/>
                <a:chOff x="2534" y="3078"/>
                <a:chExt cx="28" cy="32"/>
              </a:xfrm>
            </p:grpSpPr>
            <p:sp>
              <p:nvSpPr>
                <p:cNvPr id="84995" name="Oval 1027"/>
                <p:cNvSpPr>
                  <a:spLocks noChangeArrowheads="1"/>
                </p:cNvSpPr>
                <p:nvPr/>
              </p:nvSpPr>
              <p:spPr bwMode="auto">
                <a:xfrm>
                  <a:off x="2540" y="308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96" name="Oval 1028"/>
                <p:cNvSpPr>
                  <a:spLocks noChangeArrowheads="1"/>
                </p:cNvSpPr>
                <p:nvPr/>
              </p:nvSpPr>
              <p:spPr bwMode="auto">
                <a:xfrm>
                  <a:off x="2534" y="307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4997" name="Group 1029"/>
              <p:cNvGrpSpPr>
                <a:grpSpLocks/>
              </p:cNvGrpSpPr>
              <p:nvPr/>
            </p:nvGrpSpPr>
            <p:grpSpPr bwMode="auto">
              <a:xfrm>
                <a:off x="2569" y="3078"/>
                <a:ext cx="28" cy="32"/>
                <a:chOff x="2569" y="3078"/>
                <a:chExt cx="28" cy="32"/>
              </a:xfrm>
            </p:grpSpPr>
            <p:sp>
              <p:nvSpPr>
                <p:cNvPr id="84998" name="Oval 1030"/>
                <p:cNvSpPr>
                  <a:spLocks noChangeArrowheads="1"/>
                </p:cNvSpPr>
                <p:nvPr/>
              </p:nvSpPr>
              <p:spPr bwMode="auto">
                <a:xfrm>
                  <a:off x="2575" y="3084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4999" name="Oval 1031"/>
                <p:cNvSpPr>
                  <a:spLocks noChangeArrowheads="1"/>
                </p:cNvSpPr>
                <p:nvPr/>
              </p:nvSpPr>
              <p:spPr bwMode="auto">
                <a:xfrm>
                  <a:off x="2569" y="3078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5000" name="Group 1032"/>
            <p:cNvGrpSpPr>
              <a:grpSpLocks/>
            </p:cNvGrpSpPr>
            <p:nvPr/>
          </p:nvGrpSpPr>
          <p:grpSpPr bwMode="auto">
            <a:xfrm>
              <a:off x="2418" y="2966"/>
              <a:ext cx="414" cy="33"/>
              <a:chOff x="2408" y="2870"/>
              <a:chExt cx="414" cy="33"/>
            </a:xfrm>
          </p:grpSpPr>
          <p:grpSp>
            <p:nvGrpSpPr>
              <p:cNvPr id="85001" name="Group 1033"/>
              <p:cNvGrpSpPr>
                <a:grpSpLocks/>
              </p:cNvGrpSpPr>
              <p:nvPr/>
            </p:nvGrpSpPr>
            <p:grpSpPr bwMode="auto">
              <a:xfrm>
                <a:off x="2408" y="2870"/>
                <a:ext cx="28" cy="32"/>
                <a:chOff x="2408" y="2870"/>
                <a:chExt cx="28" cy="32"/>
              </a:xfrm>
            </p:grpSpPr>
            <p:sp>
              <p:nvSpPr>
                <p:cNvPr id="85002" name="Oval 1034"/>
                <p:cNvSpPr>
                  <a:spLocks noChangeArrowheads="1"/>
                </p:cNvSpPr>
                <p:nvPr/>
              </p:nvSpPr>
              <p:spPr bwMode="auto">
                <a:xfrm>
                  <a:off x="2414" y="2876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03" name="Oval 1035"/>
                <p:cNvSpPr>
                  <a:spLocks noChangeArrowheads="1"/>
                </p:cNvSpPr>
                <p:nvPr/>
              </p:nvSpPr>
              <p:spPr bwMode="auto">
                <a:xfrm>
                  <a:off x="2408" y="2870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04" name="Group 1036"/>
              <p:cNvGrpSpPr>
                <a:grpSpLocks/>
              </p:cNvGrpSpPr>
              <p:nvPr/>
            </p:nvGrpSpPr>
            <p:grpSpPr bwMode="auto">
              <a:xfrm>
                <a:off x="2443" y="2870"/>
                <a:ext cx="28" cy="32"/>
                <a:chOff x="2443" y="2870"/>
                <a:chExt cx="28" cy="32"/>
              </a:xfrm>
            </p:grpSpPr>
            <p:sp>
              <p:nvSpPr>
                <p:cNvPr id="85005" name="Oval 1037"/>
                <p:cNvSpPr>
                  <a:spLocks noChangeArrowheads="1"/>
                </p:cNvSpPr>
                <p:nvPr/>
              </p:nvSpPr>
              <p:spPr bwMode="auto">
                <a:xfrm>
                  <a:off x="2449" y="2876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06" name="Oval 1038"/>
                <p:cNvSpPr>
                  <a:spLocks noChangeArrowheads="1"/>
                </p:cNvSpPr>
                <p:nvPr/>
              </p:nvSpPr>
              <p:spPr bwMode="auto">
                <a:xfrm>
                  <a:off x="2443" y="2870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07" name="Group 1039"/>
              <p:cNvGrpSpPr>
                <a:grpSpLocks/>
              </p:cNvGrpSpPr>
              <p:nvPr/>
            </p:nvGrpSpPr>
            <p:grpSpPr bwMode="auto">
              <a:xfrm>
                <a:off x="2478" y="2870"/>
                <a:ext cx="28" cy="32"/>
                <a:chOff x="2478" y="2870"/>
                <a:chExt cx="28" cy="32"/>
              </a:xfrm>
            </p:grpSpPr>
            <p:sp>
              <p:nvSpPr>
                <p:cNvPr id="85008" name="Oval 1040"/>
                <p:cNvSpPr>
                  <a:spLocks noChangeArrowheads="1"/>
                </p:cNvSpPr>
                <p:nvPr/>
              </p:nvSpPr>
              <p:spPr bwMode="auto">
                <a:xfrm>
                  <a:off x="2484" y="2876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09" name="Oval 1041"/>
                <p:cNvSpPr>
                  <a:spLocks noChangeArrowheads="1"/>
                </p:cNvSpPr>
                <p:nvPr/>
              </p:nvSpPr>
              <p:spPr bwMode="auto">
                <a:xfrm>
                  <a:off x="2478" y="2870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10" name="Group 1042"/>
              <p:cNvGrpSpPr>
                <a:grpSpLocks/>
              </p:cNvGrpSpPr>
              <p:nvPr/>
            </p:nvGrpSpPr>
            <p:grpSpPr bwMode="auto">
              <a:xfrm>
                <a:off x="2513" y="2870"/>
                <a:ext cx="28" cy="32"/>
                <a:chOff x="2513" y="2870"/>
                <a:chExt cx="28" cy="32"/>
              </a:xfrm>
            </p:grpSpPr>
            <p:sp>
              <p:nvSpPr>
                <p:cNvPr id="85011" name="Oval 1043"/>
                <p:cNvSpPr>
                  <a:spLocks noChangeArrowheads="1"/>
                </p:cNvSpPr>
                <p:nvPr/>
              </p:nvSpPr>
              <p:spPr bwMode="auto">
                <a:xfrm>
                  <a:off x="2519" y="2876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12" name="Oval 1044"/>
                <p:cNvSpPr>
                  <a:spLocks noChangeArrowheads="1"/>
                </p:cNvSpPr>
                <p:nvPr/>
              </p:nvSpPr>
              <p:spPr bwMode="auto">
                <a:xfrm>
                  <a:off x="2513" y="2870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13" name="Group 1045"/>
              <p:cNvGrpSpPr>
                <a:grpSpLocks/>
              </p:cNvGrpSpPr>
              <p:nvPr/>
            </p:nvGrpSpPr>
            <p:grpSpPr bwMode="auto">
              <a:xfrm>
                <a:off x="2548" y="2870"/>
                <a:ext cx="28" cy="32"/>
                <a:chOff x="2548" y="2870"/>
                <a:chExt cx="28" cy="32"/>
              </a:xfrm>
            </p:grpSpPr>
            <p:sp>
              <p:nvSpPr>
                <p:cNvPr id="85014" name="Oval 1046"/>
                <p:cNvSpPr>
                  <a:spLocks noChangeArrowheads="1"/>
                </p:cNvSpPr>
                <p:nvPr/>
              </p:nvSpPr>
              <p:spPr bwMode="auto">
                <a:xfrm>
                  <a:off x="2554" y="2876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15" name="Oval 1047"/>
                <p:cNvSpPr>
                  <a:spLocks noChangeArrowheads="1"/>
                </p:cNvSpPr>
                <p:nvPr/>
              </p:nvSpPr>
              <p:spPr bwMode="auto">
                <a:xfrm>
                  <a:off x="2548" y="2870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16" name="Group 1048"/>
              <p:cNvGrpSpPr>
                <a:grpSpLocks/>
              </p:cNvGrpSpPr>
              <p:nvPr/>
            </p:nvGrpSpPr>
            <p:grpSpPr bwMode="auto">
              <a:xfrm>
                <a:off x="2584" y="2870"/>
                <a:ext cx="28" cy="32"/>
                <a:chOff x="2584" y="2870"/>
                <a:chExt cx="28" cy="32"/>
              </a:xfrm>
            </p:grpSpPr>
            <p:sp>
              <p:nvSpPr>
                <p:cNvPr id="85017" name="Oval 1049"/>
                <p:cNvSpPr>
                  <a:spLocks noChangeArrowheads="1"/>
                </p:cNvSpPr>
                <p:nvPr/>
              </p:nvSpPr>
              <p:spPr bwMode="auto">
                <a:xfrm>
                  <a:off x="2590" y="2876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18" name="Oval 1050"/>
                <p:cNvSpPr>
                  <a:spLocks noChangeArrowheads="1"/>
                </p:cNvSpPr>
                <p:nvPr/>
              </p:nvSpPr>
              <p:spPr bwMode="auto">
                <a:xfrm>
                  <a:off x="2584" y="2870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19" name="Group 1051"/>
              <p:cNvGrpSpPr>
                <a:grpSpLocks/>
              </p:cNvGrpSpPr>
              <p:nvPr/>
            </p:nvGrpSpPr>
            <p:grpSpPr bwMode="auto">
              <a:xfrm>
                <a:off x="2618" y="2871"/>
                <a:ext cx="28" cy="32"/>
                <a:chOff x="2618" y="2871"/>
                <a:chExt cx="28" cy="32"/>
              </a:xfrm>
            </p:grpSpPr>
            <p:sp>
              <p:nvSpPr>
                <p:cNvPr id="85020" name="Oval 1052"/>
                <p:cNvSpPr>
                  <a:spLocks noChangeArrowheads="1"/>
                </p:cNvSpPr>
                <p:nvPr/>
              </p:nvSpPr>
              <p:spPr bwMode="auto">
                <a:xfrm>
                  <a:off x="2624" y="287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21" name="Oval 1053"/>
                <p:cNvSpPr>
                  <a:spLocks noChangeArrowheads="1"/>
                </p:cNvSpPr>
                <p:nvPr/>
              </p:nvSpPr>
              <p:spPr bwMode="auto">
                <a:xfrm>
                  <a:off x="2618" y="287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22" name="Group 1054"/>
              <p:cNvGrpSpPr>
                <a:grpSpLocks/>
              </p:cNvGrpSpPr>
              <p:nvPr/>
            </p:nvGrpSpPr>
            <p:grpSpPr bwMode="auto">
              <a:xfrm>
                <a:off x="2653" y="2871"/>
                <a:ext cx="28" cy="32"/>
                <a:chOff x="2653" y="2871"/>
                <a:chExt cx="28" cy="32"/>
              </a:xfrm>
            </p:grpSpPr>
            <p:sp>
              <p:nvSpPr>
                <p:cNvPr id="85023" name="Oval 1055"/>
                <p:cNvSpPr>
                  <a:spLocks noChangeArrowheads="1"/>
                </p:cNvSpPr>
                <p:nvPr/>
              </p:nvSpPr>
              <p:spPr bwMode="auto">
                <a:xfrm>
                  <a:off x="2659" y="287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24" name="Oval 1056"/>
                <p:cNvSpPr>
                  <a:spLocks noChangeArrowheads="1"/>
                </p:cNvSpPr>
                <p:nvPr/>
              </p:nvSpPr>
              <p:spPr bwMode="auto">
                <a:xfrm>
                  <a:off x="2653" y="287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25" name="Group 1057"/>
              <p:cNvGrpSpPr>
                <a:grpSpLocks/>
              </p:cNvGrpSpPr>
              <p:nvPr/>
            </p:nvGrpSpPr>
            <p:grpSpPr bwMode="auto">
              <a:xfrm>
                <a:off x="2688" y="2871"/>
                <a:ext cx="28" cy="32"/>
                <a:chOff x="2688" y="2871"/>
                <a:chExt cx="28" cy="32"/>
              </a:xfrm>
            </p:grpSpPr>
            <p:sp>
              <p:nvSpPr>
                <p:cNvPr id="85026" name="Oval 1058"/>
                <p:cNvSpPr>
                  <a:spLocks noChangeArrowheads="1"/>
                </p:cNvSpPr>
                <p:nvPr/>
              </p:nvSpPr>
              <p:spPr bwMode="auto">
                <a:xfrm>
                  <a:off x="2694" y="287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27" name="Oval 1059"/>
                <p:cNvSpPr>
                  <a:spLocks noChangeArrowheads="1"/>
                </p:cNvSpPr>
                <p:nvPr/>
              </p:nvSpPr>
              <p:spPr bwMode="auto">
                <a:xfrm>
                  <a:off x="2688" y="287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28" name="Group 1060"/>
              <p:cNvGrpSpPr>
                <a:grpSpLocks/>
              </p:cNvGrpSpPr>
              <p:nvPr/>
            </p:nvGrpSpPr>
            <p:grpSpPr bwMode="auto">
              <a:xfrm>
                <a:off x="2723" y="2871"/>
                <a:ext cx="28" cy="32"/>
                <a:chOff x="2723" y="2871"/>
                <a:chExt cx="28" cy="32"/>
              </a:xfrm>
            </p:grpSpPr>
            <p:sp>
              <p:nvSpPr>
                <p:cNvPr id="85029" name="Oval 1061"/>
                <p:cNvSpPr>
                  <a:spLocks noChangeArrowheads="1"/>
                </p:cNvSpPr>
                <p:nvPr/>
              </p:nvSpPr>
              <p:spPr bwMode="auto">
                <a:xfrm>
                  <a:off x="2729" y="287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30" name="Oval 1062"/>
                <p:cNvSpPr>
                  <a:spLocks noChangeArrowheads="1"/>
                </p:cNvSpPr>
                <p:nvPr/>
              </p:nvSpPr>
              <p:spPr bwMode="auto">
                <a:xfrm>
                  <a:off x="2723" y="287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31" name="Group 1063"/>
              <p:cNvGrpSpPr>
                <a:grpSpLocks/>
              </p:cNvGrpSpPr>
              <p:nvPr/>
            </p:nvGrpSpPr>
            <p:grpSpPr bwMode="auto">
              <a:xfrm>
                <a:off x="2759" y="2871"/>
                <a:ext cx="28" cy="32"/>
                <a:chOff x="2759" y="2871"/>
                <a:chExt cx="28" cy="32"/>
              </a:xfrm>
            </p:grpSpPr>
            <p:sp>
              <p:nvSpPr>
                <p:cNvPr id="85032" name="Oval 1064"/>
                <p:cNvSpPr>
                  <a:spLocks noChangeArrowheads="1"/>
                </p:cNvSpPr>
                <p:nvPr/>
              </p:nvSpPr>
              <p:spPr bwMode="auto">
                <a:xfrm>
                  <a:off x="2765" y="287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33" name="Oval 1065"/>
                <p:cNvSpPr>
                  <a:spLocks noChangeArrowheads="1"/>
                </p:cNvSpPr>
                <p:nvPr/>
              </p:nvSpPr>
              <p:spPr bwMode="auto">
                <a:xfrm>
                  <a:off x="2759" y="287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34" name="Group 1066"/>
              <p:cNvGrpSpPr>
                <a:grpSpLocks/>
              </p:cNvGrpSpPr>
              <p:nvPr/>
            </p:nvGrpSpPr>
            <p:grpSpPr bwMode="auto">
              <a:xfrm>
                <a:off x="2794" y="2871"/>
                <a:ext cx="28" cy="32"/>
                <a:chOff x="2794" y="2871"/>
                <a:chExt cx="28" cy="32"/>
              </a:xfrm>
            </p:grpSpPr>
            <p:sp>
              <p:nvSpPr>
                <p:cNvPr id="85035" name="Oval 1067"/>
                <p:cNvSpPr>
                  <a:spLocks noChangeArrowheads="1"/>
                </p:cNvSpPr>
                <p:nvPr/>
              </p:nvSpPr>
              <p:spPr bwMode="auto">
                <a:xfrm>
                  <a:off x="2800" y="287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36" name="Oval 1068"/>
                <p:cNvSpPr>
                  <a:spLocks noChangeArrowheads="1"/>
                </p:cNvSpPr>
                <p:nvPr/>
              </p:nvSpPr>
              <p:spPr bwMode="auto">
                <a:xfrm>
                  <a:off x="2794" y="287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5037" name="Group 1069"/>
            <p:cNvGrpSpPr>
              <a:grpSpLocks/>
            </p:cNvGrpSpPr>
            <p:nvPr/>
          </p:nvGrpSpPr>
          <p:grpSpPr bwMode="auto">
            <a:xfrm>
              <a:off x="2457" y="2931"/>
              <a:ext cx="414" cy="33"/>
              <a:chOff x="2447" y="2835"/>
              <a:chExt cx="414" cy="33"/>
            </a:xfrm>
          </p:grpSpPr>
          <p:grpSp>
            <p:nvGrpSpPr>
              <p:cNvPr id="85038" name="Group 1070"/>
              <p:cNvGrpSpPr>
                <a:grpSpLocks/>
              </p:cNvGrpSpPr>
              <p:nvPr/>
            </p:nvGrpSpPr>
            <p:grpSpPr bwMode="auto">
              <a:xfrm>
                <a:off x="2447" y="2835"/>
                <a:ext cx="28" cy="32"/>
                <a:chOff x="2447" y="2835"/>
                <a:chExt cx="28" cy="32"/>
              </a:xfrm>
            </p:grpSpPr>
            <p:sp>
              <p:nvSpPr>
                <p:cNvPr id="85039" name="Oval 1071"/>
                <p:cNvSpPr>
                  <a:spLocks noChangeArrowheads="1"/>
                </p:cNvSpPr>
                <p:nvPr/>
              </p:nvSpPr>
              <p:spPr bwMode="auto">
                <a:xfrm>
                  <a:off x="2453" y="2841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40" name="Oval 1072"/>
                <p:cNvSpPr>
                  <a:spLocks noChangeArrowheads="1"/>
                </p:cNvSpPr>
                <p:nvPr/>
              </p:nvSpPr>
              <p:spPr bwMode="auto">
                <a:xfrm>
                  <a:off x="2447" y="2835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41" name="Group 1073"/>
              <p:cNvGrpSpPr>
                <a:grpSpLocks/>
              </p:cNvGrpSpPr>
              <p:nvPr/>
            </p:nvGrpSpPr>
            <p:grpSpPr bwMode="auto">
              <a:xfrm>
                <a:off x="2482" y="2835"/>
                <a:ext cx="28" cy="32"/>
                <a:chOff x="2482" y="2835"/>
                <a:chExt cx="28" cy="32"/>
              </a:xfrm>
            </p:grpSpPr>
            <p:sp>
              <p:nvSpPr>
                <p:cNvPr id="85042" name="Oval 1074"/>
                <p:cNvSpPr>
                  <a:spLocks noChangeArrowheads="1"/>
                </p:cNvSpPr>
                <p:nvPr/>
              </p:nvSpPr>
              <p:spPr bwMode="auto">
                <a:xfrm>
                  <a:off x="2488" y="2841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43" name="Oval 1075"/>
                <p:cNvSpPr>
                  <a:spLocks noChangeArrowheads="1"/>
                </p:cNvSpPr>
                <p:nvPr/>
              </p:nvSpPr>
              <p:spPr bwMode="auto">
                <a:xfrm>
                  <a:off x="2482" y="2835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44" name="Group 1076"/>
              <p:cNvGrpSpPr>
                <a:grpSpLocks/>
              </p:cNvGrpSpPr>
              <p:nvPr/>
            </p:nvGrpSpPr>
            <p:grpSpPr bwMode="auto">
              <a:xfrm>
                <a:off x="2517" y="2835"/>
                <a:ext cx="28" cy="32"/>
                <a:chOff x="2517" y="2835"/>
                <a:chExt cx="28" cy="32"/>
              </a:xfrm>
            </p:grpSpPr>
            <p:sp>
              <p:nvSpPr>
                <p:cNvPr id="85045" name="Oval 1077"/>
                <p:cNvSpPr>
                  <a:spLocks noChangeArrowheads="1"/>
                </p:cNvSpPr>
                <p:nvPr/>
              </p:nvSpPr>
              <p:spPr bwMode="auto">
                <a:xfrm>
                  <a:off x="2523" y="2841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46" name="Oval 1078"/>
                <p:cNvSpPr>
                  <a:spLocks noChangeArrowheads="1"/>
                </p:cNvSpPr>
                <p:nvPr/>
              </p:nvSpPr>
              <p:spPr bwMode="auto">
                <a:xfrm>
                  <a:off x="2517" y="2835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47" name="Group 1079"/>
              <p:cNvGrpSpPr>
                <a:grpSpLocks/>
              </p:cNvGrpSpPr>
              <p:nvPr/>
            </p:nvGrpSpPr>
            <p:grpSpPr bwMode="auto">
              <a:xfrm>
                <a:off x="2552" y="2835"/>
                <a:ext cx="28" cy="32"/>
                <a:chOff x="2552" y="2835"/>
                <a:chExt cx="28" cy="32"/>
              </a:xfrm>
            </p:grpSpPr>
            <p:sp>
              <p:nvSpPr>
                <p:cNvPr id="85048" name="Oval 1080"/>
                <p:cNvSpPr>
                  <a:spLocks noChangeArrowheads="1"/>
                </p:cNvSpPr>
                <p:nvPr/>
              </p:nvSpPr>
              <p:spPr bwMode="auto">
                <a:xfrm>
                  <a:off x="2558" y="2841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49" name="Oval 1081"/>
                <p:cNvSpPr>
                  <a:spLocks noChangeArrowheads="1"/>
                </p:cNvSpPr>
                <p:nvPr/>
              </p:nvSpPr>
              <p:spPr bwMode="auto">
                <a:xfrm>
                  <a:off x="2552" y="2835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50" name="Group 1082"/>
              <p:cNvGrpSpPr>
                <a:grpSpLocks/>
              </p:cNvGrpSpPr>
              <p:nvPr/>
            </p:nvGrpSpPr>
            <p:grpSpPr bwMode="auto">
              <a:xfrm>
                <a:off x="2587" y="2835"/>
                <a:ext cx="28" cy="32"/>
                <a:chOff x="2587" y="2835"/>
                <a:chExt cx="28" cy="32"/>
              </a:xfrm>
            </p:grpSpPr>
            <p:sp>
              <p:nvSpPr>
                <p:cNvPr id="85051" name="Oval 1083"/>
                <p:cNvSpPr>
                  <a:spLocks noChangeArrowheads="1"/>
                </p:cNvSpPr>
                <p:nvPr/>
              </p:nvSpPr>
              <p:spPr bwMode="auto">
                <a:xfrm>
                  <a:off x="2593" y="2841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52" name="Oval 1084"/>
                <p:cNvSpPr>
                  <a:spLocks noChangeArrowheads="1"/>
                </p:cNvSpPr>
                <p:nvPr/>
              </p:nvSpPr>
              <p:spPr bwMode="auto">
                <a:xfrm>
                  <a:off x="2587" y="2835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53" name="Group 1085"/>
              <p:cNvGrpSpPr>
                <a:grpSpLocks/>
              </p:cNvGrpSpPr>
              <p:nvPr/>
            </p:nvGrpSpPr>
            <p:grpSpPr bwMode="auto">
              <a:xfrm>
                <a:off x="2623" y="2835"/>
                <a:ext cx="28" cy="32"/>
                <a:chOff x="2623" y="2835"/>
                <a:chExt cx="28" cy="32"/>
              </a:xfrm>
            </p:grpSpPr>
            <p:sp>
              <p:nvSpPr>
                <p:cNvPr id="85054" name="Oval 1086"/>
                <p:cNvSpPr>
                  <a:spLocks noChangeArrowheads="1"/>
                </p:cNvSpPr>
                <p:nvPr/>
              </p:nvSpPr>
              <p:spPr bwMode="auto">
                <a:xfrm>
                  <a:off x="2629" y="2841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55" name="Oval 1087"/>
                <p:cNvSpPr>
                  <a:spLocks noChangeArrowheads="1"/>
                </p:cNvSpPr>
                <p:nvPr/>
              </p:nvSpPr>
              <p:spPr bwMode="auto">
                <a:xfrm>
                  <a:off x="2623" y="2835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56" name="Group 1088"/>
              <p:cNvGrpSpPr>
                <a:grpSpLocks/>
              </p:cNvGrpSpPr>
              <p:nvPr/>
            </p:nvGrpSpPr>
            <p:grpSpPr bwMode="auto">
              <a:xfrm>
                <a:off x="2657" y="2836"/>
                <a:ext cx="28" cy="32"/>
                <a:chOff x="2657" y="2836"/>
                <a:chExt cx="28" cy="32"/>
              </a:xfrm>
            </p:grpSpPr>
            <p:sp>
              <p:nvSpPr>
                <p:cNvPr id="85057" name="Oval 1089"/>
                <p:cNvSpPr>
                  <a:spLocks noChangeArrowheads="1"/>
                </p:cNvSpPr>
                <p:nvPr/>
              </p:nvSpPr>
              <p:spPr bwMode="auto">
                <a:xfrm>
                  <a:off x="2663" y="2842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58" name="Oval 1090"/>
                <p:cNvSpPr>
                  <a:spLocks noChangeArrowheads="1"/>
                </p:cNvSpPr>
                <p:nvPr/>
              </p:nvSpPr>
              <p:spPr bwMode="auto">
                <a:xfrm>
                  <a:off x="2657" y="2836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59" name="Group 1091"/>
              <p:cNvGrpSpPr>
                <a:grpSpLocks/>
              </p:cNvGrpSpPr>
              <p:nvPr/>
            </p:nvGrpSpPr>
            <p:grpSpPr bwMode="auto">
              <a:xfrm>
                <a:off x="2692" y="2836"/>
                <a:ext cx="28" cy="32"/>
                <a:chOff x="2692" y="2836"/>
                <a:chExt cx="28" cy="32"/>
              </a:xfrm>
            </p:grpSpPr>
            <p:sp>
              <p:nvSpPr>
                <p:cNvPr id="85060" name="Oval 1092"/>
                <p:cNvSpPr>
                  <a:spLocks noChangeArrowheads="1"/>
                </p:cNvSpPr>
                <p:nvPr/>
              </p:nvSpPr>
              <p:spPr bwMode="auto">
                <a:xfrm>
                  <a:off x="2698" y="2842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61" name="Oval 1093"/>
                <p:cNvSpPr>
                  <a:spLocks noChangeArrowheads="1"/>
                </p:cNvSpPr>
                <p:nvPr/>
              </p:nvSpPr>
              <p:spPr bwMode="auto">
                <a:xfrm>
                  <a:off x="2692" y="2836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62" name="Group 1094"/>
              <p:cNvGrpSpPr>
                <a:grpSpLocks/>
              </p:cNvGrpSpPr>
              <p:nvPr/>
            </p:nvGrpSpPr>
            <p:grpSpPr bwMode="auto">
              <a:xfrm>
                <a:off x="2727" y="2836"/>
                <a:ext cx="28" cy="32"/>
                <a:chOff x="2727" y="2836"/>
                <a:chExt cx="28" cy="32"/>
              </a:xfrm>
            </p:grpSpPr>
            <p:sp>
              <p:nvSpPr>
                <p:cNvPr id="85063" name="Oval 1095"/>
                <p:cNvSpPr>
                  <a:spLocks noChangeArrowheads="1"/>
                </p:cNvSpPr>
                <p:nvPr/>
              </p:nvSpPr>
              <p:spPr bwMode="auto">
                <a:xfrm>
                  <a:off x="2733" y="2842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64" name="Oval 1096"/>
                <p:cNvSpPr>
                  <a:spLocks noChangeArrowheads="1"/>
                </p:cNvSpPr>
                <p:nvPr/>
              </p:nvSpPr>
              <p:spPr bwMode="auto">
                <a:xfrm>
                  <a:off x="2727" y="2836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65" name="Group 1097"/>
              <p:cNvGrpSpPr>
                <a:grpSpLocks/>
              </p:cNvGrpSpPr>
              <p:nvPr/>
            </p:nvGrpSpPr>
            <p:grpSpPr bwMode="auto">
              <a:xfrm>
                <a:off x="2762" y="2836"/>
                <a:ext cx="28" cy="32"/>
                <a:chOff x="2762" y="2836"/>
                <a:chExt cx="28" cy="32"/>
              </a:xfrm>
            </p:grpSpPr>
            <p:sp>
              <p:nvSpPr>
                <p:cNvPr id="85066" name="Oval 1098"/>
                <p:cNvSpPr>
                  <a:spLocks noChangeArrowheads="1"/>
                </p:cNvSpPr>
                <p:nvPr/>
              </p:nvSpPr>
              <p:spPr bwMode="auto">
                <a:xfrm>
                  <a:off x="2768" y="2842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67" name="Oval 1099"/>
                <p:cNvSpPr>
                  <a:spLocks noChangeArrowheads="1"/>
                </p:cNvSpPr>
                <p:nvPr/>
              </p:nvSpPr>
              <p:spPr bwMode="auto">
                <a:xfrm>
                  <a:off x="2762" y="2836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68" name="Group 1100"/>
              <p:cNvGrpSpPr>
                <a:grpSpLocks/>
              </p:cNvGrpSpPr>
              <p:nvPr/>
            </p:nvGrpSpPr>
            <p:grpSpPr bwMode="auto">
              <a:xfrm>
                <a:off x="2798" y="2836"/>
                <a:ext cx="28" cy="32"/>
                <a:chOff x="2798" y="2836"/>
                <a:chExt cx="28" cy="32"/>
              </a:xfrm>
            </p:grpSpPr>
            <p:sp>
              <p:nvSpPr>
                <p:cNvPr id="85069" name="Oval 1101"/>
                <p:cNvSpPr>
                  <a:spLocks noChangeArrowheads="1"/>
                </p:cNvSpPr>
                <p:nvPr/>
              </p:nvSpPr>
              <p:spPr bwMode="auto">
                <a:xfrm>
                  <a:off x="2804" y="2842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70" name="Oval 1102"/>
                <p:cNvSpPr>
                  <a:spLocks noChangeArrowheads="1"/>
                </p:cNvSpPr>
                <p:nvPr/>
              </p:nvSpPr>
              <p:spPr bwMode="auto">
                <a:xfrm>
                  <a:off x="2798" y="2836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71" name="Group 1103"/>
              <p:cNvGrpSpPr>
                <a:grpSpLocks/>
              </p:cNvGrpSpPr>
              <p:nvPr/>
            </p:nvGrpSpPr>
            <p:grpSpPr bwMode="auto">
              <a:xfrm>
                <a:off x="2833" y="2836"/>
                <a:ext cx="28" cy="32"/>
                <a:chOff x="2833" y="2836"/>
                <a:chExt cx="28" cy="32"/>
              </a:xfrm>
            </p:grpSpPr>
            <p:sp>
              <p:nvSpPr>
                <p:cNvPr id="85072" name="Oval 1104"/>
                <p:cNvSpPr>
                  <a:spLocks noChangeArrowheads="1"/>
                </p:cNvSpPr>
                <p:nvPr/>
              </p:nvSpPr>
              <p:spPr bwMode="auto">
                <a:xfrm>
                  <a:off x="2839" y="2842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73" name="Oval 1105"/>
                <p:cNvSpPr>
                  <a:spLocks noChangeArrowheads="1"/>
                </p:cNvSpPr>
                <p:nvPr/>
              </p:nvSpPr>
              <p:spPr bwMode="auto">
                <a:xfrm>
                  <a:off x="2833" y="2836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grpSp>
          <p:nvGrpSpPr>
            <p:cNvPr id="85074" name="Group 1106"/>
            <p:cNvGrpSpPr>
              <a:grpSpLocks/>
            </p:cNvGrpSpPr>
            <p:nvPr/>
          </p:nvGrpSpPr>
          <p:grpSpPr bwMode="auto">
            <a:xfrm>
              <a:off x="2499" y="2897"/>
              <a:ext cx="414" cy="33"/>
              <a:chOff x="2489" y="2801"/>
              <a:chExt cx="414" cy="33"/>
            </a:xfrm>
          </p:grpSpPr>
          <p:grpSp>
            <p:nvGrpSpPr>
              <p:cNvPr id="85075" name="Group 1107"/>
              <p:cNvGrpSpPr>
                <a:grpSpLocks/>
              </p:cNvGrpSpPr>
              <p:nvPr/>
            </p:nvGrpSpPr>
            <p:grpSpPr bwMode="auto">
              <a:xfrm>
                <a:off x="2489" y="2801"/>
                <a:ext cx="28" cy="32"/>
                <a:chOff x="2489" y="2801"/>
                <a:chExt cx="28" cy="32"/>
              </a:xfrm>
            </p:grpSpPr>
            <p:sp>
              <p:nvSpPr>
                <p:cNvPr id="85076" name="Oval 1108"/>
                <p:cNvSpPr>
                  <a:spLocks noChangeArrowheads="1"/>
                </p:cNvSpPr>
                <p:nvPr/>
              </p:nvSpPr>
              <p:spPr bwMode="auto">
                <a:xfrm>
                  <a:off x="2495" y="280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77" name="Oval 1109"/>
                <p:cNvSpPr>
                  <a:spLocks noChangeArrowheads="1"/>
                </p:cNvSpPr>
                <p:nvPr/>
              </p:nvSpPr>
              <p:spPr bwMode="auto">
                <a:xfrm>
                  <a:off x="2489" y="280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78" name="Group 1110"/>
              <p:cNvGrpSpPr>
                <a:grpSpLocks/>
              </p:cNvGrpSpPr>
              <p:nvPr/>
            </p:nvGrpSpPr>
            <p:grpSpPr bwMode="auto">
              <a:xfrm>
                <a:off x="2524" y="2801"/>
                <a:ext cx="28" cy="32"/>
                <a:chOff x="2524" y="2801"/>
                <a:chExt cx="28" cy="32"/>
              </a:xfrm>
            </p:grpSpPr>
            <p:sp>
              <p:nvSpPr>
                <p:cNvPr id="85079" name="Oval 1111"/>
                <p:cNvSpPr>
                  <a:spLocks noChangeArrowheads="1"/>
                </p:cNvSpPr>
                <p:nvPr/>
              </p:nvSpPr>
              <p:spPr bwMode="auto">
                <a:xfrm>
                  <a:off x="2530" y="280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80" name="Oval 1112"/>
                <p:cNvSpPr>
                  <a:spLocks noChangeArrowheads="1"/>
                </p:cNvSpPr>
                <p:nvPr/>
              </p:nvSpPr>
              <p:spPr bwMode="auto">
                <a:xfrm>
                  <a:off x="2524" y="280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81" name="Group 1113"/>
              <p:cNvGrpSpPr>
                <a:grpSpLocks/>
              </p:cNvGrpSpPr>
              <p:nvPr/>
            </p:nvGrpSpPr>
            <p:grpSpPr bwMode="auto">
              <a:xfrm>
                <a:off x="2559" y="2801"/>
                <a:ext cx="28" cy="32"/>
                <a:chOff x="2559" y="2801"/>
                <a:chExt cx="28" cy="32"/>
              </a:xfrm>
            </p:grpSpPr>
            <p:sp>
              <p:nvSpPr>
                <p:cNvPr id="85082" name="Oval 1114"/>
                <p:cNvSpPr>
                  <a:spLocks noChangeArrowheads="1"/>
                </p:cNvSpPr>
                <p:nvPr/>
              </p:nvSpPr>
              <p:spPr bwMode="auto">
                <a:xfrm>
                  <a:off x="2565" y="280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83" name="Oval 1115"/>
                <p:cNvSpPr>
                  <a:spLocks noChangeArrowheads="1"/>
                </p:cNvSpPr>
                <p:nvPr/>
              </p:nvSpPr>
              <p:spPr bwMode="auto">
                <a:xfrm>
                  <a:off x="2559" y="280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84" name="Group 1116"/>
              <p:cNvGrpSpPr>
                <a:grpSpLocks/>
              </p:cNvGrpSpPr>
              <p:nvPr/>
            </p:nvGrpSpPr>
            <p:grpSpPr bwMode="auto">
              <a:xfrm>
                <a:off x="2594" y="2801"/>
                <a:ext cx="28" cy="32"/>
                <a:chOff x="2594" y="2801"/>
                <a:chExt cx="28" cy="32"/>
              </a:xfrm>
            </p:grpSpPr>
            <p:sp>
              <p:nvSpPr>
                <p:cNvPr id="85085" name="Oval 1117"/>
                <p:cNvSpPr>
                  <a:spLocks noChangeArrowheads="1"/>
                </p:cNvSpPr>
                <p:nvPr/>
              </p:nvSpPr>
              <p:spPr bwMode="auto">
                <a:xfrm>
                  <a:off x="2600" y="280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86" name="Oval 1118"/>
                <p:cNvSpPr>
                  <a:spLocks noChangeArrowheads="1"/>
                </p:cNvSpPr>
                <p:nvPr/>
              </p:nvSpPr>
              <p:spPr bwMode="auto">
                <a:xfrm>
                  <a:off x="2594" y="280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87" name="Group 1119"/>
              <p:cNvGrpSpPr>
                <a:grpSpLocks/>
              </p:cNvGrpSpPr>
              <p:nvPr/>
            </p:nvGrpSpPr>
            <p:grpSpPr bwMode="auto">
              <a:xfrm>
                <a:off x="2629" y="2801"/>
                <a:ext cx="28" cy="32"/>
                <a:chOff x="2629" y="2801"/>
                <a:chExt cx="28" cy="32"/>
              </a:xfrm>
            </p:grpSpPr>
            <p:sp>
              <p:nvSpPr>
                <p:cNvPr id="85088" name="Oval 1120"/>
                <p:cNvSpPr>
                  <a:spLocks noChangeArrowheads="1"/>
                </p:cNvSpPr>
                <p:nvPr/>
              </p:nvSpPr>
              <p:spPr bwMode="auto">
                <a:xfrm>
                  <a:off x="2635" y="280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89" name="Oval 1121"/>
                <p:cNvSpPr>
                  <a:spLocks noChangeArrowheads="1"/>
                </p:cNvSpPr>
                <p:nvPr/>
              </p:nvSpPr>
              <p:spPr bwMode="auto">
                <a:xfrm>
                  <a:off x="2629" y="280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90" name="Group 1122"/>
              <p:cNvGrpSpPr>
                <a:grpSpLocks/>
              </p:cNvGrpSpPr>
              <p:nvPr/>
            </p:nvGrpSpPr>
            <p:grpSpPr bwMode="auto">
              <a:xfrm>
                <a:off x="2665" y="2801"/>
                <a:ext cx="28" cy="32"/>
                <a:chOff x="2665" y="2801"/>
                <a:chExt cx="28" cy="32"/>
              </a:xfrm>
            </p:grpSpPr>
            <p:sp>
              <p:nvSpPr>
                <p:cNvPr id="85091" name="Oval 1123"/>
                <p:cNvSpPr>
                  <a:spLocks noChangeArrowheads="1"/>
                </p:cNvSpPr>
                <p:nvPr/>
              </p:nvSpPr>
              <p:spPr bwMode="auto">
                <a:xfrm>
                  <a:off x="2671" y="2807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92" name="Oval 1124"/>
                <p:cNvSpPr>
                  <a:spLocks noChangeArrowheads="1"/>
                </p:cNvSpPr>
                <p:nvPr/>
              </p:nvSpPr>
              <p:spPr bwMode="auto">
                <a:xfrm>
                  <a:off x="2665" y="2801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93" name="Group 1125"/>
              <p:cNvGrpSpPr>
                <a:grpSpLocks/>
              </p:cNvGrpSpPr>
              <p:nvPr/>
            </p:nvGrpSpPr>
            <p:grpSpPr bwMode="auto">
              <a:xfrm>
                <a:off x="2699" y="2802"/>
                <a:ext cx="28" cy="32"/>
                <a:chOff x="2699" y="2802"/>
                <a:chExt cx="28" cy="32"/>
              </a:xfrm>
            </p:grpSpPr>
            <p:sp>
              <p:nvSpPr>
                <p:cNvPr id="85094" name="Oval 1126"/>
                <p:cNvSpPr>
                  <a:spLocks noChangeArrowheads="1"/>
                </p:cNvSpPr>
                <p:nvPr/>
              </p:nvSpPr>
              <p:spPr bwMode="auto">
                <a:xfrm>
                  <a:off x="2705" y="280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95" name="Oval 1127"/>
                <p:cNvSpPr>
                  <a:spLocks noChangeArrowheads="1"/>
                </p:cNvSpPr>
                <p:nvPr/>
              </p:nvSpPr>
              <p:spPr bwMode="auto">
                <a:xfrm>
                  <a:off x="2699" y="280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96" name="Group 1128"/>
              <p:cNvGrpSpPr>
                <a:grpSpLocks/>
              </p:cNvGrpSpPr>
              <p:nvPr/>
            </p:nvGrpSpPr>
            <p:grpSpPr bwMode="auto">
              <a:xfrm>
                <a:off x="2734" y="2802"/>
                <a:ext cx="28" cy="32"/>
                <a:chOff x="2734" y="2802"/>
                <a:chExt cx="28" cy="32"/>
              </a:xfrm>
            </p:grpSpPr>
            <p:sp>
              <p:nvSpPr>
                <p:cNvPr id="85097" name="Oval 1129"/>
                <p:cNvSpPr>
                  <a:spLocks noChangeArrowheads="1"/>
                </p:cNvSpPr>
                <p:nvPr/>
              </p:nvSpPr>
              <p:spPr bwMode="auto">
                <a:xfrm>
                  <a:off x="2740" y="280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098" name="Oval 1130"/>
                <p:cNvSpPr>
                  <a:spLocks noChangeArrowheads="1"/>
                </p:cNvSpPr>
                <p:nvPr/>
              </p:nvSpPr>
              <p:spPr bwMode="auto">
                <a:xfrm>
                  <a:off x="2734" y="280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099" name="Group 1131"/>
              <p:cNvGrpSpPr>
                <a:grpSpLocks/>
              </p:cNvGrpSpPr>
              <p:nvPr/>
            </p:nvGrpSpPr>
            <p:grpSpPr bwMode="auto">
              <a:xfrm>
                <a:off x="2769" y="2802"/>
                <a:ext cx="28" cy="32"/>
                <a:chOff x="2769" y="2802"/>
                <a:chExt cx="28" cy="32"/>
              </a:xfrm>
            </p:grpSpPr>
            <p:sp>
              <p:nvSpPr>
                <p:cNvPr id="85100" name="Oval 1132"/>
                <p:cNvSpPr>
                  <a:spLocks noChangeArrowheads="1"/>
                </p:cNvSpPr>
                <p:nvPr/>
              </p:nvSpPr>
              <p:spPr bwMode="auto">
                <a:xfrm>
                  <a:off x="2775" y="280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101" name="Oval 1133"/>
                <p:cNvSpPr>
                  <a:spLocks noChangeArrowheads="1"/>
                </p:cNvSpPr>
                <p:nvPr/>
              </p:nvSpPr>
              <p:spPr bwMode="auto">
                <a:xfrm>
                  <a:off x="2769" y="280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102" name="Group 1134"/>
              <p:cNvGrpSpPr>
                <a:grpSpLocks/>
              </p:cNvGrpSpPr>
              <p:nvPr/>
            </p:nvGrpSpPr>
            <p:grpSpPr bwMode="auto">
              <a:xfrm>
                <a:off x="2804" y="2802"/>
                <a:ext cx="28" cy="32"/>
                <a:chOff x="2804" y="2802"/>
                <a:chExt cx="28" cy="32"/>
              </a:xfrm>
            </p:grpSpPr>
            <p:sp>
              <p:nvSpPr>
                <p:cNvPr id="85103" name="Oval 1135"/>
                <p:cNvSpPr>
                  <a:spLocks noChangeArrowheads="1"/>
                </p:cNvSpPr>
                <p:nvPr/>
              </p:nvSpPr>
              <p:spPr bwMode="auto">
                <a:xfrm>
                  <a:off x="2810" y="280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104" name="Oval 1136"/>
                <p:cNvSpPr>
                  <a:spLocks noChangeArrowheads="1"/>
                </p:cNvSpPr>
                <p:nvPr/>
              </p:nvSpPr>
              <p:spPr bwMode="auto">
                <a:xfrm>
                  <a:off x="2804" y="280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105" name="Group 1137"/>
              <p:cNvGrpSpPr>
                <a:grpSpLocks/>
              </p:cNvGrpSpPr>
              <p:nvPr/>
            </p:nvGrpSpPr>
            <p:grpSpPr bwMode="auto">
              <a:xfrm>
                <a:off x="2840" y="2802"/>
                <a:ext cx="28" cy="32"/>
                <a:chOff x="2840" y="2802"/>
                <a:chExt cx="28" cy="32"/>
              </a:xfrm>
            </p:grpSpPr>
            <p:sp>
              <p:nvSpPr>
                <p:cNvPr id="85106" name="Oval 1138"/>
                <p:cNvSpPr>
                  <a:spLocks noChangeArrowheads="1"/>
                </p:cNvSpPr>
                <p:nvPr/>
              </p:nvSpPr>
              <p:spPr bwMode="auto">
                <a:xfrm>
                  <a:off x="2846" y="280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107" name="Oval 1139"/>
                <p:cNvSpPr>
                  <a:spLocks noChangeArrowheads="1"/>
                </p:cNvSpPr>
                <p:nvPr/>
              </p:nvSpPr>
              <p:spPr bwMode="auto">
                <a:xfrm>
                  <a:off x="2840" y="280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108" name="Group 1140"/>
              <p:cNvGrpSpPr>
                <a:grpSpLocks/>
              </p:cNvGrpSpPr>
              <p:nvPr/>
            </p:nvGrpSpPr>
            <p:grpSpPr bwMode="auto">
              <a:xfrm>
                <a:off x="2875" y="2802"/>
                <a:ext cx="28" cy="32"/>
                <a:chOff x="2875" y="2802"/>
                <a:chExt cx="28" cy="32"/>
              </a:xfrm>
            </p:grpSpPr>
            <p:sp>
              <p:nvSpPr>
                <p:cNvPr id="85109" name="Oval 1141"/>
                <p:cNvSpPr>
                  <a:spLocks noChangeArrowheads="1"/>
                </p:cNvSpPr>
                <p:nvPr/>
              </p:nvSpPr>
              <p:spPr bwMode="auto">
                <a:xfrm>
                  <a:off x="2881" y="2808"/>
                  <a:ext cx="16" cy="20"/>
                </a:xfrm>
                <a:prstGeom prst="ellipse">
                  <a:avLst/>
                </a:prstGeom>
                <a:solidFill>
                  <a:srgbClr val="3333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110" name="Oval 1142"/>
                <p:cNvSpPr>
                  <a:spLocks noChangeArrowheads="1"/>
                </p:cNvSpPr>
                <p:nvPr/>
              </p:nvSpPr>
              <p:spPr bwMode="auto">
                <a:xfrm>
                  <a:off x="2875" y="2802"/>
                  <a:ext cx="28" cy="32"/>
                </a:xfrm>
                <a:prstGeom prst="ellips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</p:grpSp>
      <p:grpSp>
        <p:nvGrpSpPr>
          <p:cNvPr id="85111" name="Group 1143"/>
          <p:cNvGrpSpPr>
            <a:grpSpLocks/>
          </p:cNvGrpSpPr>
          <p:nvPr/>
        </p:nvGrpSpPr>
        <p:grpSpPr bwMode="auto">
          <a:xfrm>
            <a:off x="5364163" y="2852738"/>
            <a:ext cx="3648075" cy="3486150"/>
            <a:chOff x="3462" y="1797"/>
            <a:chExt cx="2298" cy="2196"/>
          </a:xfrm>
        </p:grpSpPr>
        <p:grpSp>
          <p:nvGrpSpPr>
            <p:cNvPr id="85112" name="Group 1144"/>
            <p:cNvGrpSpPr>
              <a:grpSpLocks/>
            </p:cNvGrpSpPr>
            <p:nvPr/>
          </p:nvGrpSpPr>
          <p:grpSpPr bwMode="auto">
            <a:xfrm>
              <a:off x="3462" y="2659"/>
              <a:ext cx="2185" cy="1334"/>
              <a:chOff x="4055" y="2689"/>
              <a:chExt cx="2185" cy="1334"/>
            </a:xfrm>
          </p:grpSpPr>
          <p:sp>
            <p:nvSpPr>
              <p:cNvPr id="85113" name="Rectangle 1145"/>
              <p:cNvSpPr>
                <a:spLocks noChangeArrowheads="1"/>
              </p:cNvSpPr>
              <p:nvPr/>
            </p:nvSpPr>
            <p:spPr bwMode="auto">
              <a:xfrm>
                <a:off x="4061" y="3750"/>
                <a:ext cx="1048" cy="267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14" name="Rectangle 1146"/>
              <p:cNvSpPr>
                <a:spLocks noChangeArrowheads="1"/>
              </p:cNvSpPr>
              <p:nvPr/>
            </p:nvSpPr>
            <p:spPr bwMode="auto">
              <a:xfrm>
                <a:off x="4055" y="3744"/>
                <a:ext cx="1060" cy="279"/>
              </a:xfrm>
              <a:prstGeom prst="rect">
                <a:avLst/>
              </a:prstGeom>
              <a:noFill/>
              <a:ln w="9525">
                <a:solidFill>
                  <a:srgbClr val="00FF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15" name="Rectangle 1147"/>
              <p:cNvSpPr>
                <a:spLocks noChangeArrowheads="1"/>
              </p:cNvSpPr>
              <p:nvPr/>
            </p:nvSpPr>
            <p:spPr bwMode="auto">
              <a:xfrm>
                <a:off x="4109" y="3785"/>
                <a:ext cx="167" cy="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300" b="1">
                    <a:solidFill>
                      <a:srgbClr val="037C03"/>
                    </a:solidFill>
                  </a:rPr>
                  <a:t>Exc</a:t>
                </a:r>
                <a:endParaRPr lang="fr-FR" sz="2400">
                  <a:latin typeface="Times" charset="0"/>
                </a:endParaRPr>
              </a:p>
            </p:txBody>
          </p:sp>
          <p:sp>
            <p:nvSpPr>
              <p:cNvPr id="85116" name="Rectangle 1148"/>
              <p:cNvSpPr>
                <a:spLocks noChangeArrowheads="1"/>
              </p:cNvSpPr>
              <p:nvPr/>
            </p:nvSpPr>
            <p:spPr bwMode="auto">
              <a:xfrm>
                <a:off x="4276" y="3785"/>
                <a:ext cx="46" cy="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300" b="1">
                    <a:solidFill>
                      <a:srgbClr val="037C03"/>
                    </a:solidFill>
                  </a:rPr>
                  <a:t>è</a:t>
                </a:r>
                <a:endParaRPr lang="fr-FR" sz="2400">
                  <a:latin typeface="Times" charset="0"/>
                </a:endParaRPr>
              </a:p>
            </p:txBody>
          </p:sp>
          <p:sp>
            <p:nvSpPr>
              <p:cNvPr id="85117" name="Rectangle 1149"/>
              <p:cNvSpPr>
                <a:spLocks noChangeArrowheads="1"/>
              </p:cNvSpPr>
              <p:nvPr/>
            </p:nvSpPr>
            <p:spPr bwMode="auto">
              <a:xfrm>
                <a:off x="4322" y="3785"/>
                <a:ext cx="124" cy="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300" b="1">
                    <a:solidFill>
                      <a:srgbClr val="037C03"/>
                    </a:solidFill>
                  </a:rPr>
                  <a:t>s d</a:t>
                </a:r>
                <a:endParaRPr lang="fr-FR" sz="2400">
                  <a:latin typeface="Times" charset="0"/>
                </a:endParaRPr>
              </a:p>
            </p:txBody>
          </p:sp>
          <p:sp>
            <p:nvSpPr>
              <p:cNvPr id="85118" name="Rectangle 1150"/>
              <p:cNvSpPr>
                <a:spLocks noChangeArrowheads="1"/>
              </p:cNvSpPr>
              <p:nvPr/>
            </p:nvSpPr>
            <p:spPr bwMode="auto">
              <a:xfrm>
                <a:off x="4446" y="3785"/>
                <a:ext cx="35" cy="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300" b="1">
                    <a:solidFill>
                      <a:srgbClr val="037C03"/>
                    </a:solidFill>
                  </a:rPr>
                  <a:t>’</a:t>
                </a:r>
                <a:endParaRPr lang="fr-FR" sz="2400">
                  <a:latin typeface="Times" charset="0"/>
                </a:endParaRPr>
              </a:p>
            </p:txBody>
          </p:sp>
          <p:sp>
            <p:nvSpPr>
              <p:cNvPr id="85119" name="Rectangle 1151"/>
              <p:cNvSpPr>
                <a:spLocks noChangeArrowheads="1"/>
              </p:cNvSpPr>
              <p:nvPr/>
            </p:nvSpPr>
            <p:spPr bwMode="auto">
              <a:xfrm>
                <a:off x="4481" y="3785"/>
                <a:ext cx="610" cy="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300" b="1">
                    <a:solidFill>
                      <a:srgbClr val="037C03"/>
                    </a:solidFill>
                  </a:rPr>
                  <a:t>ADN tumoral</a:t>
                </a:r>
                <a:endParaRPr lang="fr-FR" sz="2400">
                  <a:latin typeface="Times" charset="0"/>
                </a:endParaRPr>
              </a:p>
            </p:txBody>
          </p:sp>
          <p:sp>
            <p:nvSpPr>
              <p:cNvPr id="85120" name="Rectangle 1152"/>
              <p:cNvSpPr>
                <a:spLocks noChangeArrowheads="1"/>
              </p:cNvSpPr>
              <p:nvPr/>
            </p:nvSpPr>
            <p:spPr bwMode="auto">
              <a:xfrm>
                <a:off x="4289" y="3898"/>
                <a:ext cx="614" cy="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300" b="1">
                    <a:solidFill>
                      <a:srgbClr val="037C03"/>
                    </a:solidFill>
                  </a:rPr>
                  <a:t>Amplification</a:t>
                </a:r>
                <a:endParaRPr lang="fr-FR" sz="2400">
                  <a:latin typeface="Times" charset="0"/>
                </a:endParaRPr>
              </a:p>
            </p:txBody>
          </p:sp>
          <p:grpSp>
            <p:nvGrpSpPr>
              <p:cNvPr id="85121" name="Group 1153"/>
              <p:cNvGrpSpPr>
                <a:grpSpLocks/>
              </p:cNvGrpSpPr>
              <p:nvPr/>
            </p:nvGrpSpPr>
            <p:grpSpPr bwMode="auto">
              <a:xfrm>
                <a:off x="5127" y="3744"/>
                <a:ext cx="1113" cy="279"/>
                <a:chOff x="5213" y="3744"/>
                <a:chExt cx="1119" cy="279"/>
              </a:xfrm>
            </p:grpSpPr>
            <p:sp>
              <p:nvSpPr>
                <p:cNvPr id="85122" name="Rectangle 1154"/>
                <p:cNvSpPr>
                  <a:spLocks noChangeArrowheads="1"/>
                </p:cNvSpPr>
                <p:nvPr/>
              </p:nvSpPr>
              <p:spPr bwMode="auto">
                <a:xfrm>
                  <a:off x="5223" y="3753"/>
                  <a:ext cx="1098" cy="259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123" name="Rectangle 1155"/>
                <p:cNvSpPr>
                  <a:spLocks noChangeArrowheads="1"/>
                </p:cNvSpPr>
                <p:nvPr/>
              </p:nvSpPr>
              <p:spPr bwMode="auto">
                <a:xfrm>
                  <a:off x="5213" y="3744"/>
                  <a:ext cx="1119" cy="279"/>
                </a:xfrm>
                <a:prstGeom prst="rect">
                  <a:avLst/>
                </a:prstGeom>
                <a:noFill/>
                <a:ln w="11113">
                  <a:solidFill>
                    <a:srgbClr val="DF0B18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124" name="Rectangle 1156"/>
                <p:cNvSpPr>
                  <a:spLocks noChangeArrowheads="1"/>
                </p:cNvSpPr>
                <p:nvPr/>
              </p:nvSpPr>
              <p:spPr bwMode="auto">
                <a:xfrm>
                  <a:off x="5246" y="3783"/>
                  <a:ext cx="76" cy="1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1300" b="1">
                      <a:solidFill>
                        <a:srgbClr val="FC0128"/>
                      </a:solidFill>
                    </a:rPr>
                    <a:t>D</a:t>
                  </a:r>
                  <a:endParaRPr lang="fr-FR" sz="2400">
                    <a:latin typeface="Times" charset="0"/>
                  </a:endParaRPr>
                </a:p>
              </p:txBody>
            </p:sp>
            <p:sp>
              <p:nvSpPr>
                <p:cNvPr id="85125" name="Rectangle 1157"/>
                <p:cNvSpPr>
                  <a:spLocks noChangeArrowheads="1"/>
                </p:cNvSpPr>
                <p:nvPr/>
              </p:nvSpPr>
              <p:spPr bwMode="auto">
                <a:xfrm>
                  <a:off x="5321" y="3783"/>
                  <a:ext cx="46" cy="1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1300" b="1">
                      <a:solidFill>
                        <a:srgbClr val="FC0128"/>
                      </a:solidFill>
                    </a:rPr>
                    <a:t>é</a:t>
                  </a:r>
                  <a:endParaRPr lang="fr-FR" sz="2400">
                    <a:latin typeface="Times" charset="0"/>
                  </a:endParaRPr>
                </a:p>
              </p:txBody>
            </p:sp>
            <p:sp>
              <p:nvSpPr>
                <p:cNvPr id="85126" name="Rectangle 1158"/>
                <p:cNvSpPr>
                  <a:spLocks noChangeArrowheads="1"/>
                </p:cNvSpPr>
                <p:nvPr/>
              </p:nvSpPr>
              <p:spPr bwMode="auto">
                <a:xfrm>
                  <a:off x="5367" y="3783"/>
                  <a:ext cx="265" cy="1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1300" b="1">
                      <a:solidFill>
                        <a:srgbClr val="FC0128"/>
                      </a:solidFill>
                    </a:rPr>
                    <a:t>faut d</a:t>
                  </a:r>
                  <a:endParaRPr lang="fr-FR" sz="2400">
                    <a:latin typeface="Times" charset="0"/>
                  </a:endParaRPr>
                </a:p>
              </p:txBody>
            </p:sp>
            <p:sp>
              <p:nvSpPr>
                <p:cNvPr id="85127" name="Rectangle 1159"/>
                <p:cNvSpPr>
                  <a:spLocks noChangeArrowheads="1"/>
                </p:cNvSpPr>
                <p:nvPr/>
              </p:nvSpPr>
              <p:spPr bwMode="auto">
                <a:xfrm>
                  <a:off x="5631" y="3783"/>
                  <a:ext cx="35" cy="1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1300" b="1">
                      <a:solidFill>
                        <a:srgbClr val="FC0128"/>
                      </a:solidFill>
                    </a:rPr>
                    <a:t>’</a:t>
                  </a:r>
                  <a:endParaRPr lang="fr-FR" sz="2400">
                    <a:latin typeface="Times" charset="0"/>
                  </a:endParaRPr>
                </a:p>
              </p:txBody>
            </p:sp>
            <p:sp>
              <p:nvSpPr>
                <p:cNvPr id="85128" name="Rectangle 1160"/>
                <p:cNvSpPr>
                  <a:spLocks noChangeArrowheads="1"/>
                </p:cNvSpPr>
                <p:nvPr/>
              </p:nvSpPr>
              <p:spPr bwMode="auto">
                <a:xfrm>
                  <a:off x="5666" y="3783"/>
                  <a:ext cx="614" cy="1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1300" b="1">
                      <a:solidFill>
                        <a:srgbClr val="FC0128"/>
                      </a:solidFill>
                    </a:rPr>
                    <a:t>ADN tumoral</a:t>
                  </a:r>
                  <a:endParaRPr lang="fr-FR" sz="2400">
                    <a:latin typeface="Times" charset="0"/>
                  </a:endParaRPr>
                </a:p>
              </p:txBody>
            </p:sp>
            <p:sp>
              <p:nvSpPr>
                <p:cNvPr id="85129" name="Rectangle 1161"/>
                <p:cNvSpPr>
                  <a:spLocks noChangeArrowheads="1"/>
                </p:cNvSpPr>
                <p:nvPr/>
              </p:nvSpPr>
              <p:spPr bwMode="auto">
                <a:xfrm>
                  <a:off x="5565" y="3891"/>
                  <a:ext cx="75" cy="1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1300" b="1">
                      <a:solidFill>
                        <a:srgbClr val="FC0128"/>
                      </a:solidFill>
                    </a:rPr>
                    <a:t>D</a:t>
                  </a:r>
                  <a:endParaRPr lang="fr-FR" sz="2400">
                    <a:latin typeface="Times" charset="0"/>
                  </a:endParaRPr>
                </a:p>
              </p:txBody>
            </p:sp>
            <p:sp>
              <p:nvSpPr>
                <p:cNvPr id="85130" name="Rectangle 1162"/>
                <p:cNvSpPr>
                  <a:spLocks noChangeArrowheads="1"/>
                </p:cNvSpPr>
                <p:nvPr/>
              </p:nvSpPr>
              <p:spPr bwMode="auto">
                <a:xfrm>
                  <a:off x="5640" y="3891"/>
                  <a:ext cx="47" cy="1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1300" b="1">
                      <a:solidFill>
                        <a:srgbClr val="FC0128"/>
                      </a:solidFill>
                    </a:rPr>
                    <a:t>é</a:t>
                  </a:r>
                  <a:endParaRPr lang="fr-FR" sz="2400">
                    <a:latin typeface="Times" charset="0"/>
                  </a:endParaRPr>
                </a:p>
              </p:txBody>
            </p:sp>
            <p:sp>
              <p:nvSpPr>
                <p:cNvPr id="85131" name="Rectangle 1163"/>
                <p:cNvSpPr>
                  <a:spLocks noChangeArrowheads="1"/>
                </p:cNvSpPr>
                <p:nvPr/>
              </p:nvSpPr>
              <p:spPr bwMode="auto">
                <a:xfrm>
                  <a:off x="5686" y="3891"/>
                  <a:ext cx="29" cy="1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1300" b="1">
                      <a:solidFill>
                        <a:srgbClr val="FC0128"/>
                      </a:solidFill>
                    </a:rPr>
                    <a:t>l</a:t>
                  </a:r>
                  <a:endParaRPr lang="fr-FR" sz="2400">
                    <a:latin typeface="Times" charset="0"/>
                  </a:endParaRPr>
                </a:p>
              </p:txBody>
            </p:sp>
            <p:sp>
              <p:nvSpPr>
                <p:cNvPr id="85132" name="Rectangle 1164"/>
                <p:cNvSpPr>
                  <a:spLocks noChangeArrowheads="1"/>
                </p:cNvSpPr>
                <p:nvPr/>
              </p:nvSpPr>
              <p:spPr bwMode="auto">
                <a:xfrm>
                  <a:off x="5715" y="3891"/>
                  <a:ext cx="46" cy="1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1300" b="1">
                      <a:solidFill>
                        <a:srgbClr val="FC0128"/>
                      </a:solidFill>
                    </a:rPr>
                    <a:t>é</a:t>
                  </a:r>
                  <a:endParaRPr lang="fr-FR" sz="2400">
                    <a:latin typeface="Times" charset="0"/>
                  </a:endParaRPr>
                </a:p>
              </p:txBody>
            </p:sp>
            <p:sp>
              <p:nvSpPr>
                <p:cNvPr id="85133" name="Rectangle 1165"/>
                <p:cNvSpPr>
                  <a:spLocks noChangeArrowheads="1"/>
                </p:cNvSpPr>
                <p:nvPr/>
              </p:nvSpPr>
              <p:spPr bwMode="auto">
                <a:xfrm>
                  <a:off x="5761" y="3891"/>
                  <a:ext cx="175" cy="1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1300" b="1">
                      <a:solidFill>
                        <a:srgbClr val="FC0128"/>
                      </a:solidFill>
                    </a:rPr>
                    <a:t>tion</a:t>
                  </a:r>
                  <a:endParaRPr lang="fr-FR" sz="2400">
                    <a:latin typeface="Times" charset="0"/>
                  </a:endParaRPr>
                </a:p>
              </p:txBody>
            </p:sp>
          </p:grpSp>
          <p:sp>
            <p:nvSpPr>
              <p:cNvPr id="85134" name="Rectangle 1166"/>
              <p:cNvSpPr>
                <a:spLocks noChangeArrowheads="1"/>
              </p:cNvSpPr>
              <p:nvPr/>
            </p:nvSpPr>
            <p:spPr bwMode="auto">
              <a:xfrm>
                <a:off x="4549" y="2695"/>
                <a:ext cx="1308" cy="697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35" name="Rectangle 1167"/>
              <p:cNvSpPr>
                <a:spLocks noChangeArrowheads="1"/>
              </p:cNvSpPr>
              <p:nvPr/>
            </p:nvSpPr>
            <p:spPr bwMode="auto">
              <a:xfrm>
                <a:off x="4543" y="2689"/>
                <a:ext cx="1320" cy="709"/>
              </a:xfrm>
              <a:prstGeom prst="rect">
                <a:avLst/>
              </a:prstGeom>
              <a:noFill/>
              <a:ln w="9525">
                <a:solidFill>
                  <a:srgbClr val="FFCC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36" name="Oval 1168"/>
              <p:cNvSpPr>
                <a:spLocks noChangeArrowheads="1"/>
              </p:cNvSpPr>
              <p:nvPr/>
            </p:nvSpPr>
            <p:spPr bwMode="auto">
              <a:xfrm>
                <a:off x="4661" y="2829"/>
                <a:ext cx="92" cy="98"/>
              </a:xfrm>
              <a:prstGeom prst="ellipse">
                <a:avLst/>
              </a:pr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37" name="Oval 1169"/>
              <p:cNvSpPr>
                <a:spLocks noChangeArrowheads="1"/>
              </p:cNvSpPr>
              <p:nvPr/>
            </p:nvSpPr>
            <p:spPr bwMode="auto">
              <a:xfrm>
                <a:off x="4655" y="2823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FF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38" name="Oval 1170"/>
              <p:cNvSpPr>
                <a:spLocks noChangeArrowheads="1"/>
              </p:cNvSpPr>
              <p:nvPr/>
            </p:nvSpPr>
            <p:spPr bwMode="auto">
              <a:xfrm>
                <a:off x="4827" y="2829"/>
                <a:ext cx="92" cy="98"/>
              </a:xfrm>
              <a:prstGeom prst="ellipse">
                <a:avLst/>
              </a:pr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39" name="Oval 1171"/>
              <p:cNvSpPr>
                <a:spLocks noChangeArrowheads="1"/>
              </p:cNvSpPr>
              <p:nvPr/>
            </p:nvSpPr>
            <p:spPr bwMode="auto">
              <a:xfrm>
                <a:off x="4821" y="2823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FF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40" name="Oval 1172"/>
              <p:cNvSpPr>
                <a:spLocks noChangeArrowheads="1"/>
              </p:cNvSpPr>
              <p:nvPr/>
            </p:nvSpPr>
            <p:spPr bwMode="auto">
              <a:xfrm>
                <a:off x="4993" y="2821"/>
                <a:ext cx="108" cy="106"/>
              </a:xfrm>
              <a:prstGeom prst="ellipse">
                <a:avLst/>
              </a:pr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41" name="Oval 1173"/>
              <p:cNvSpPr>
                <a:spLocks noChangeArrowheads="1"/>
              </p:cNvSpPr>
              <p:nvPr/>
            </p:nvSpPr>
            <p:spPr bwMode="auto">
              <a:xfrm>
                <a:off x="4987" y="2815"/>
                <a:ext cx="120" cy="118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42" name="Oval 1174"/>
              <p:cNvSpPr>
                <a:spLocks noChangeArrowheads="1"/>
              </p:cNvSpPr>
              <p:nvPr/>
            </p:nvSpPr>
            <p:spPr bwMode="auto">
              <a:xfrm>
                <a:off x="5159" y="2829"/>
                <a:ext cx="92" cy="98"/>
              </a:xfrm>
              <a:prstGeom prst="ellipse">
                <a:avLst/>
              </a:pr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43" name="Oval 1175"/>
              <p:cNvSpPr>
                <a:spLocks noChangeArrowheads="1"/>
              </p:cNvSpPr>
              <p:nvPr/>
            </p:nvSpPr>
            <p:spPr bwMode="auto">
              <a:xfrm>
                <a:off x="5153" y="2823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FF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44" name="Oval 1176"/>
              <p:cNvSpPr>
                <a:spLocks noChangeArrowheads="1"/>
              </p:cNvSpPr>
              <p:nvPr/>
            </p:nvSpPr>
            <p:spPr bwMode="auto">
              <a:xfrm>
                <a:off x="5325" y="2829"/>
                <a:ext cx="92" cy="98"/>
              </a:xfrm>
              <a:prstGeom prst="ellipse">
                <a:avLst/>
              </a:pr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45" name="Oval 1177"/>
              <p:cNvSpPr>
                <a:spLocks noChangeArrowheads="1"/>
              </p:cNvSpPr>
              <p:nvPr/>
            </p:nvSpPr>
            <p:spPr bwMode="auto">
              <a:xfrm>
                <a:off x="5319" y="2823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FF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46" name="Oval 1178"/>
              <p:cNvSpPr>
                <a:spLocks noChangeArrowheads="1"/>
              </p:cNvSpPr>
              <p:nvPr/>
            </p:nvSpPr>
            <p:spPr bwMode="auto">
              <a:xfrm>
                <a:off x="5491" y="2829"/>
                <a:ext cx="92" cy="98"/>
              </a:xfrm>
              <a:prstGeom prst="ellipse">
                <a:avLst/>
              </a:pr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47" name="Oval 1179"/>
              <p:cNvSpPr>
                <a:spLocks noChangeArrowheads="1"/>
              </p:cNvSpPr>
              <p:nvPr/>
            </p:nvSpPr>
            <p:spPr bwMode="auto">
              <a:xfrm>
                <a:off x="5485" y="2823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FF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48" name="Oval 1180"/>
              <p:cNvSpPr>
                <a:spLocks noChangeArrowheads="1"/>
              </p:cNvSpPr>
              <p:nvPr/>
            </p:nvSpPr>
            <p:spPr bwMode="auto">
              <a:xfrm>
                <a:off x="5657" y="2821"/>
                <a:ext cx="108" cy="106"/>
              </a:xfrm>
              <a:prstGeom prst="ellipse">
                <a:avLst/>
              </a:pr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49" name="Oval 1181"/>
              <p:cNvSpPr>
                <a:spLocks noChangeArrowheads="1"/>
              </p:cNvSpPr>
              <p:nvPr/>
            </p:nvSpPr>
            <p:spPr bwMode="auto">
              <a:xfrm>
                <a:off x="5651" y="2815"/>
                <a:ext cx="120" cy="118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50" name="Oval 1182"/>
              <p:cNvSpPr>
                <a:spLocks noChangeArrowheads="1"/>
              </p:cNvSpPr>
              <p:nvPr/>
            </p:nvSpPr>
            <p:spPr bwMode="auto">
              <a:xfrm>
                <a:off x="4661" y="2993"/>
                <a:ext cx="108" cy="106"/>
              </a:xfrm>
              <a:prstGeom prst="ellipse">
                <a:avLst/>
              </a:pr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51" name="Oval 1183"/>
              <p:cNvSpPr>
                <a:spLocks noChangeArrowheads="1"/>
              </p:cNvSpPr>
              <p:nvPr/>
            </p:nvSpPr>
            <p:spPr bwMode="auto">
              <a:xfrm>
                <a:off x="4655" y="2987"/>
                <a:ext cx="120" cy="118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52" name="Oval 1184"/>
              <p:cNvSpPr>
                <a:spLocks noChangeArrowheads="1"/>
              </p:cNvSpPr>
              <p:nvPr/>
            </p:nvSpPr>
            <p:spPr bwMode="auto">
              <a:xfrm>
                <a:off x="4827" y="2993"/>
                <a:ext cx="108" cy="106"/>
              </a:xfrm>
              <a:prstGeom prst="ellipse">
                <a:avLst/>
              </a:pr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53" name="Oval 1185"/>
              <p:cNvSpPr>
                <a:spLocks noChangeArrowheads="1"/>
              </p:cNvSpPr>
              <p:nvPr/>
            </p:nvSpPr>
            <p:spPr bwMode="auto">
              <a:xfrm>
                <a:off x="4821" y="2987"/>
                <a:ext cx="120" cy="118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54" name="Oval 1186"/>
              <p:cNvSpPr>
                <a:spLocks noChangeArrowheads="1"/>
              </p:cNvSpPr>
              <p:nvPr/>
            </p:nvSpPr>
            <p:spPr bwMode="auto">
              <a:xfrm>
                <a:off x="4993" y="3001"/>
                <a:ext cx="92" cy="98"/>
              </a:xfrm>
              <a:prstGeom prst="ellipse">
                <a:avLst/>
              </a:prstGeom>
              <a:solidFill>
                <a:srgbClr val="00F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55" name="Oval 1187"/>
              <p:cNvSpPr>
                <a:spLocks noChangeArrowheads="1"/>
              </p:cNvSpPr>
              <p:nvPr/>
            </p:nvSpPr>
            <p:spPr bwMode="auto">
              <a:xfrm>
                <a:off x="4987" y="2995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00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56" name="Oval 1188"/>
              <p:cNvSpPr>
                <a:spLocks noChangeArrowheads="1"/>
              </p:cNvSpPr>
              <p:nvPr/>
            </p:nvSpPr>
            <p:spPr bwMode="auto">
              <a:xfrm>
                <a:off x="5159" y="3001"/>
                <a:ext cx="92" cy="98"/>
              </a:xfrm>
              <a:prstGeom prst="ellipse">
                <a:avLst/>
              </a:prstGeom>
              <a:solidFill>
                <a:srgbClr val="00F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57" name="Oval 1189"/>
              <p:cNvSpPr>
                <a:spLocks noChangeArrowheads="1"/>
              </p:cNvSpPr>
              <p:nvPr/>
            </p:nvSpPr>
            <p:spPr bwMode="auto">
              <a:xfrm>
                <a:off x="5153" y="2995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00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58" name="Oval 1190"/>
              <p:cNvSpPr>
                <a:spLocks noChangeArrowheads="1"/>
              </p:cNvSpPr>
              <p:nvPr/>
            </p:nvSpPr>
            <p:spPr bwMode="auto">
              <a:xfrm>
                <a:off x="5325" y="3001"/>
                <a:ext cx="92" cy="98"/>
              </a:xfrm>
              <a:prstGeom prst="ellipse">
                <a:avLst/>
              </a:prstGeom>
              <a:solidFill>
                <a:srgbClr val="00F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59" name="Oval 1191"/>
              <p:cNvSpPr>
                <a:spLocks noChangeArrowheads="1"/>
              </p:cNvSpPr>
              <p:nvPr/>
            </p:nvSpPr>
            <p:spPr bwMode="auto">
              <a:xfrm>
                <a:off x="5319" y="2995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00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60" name="Oval 1192"/>
              <p:cNvSpPr>
                <a:spLocks noChangeArrowheads="1"/>
              </p:cNvSpPr>
              <p:nvPr/>
            </p:nvSpPr>
            <p:spPr bwMode="auto">
              <a:xfrm>
                <a:off x="5491" y="3001"/>
                <a:ext cx="92" cy="98"/>
              </a:xfrm>
              <a:prstGeom prst="ellipse">
                <a:avLst/>
              </a:prstGeom>
              <a:solidFill>
                <a:srgbClr val="00F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61" name="Oval 1193"/>
              <p:cNvSpPr>
                <a:spLocks noChangeArrowheads="1"/>
              </p:cNvSpPr>
              <p:nvPr/>
            </p:nvSpPr>
            <p:spPr bwMode="auto">
              <a:xfrm>
                <a:off x="5485" y="2995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00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62" name="Oval 1194"/>
              <p:cNvSpPr>
                <a:spLocks noChangeArrowheads="1"/>
              </p:cNvSpPr>
              <p:nvPr/>
            </p:nvSpPr>
            <p:spPr bwMode="auto">
              <a:xfrm>
                <a:off x="5657" y="3001"/>
                <a:ext cx="92" cy="98"/>
              </a:xfrm>
              <a:prstGeom prst="ellipse">
                <a:avLst/>
              </a:pr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63" name="Oval 1195"/>
              <p:cNvSpPr>
                <a:spLocks noChangeArrowheads="1"/>
              </p:cNvSpPr>
              <p:nvPr/>
            </p:nvSpPr>
            <p:spPr bwMode="auto">
              <a:xfrm>
                <a:off x="5651" y="2995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FF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64" name="Oval 1196"/>
              <p:cNvSpPr>
                <a:spLocks noChangeArrowheads="1"/>
              </p:cNvSpPr>
              <p:nvPr/>
            </p:nvSpPr>
            <p:spPr bwMode="auto">
              <a:xfrm>
                <a:off x="4661" y="3160"/>
                <a:ext cx="92" cy="98"/>
              </a:xfrm>
              <a:prstGeom prst="ellipse">
                <a:avLst/>
              </a:prstGeom>
              <a:solidFill>
                <a:srgbClr val="00F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65" name="Oval 1197"/>
              <p:cNvSpPr>
                <a:spLocks noChangeArrowheads="1"/>
              </p:cNvSpPr>
              <p:nvPr/>
            </p:nvSpPr>
            <p:spPr bwMode="auto">
              <a:xfrm>
                <a:off x="4655" y="3154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00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66" name="Oval 1198"/>
              <p:cNvSpPr>
                <a:spLocks noChangeArrowheads="1"/>
              </p:cNvSpPr>
              <p:nvPr/>
            </p:nvSpPr>
            <p:spPr bwMode="auto">
              <a:xfrm>
                <a:off x="4827" y="3160"/>
                <a:ext cx="92" cy="98"/>
              </a:xfrm>
              <a:prstGeom prst="ellipse">
                <a:avLst/>
              </a:prstGeom>
              <a:solidFill>
                <a:srgbClr val="00F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67" name="Oval 1199"/>
              <p:cNvSpPr>
                <a:spLocks noChangeArrowheads="1"/>
              </p:cNvSpPr>
              <p:nvPr/>
            </p:nvSpPr>
            <p:spPr bwMode="auto">
              <a:xfrm>
                <a:off x="4821" y="3154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00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68" name="Oval 1200"/>
              <p:cNvSpPr>
                <a:spLocks noChangeArrowheads="1"/>
              </p:cNvSpPr>
              <p:nvPr/>
            </p:nvSpPr>
            <p:spPr bwMode="auto">
              <a:xfrm>
                <a:off x="4993" y="3160"/>
                <a:ext cx="92" cy="98"/>
              </a:xfrm>
              <a:prstGeom prst="ellipse">
                <a:avLst/>
              </a:prstGeom>
              <a:solidFill>
                <a:srgbClr val="00F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69" name="Oval 1201"/>
              <p:cNvSpPr>
                <a:spLocks noChangeArrowheads="1"/>
              </p:cNvSpPr>
              <p:nvPr/>
            </p:nvSpPr>
            <p:spPr bwMode="auto">
              <a:xfrm>
                <a:off x="4987" y="3154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00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70" name="Oval 1202"/>
              <p:cNvSpPr>
                <a:spLocks noChangeArrowheads="1"/>
              </p:cNvSpPr>
              <p:nvPr/>
            </p:nvSpPr>
            <p:spPr bwMode="auto">
              <a:xfrm>
                <a:off x="5159" y="3160"/>
                <a:ext cx="92" cy="98"/>
              </a:xfrm>
              <a:prstGeom prst="ellipse">
                <a:avLst/>
              </a:pr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71" name="Oval 1203"/>
              <p:cNvSpPr>
                <a:spLocks noChangeArrowheads="1"/>
              </p:cNvSpPr>
              <p:nvPr/>
            </p:nvSpPr>
            <p:spPr bwMode="auto">
              <a:xfrm>
                <a:off x="5153" y="3154"/>
                <a:ext cx="104" cy="110"/>
              </a:xfrm>
              <a:prstGeom prst="ellipse">
                <a:avLst/>
              </a:prstGeom>
              <a:noFill/>
              <a:ln w="9525">
                <a:solidFill>
                  <a:srgbClr val="FF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72" name="Oval 1204"/>
              <p:cNvSpPr>
                <a:spLocks noChangeArrowheads="1"/>
              </p:cNvSpPr>
              <p:nvPr/>
            </p:nvSpPr>
            <p:spPr bwMode="auto">
              <a:xfrm>
                <a:off x="5325" y="3152"/>
                <a:ext cx="108" cy="106"/>
              </a:xfrm>
              <a:prstGeom prst="ellipse">
                <a:avLst/>
              </a:pr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73" name="Oval 1205"/>
              <p:cNvSpPr>
                <a:spLocks noChangeArrowheads="1"/>
              </p:cNvSpPr>
              <p:nvPr/>
            </p:nvSpPr>
            <p:spPr bwMode="auto">
              <a:xfrm>
                <a:off x="5319" y="3146"/>
                <a:ext cx="120" cy="118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74" name="Oval 1206"/>
              <p:cNvSpPr>
                <a:spLocks noChangeArrowheads="1"/>
              </p:cNvSpPr>
              <p:nvPr/>
            </p:nvSpPr>
            <p:spPr bwMode="auto">
              <a:xfrm>
                <a:off x="5491" y="3152"/>
                <a:ext cx="108" cy="106"/>
              </a:xfrm>
              <a:prstGeom prst="ellipse">
                <a:avLst/>
              </a:pr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75" name="Oval 1207"/>
              <p:cNvSpPr>
                <a:spLocks noChangeArrowheads="1"/>
              </p:cNvSpPr>
              <p:nvPr/>
            </p:nvSpPr>
            <p:spPr bwMode="auto">
              <a:xfrm>
                <a:off x="5485" y="3146"/>
                <a:ext cx="120" cy="118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76" name="Oval 1208"/>
              <p:cNvSpPr>
                <a:spLocks noChangeArrowheads="1"/>
              </p:cNvSpPr>
              <p:nvPr/>
            </p:nvSpPr>
            <p:spPr bwMode="auto">
              <a:xfrm>
                <a:off x="5657" y="3152"/>
                <a:ext cx="108" cy="106"/>
              </a:xfrm>
              <a:prstGeom prst="ellipse">
                <a:avLst/>
              </a:pr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177" name="Oval 1209"/>
              <p:cNvSpPr>
                <a:spLocks noChangeArrowheads="1"/>
              </p:cNvSpPr>
              <p:nvPr/>
            </p:nvSpPr>
            <p:spPr bwMode="auto">
              <a:xfrm>
                <a:off x="5651" y="3146"/>
                <a:ext cx="120" cy="118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grpSp>
            <p:nvGrpSpPr>
              <p:cNvPr id="85178" name="Group 1210"/>
              <p:cNvGrpSpPr>
                <a:grpSpLocks/>
              </p:cNvGrpSpPr>
              <p:nvPr/>
            </p:nvGrpSpPr>
            <p:grpSpPr bwMode="auto">
              <a:xfrm>
                <a:off x="4591" y="3318"/>
                <a:ext cx="109" cy="378"/>
                <a:chOff x="4677" y="3318"/>
                <a:chExt cx="109" cy="378"/>
              </a:xfrm>
            </p:grpSpPr>
            <p:sp>
              <p:nvSpPr>
                <p:cNvPr id="85179" name="Freeform 1211"/>
                <p:cNvSpPr>
                  <a:spLocks/>
                </p:cNvSpPr>
                <p:nvPr/>
              </p:nvSpPr>
              <p:spPr bwMode="auto">
                <a:xfrm>
                  <a:off x="4677" y="3375"/>
                  <a:ext cx="81" cy="321"/>
                </a:xfrm>
                <a:custGeom>
                  <a:avLst/>
                  <a:gdLst/>
                  <a:ahLst/>
                  <a:cxnLst>
                    <a:cxn ang="0">
                      <a:pos x="0" y="318"/>
                    </a:cxn>
                    <a:cxn ang="0">
                      <a:pos x="0" y="319"/>
                    </a:cxn>
                    <a:cxn ang="0">
                      <a:pos x="1" y="320"/>
                    </a:cxn>
                    <a:cxn ang="0">
                      <a:pos x="2" y="321"/>
                    </a:cxn>
                    <a:cxn ang="0">
                      <a:pos x="3" y="321"/>
                    </a:cxn>
                    <a:cxn ang="0">
                      <a:pos x="4" y="321"/>
                    </a:cxn>
                    <a:cxn ang="0">
                      <a:pos x="5" y="321"/>
                    </a:cxn>
                    <a:cxn ang="0">
                      <a:pos x="6" y="320"/>
                    </a:cxn>
                    <a:cxn ang="0">
                      <a:pos x="6" y="319"/>
                    </a:cxn>
                    <a:cxn ang="0">
                      <a:pos x="81" y="4"/>
                    </a:cxn>
                    <a:cxn ang="0">
                      <a:pos x="81" y="3"/>
                    </a:cxn>
                    <a:cxn ang="0">
                      <a:pos x="81" y="2"/>
                    </a:cxn>
                    <a:cxn ang="0">
                      <a:pos x="80" y="1"/>
                    </a:cxn>
                    <a:cxn ang="0">
                      <a:pos x="79" y="0"/>
                    </a:cxn>
                    <a:cxn ang="0">
                      <a:pos x="78" y="0"/>
                    </a:cxn>
                    <a:cxn ang="0">
                      <a:pos x="77" y="1"/>
                    </a:cxn>
                    <a:cxn ang="0">
                      <a:pos x="76" y="2"/>
                    </a:cxn>
                    <a:cxn ang="0">
                      <a:pos x="75" y="3"/>
                    </a:cxn>
                    <a:cxn ang="0">
                      <a:pos x="0" y="318"/>
                    </a:cxn>
                  </a:cxnLst>
                  <a:rect l="0" t="0" r="r" b="b"/>
                  <a:pathLst>
                    <a:path w="81" h="321">
                      <a:moveTo>
                        <a:pt x="0" y="318"/>
                      </a:moveTo>
                      <a:lnTo>
                        <a:pt x="0" y="319"/>
                      </a:lnTo>
                      <a:lnTo>
                        <a:pt x="1" y="320"/>
                      </a:lnTo>
                      <a:lnTo>
                        <a:pt x="2" y="321"/>
                      </a:lnTo>
                      <a:lnTo>
                        <a:pt x="3" y="321"/>
                      </a:lnTo>
                      <a:lnTo>
                        <a:pt x="4" y="321"/>
                      </a:lnTo>
                      <a:lnTo>
                        <a:pt x="5" y="321"/>
                      </a:lnTo>
                      <a:lnTo>
                        <a:pt x="6" y="320"/>
                      </a:lnTo>
                      <a:lnTo>
                        <a:pt x="6" y="319"/>
                      </a:lnTo>
                      <a:lnTo>
                        <a:pt x="81" y="4"/>
                      </a:lnTo>
                      <a:lnTo>
                        <a:pt x="81" y="3"/>
                      </a:lnTo>
                      <a:lnTo>
                        <a:pt x="81" y="2"/>
                      </a:lnTo>
                      <a:lnTo>
                        <a:pt x="80" y="1"/>
                      </a:lnTo>
                      <a:lnTo>
                        <a:pt x="79" y="0"/>
                      </a:lnTo>
                      <a:lnTo>
                        <a:pt x="78" y="0"/>
                      </a:lnTo>
                      <a:lnTo>
                        <a:pt x="77" y="1"/>
                      </a:lnTo>
                      <a:lnTo>
                        <a:pt x="76" y="2"/>
                      </a:lnTo>
                      <a:lnTo>
                        <a:pt x="75" y="3"/>
                      </a:lnTo>
                      <a:lnTo>
                        <a:pt x="0" y="318"/>
                      </a:lnTo>
                      <a:close/>
                    </a:path>
                  </a:pathLst>
                </a:custGeom>
                <a:solidFill>
                  <a:srgbClr val="00F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180" name="Freeform 1212"/>
                <p:cNvSpPr>
                  <a:spLocks/>
                </p:cNvSpPr>
                <p:nvPr/>
              </p:nvSpPr>
              <p:spPr bwMode="auto">
                <a:xfrm>
                  <a:off x="4725" y="3318"/>
                  <a:ext cx="61" cy="69"/>
                </a:xfrm>
                <a:custGeom>
                  <a:avLst/>
                  <a:gdLst/>
                  <a:ahLst/>
                  <a:cxnLst>
                    <a:cxn ang="0">
                      <a:pos x="61" y="69"/>
                    </a:cxn>
                    <a:cxn ang="0">
                      <a:pos x="45" y="0"/>
                    </a:cxn>
                    <a:cxn ang="0">
                      <a:pos x="0" y="54"/>
                    </a:cxn>
                    <a:cxn ang="0">
                      <a:pos x="61" y="69"/>
                    </a:cxn>
                  </a:cxnLst>
                  <a:rect l="0" t="0" r="r" b="b"/>
                  <a:pathLst>
                    <a:path w="61" h="69">
                      <a:moveTo>
                        <a:pt x="61" y="69"/>
                      </a:moveTo>
                      <a:lnTo>
                        <a:pt x="45" y="0"/>
                      </a:lnTo>
                      <a:lnTo>
                        <a:pt x="0" y="54"/>
                      </a:lnTo>
                      <a:lnTo>
                        <a:pt x="61" y="69"/>
                      </a:lnTo>
                      <a:close/>
                    </a:path>
                  </a:pathLst>
                </a:custGeom>
                <a:solidFill>
                  <a:srgbClr val="00F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85181" name="Group 1213"/>
              <p:cNvGrpSpPr>
                <a:grpSpLocks/>
              </p:cNvGrpSpPr>
              <p:nvPr/>
            </p:nvGrpSpPr>
            <p:grpSpPr bwMode="auto">
              <a:xfrm>
                <a:off x="5530" y="3324"/>
                <a:ext cx="108" cy="378"/>
                <a:chOff x="5616" y="3324"/>
                <a:chExt cx="108" cy="378"/>
              </a:xfrm>
            </p:grpSpPr>
            <p:sp>
              <p:nvSpPr>
                <p:cNvPr id="85182" name="Freeform 1214"/>
                <p:cNvSpPr>
                  <a:spLocks/>
                </p:cNvSpPr>
                <p:nvPr/>
              </p:nvSpPr>
              <p:spPr bwMode="auto">
                <a:xfrm>
                  <a:off x="5643" y="3381"/>
                  <a:ext cx="81" cy="321"/>
                </a:xfrm>
                <a:custGeom>
                  <a:avLst/>
                  <a:gdLst/>
                  <a:ahLst/>
                  <a:cxnLst>
                    <a:cxn ang="0">
                      <a:pos x="75" y="319"/>
                    </a:cxn>
                    <a:cxn ang="0">
                      <a:pos x="76" y="320"/>
                    </a:cxn>
                    <a:cxn ang="0">
                      <a:pos x="77" y="321"/>
                    </a:cxn>
                    <a:cxn ang="0">
                      <a:pos x="78" y="321"/>
                    </a:cxn>
                    <a:cxn ang="0">
                      <a:pos x="79" y="321"/>
                    </a:cxn>
                    <a:cxn ang="0">
                      <a:pos x="80" y="321"/>
                    </a:cxn>
                    <a:cxn ang="0">
                      <a:pos x="81" y="320"/>
                    </a:cxn>
                    <a:cxn ang="0">
                      <a:pos x="81" y="319"/>
                    </a:cxn>
                    <a:cxn ang="0">
                      <a:pos x="81" y="318"/>
                    </a:cxn>
                    <a:cxn ang="0">
                      <a:pos x="6" y="3"/>
                    </a:cxn>
                    <a:cxn ang="0">
                      <a:pos x="6" y="2"/>
                    </a:cxn>
                    <a:cxn ang="0">
                      <a:pos x="5" y="1"/>
                    </a:cxn>
                    <a:cxn ang="0">
                      <a:pos x="4" y="0"/>
                    </a:cxn>
                    <a:cxn ang="0">
                      <a:pos x="3" y="0"/>
                    </a:cxn>
                    <a:cxn ang="0">
                      <a:pos x="2" y="1"/>
                    </a:cxn>
                    <a:cxn ang="0">
                      <a:pos x="1" y="2"/>
                    </a:cxn>
                    <a:cxn ang="0">
                      <a:pos x="0" y="3"/>
                    </a:cxn>
                    <a:cxn ang="0">
                      <a:pos x="0" y="4"/>
                    </a:cxn>
                    <a:cxn ang="0">
                      <a:pos x="75" y="319"/>
                    </a:cxn>
                  </a:cxnLst>
                  <a:rect l="0" t="0" r="r" b="b"/>
                  <a:pathLst>
                    <a:path w="81" h="321">
                      <a:moveTo>
                        <a:pt x="75" y="319"/>
                      </a:moveTo>
                      <a:lnTo>
                        <a:pt x="76" y="320"/>
                      </a:lnTo>
                      <a:lnTo>
                        <a:pt x="77" y="321"/>
                      </a:lnTo>
                      <a:lnTo>
                        <a:pt x="78" y="321"/>
                      </a:lnTo>
                      <a:lnTo>
                        <a:pt x="79" y="321"/>
                      </a:lnTo>
                      <a:lnTo>
                        <a:pt x="80" y="321"/>
                      </a:lnTo>
                      <a:lnTo>
                        <a:pt x="81" y="320"/>
                      </a:lnTo>
                      <a:lnTo>
                        <a:pt x="81" y="319"/>
                      </a:lnTo>
                      <a:lnTo>
                        <a:pt x="81" y="318"/>
                      </a:lnTo>
                      <a:lnTo>
                        <a:pt x="6" y="3"/>
                      </a:lnTo>
                      <a:lnTo>
                        <a:pt x="6" y="2"/>
                      </a:lnTo>
                      <a:lnTo>
                        <a:pt x="5" y="1"/>
                      </a:lnTo>
                      <a:lnTo>
                        <a:pt x="4" y="0"/>
                      </a:lnTo>
                      <a:lnTo>
                        <a:pt x="3" y="0"/>
                      </a:lnTo>
                      <a:lnTo>
                        <a:pt x="2" y="1"/>
                      </a:lnTo>
                      <a:lnTo>
                        <a:pt x="1" y="2"/>
                      </a:lnTo>
                      <a:lnTo>
                        <a:pt x="0" y="3"/>
                      </a:lnTo>
                      <a:lnTo>
                        <a:pt x="0" y="4"/>
                      </a:lnTo>
                      <a:lnTo>
                        <a:pt x="75" y="319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85183" name="Freeform 1215"/>
                <p:cNvSpPr>
                  <a:spLocks/>
                </p:cNvSpPr>
                <p:nvPr/>
              </p:nvSpPr>
              <p:spPr bwMode="auto">
                <a:xfrm>
                  <a:off x="5616" y="3324"/>
                  <a:ext cx="61" cy="69"/>
                </a:xfrm>
                <a:custGeom>
                  <a:avLst/>
                  <a:gdLst/>
                  <a:ahLst/>
                  <a:cxnLst>
                    <a:cxn ang="0">
                      <a:pos x="61" y="54"/>
                    </a:cxn>
                    <a:cxn ang="0">
                      <a:pos x="16" y="0"/>
                    </a:cxn>
                    <a:cxn ang="0">
                      <a:pos x="0" y="69"/>
                    </a:cxn>
                    <a:cxn ang="0">
                      <a:pos x="61" y="54"/>
                    </a:cxn>
                  </a:cxnLst>
                  <a:rect l="0" t="0" r="r" b="b"/>
                  <a:pathLst>
                    <a:path w="61" h="69">
                      <a:moveTo>
                        <a:pt x="61" y="54"/>
                      </a:moveTo>
                      <a:lnTo>
                        <a:pt x="16" y="0"/>
                      </a:lnTo>
                      <a:lnTo>
                        <a:pt x="0" y="69"/>
                      </a:lnTo>
                      <a:lnTo>
                        <a:pt x="61" y="54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</p:grpSp>
        <p:pic>
          <p:nvPicPr>
            <p:cNvPr id="85184" name="Picture 1216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30000"/>
            </a:blip>
            <a:srcRect/>
            <a:stretch>
              <a:fillRect/>
            </a:stretch>
          </p:blipFill>
          <p:spPr bwMode="auto">
            <a:xfrm>
              <a:off x="3764" y="1797"/>
              <a:ext cx="1996" cy="659"/>
            </a:xfrm>
            <a:prstGeom prst="rect">
              <a:avLst/>
            </a:prstGeom>
            <a:noFill/>
            <a:ln w="9525">
              <a:solidFill>
                <a:srgbClr val="17FF22"/>
              </a:solidFill>
              <a:miter lim="800000"/>
              <a:headEnd/>
              <a:tailEnd/>
            </a:ln>
            <a:effectLst/>
          </p:spPr>
        </p:pic>
        <p:sp>
          <p:nvSpPr>
            <p:cNvPr id="85185" name="Line 1217"/>
            <p:cNvSpPr>
              <a:spLocks noChangeShapeType="1"/>
            </p:cNvSpPr>
            <p:nvPr/>
          </p:nvSpPr>
          <p:spPr bwMode="auto">
            <a:xfrm flipH="1">
              <a:off x="3923" y="2341"/>
              <a:ext cx="681" cy="318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85186" name="Line 1218"/>
            <p:cNvSpPr>
              <a:spLocks noChangeShapeType="1"/>
            </p:cNvSpPr>
            <p:nvPr/>
          </p:nvSpPr>
          <p:spPr bwMode="auto">
            <a:xfrm>
              <a:off x="4740" y="2387"/>
              <a:ext cx="544" cy="272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468313" y="0"/>
            <a:ext cx="8264525" cy="576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3200" b="1"/>
              <a:t>Intérêt de la cytogénétique des tumeurs solides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250825" y="981075"/>
            <a:ext cx="7850188" cy="504825"/>
          </a:xfrm>
          <a:prstGeom prst="rect">
            <a:avLst/>
          </a:prstGeom>
          <a:solidFill>
            <a:schemeClr val="hlink"/>
          </a:solidFill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r-FR" sz="3200" b="1"/>
              <a:t>Intérêt pour le diagnostic et la classification</a:t>
            </a:r>
          </a:p>
          <a:p>
            <a:pPr algn="ctr" eaLnBrk="0" hangingPunct="0"/>
            <a:endParaRPr lang="fr-FR" sz="2400"/>
          </a:p>
        </p:txBody>
      </p:sp>
      <p:sp>
        <p:nvSpPr>
          <p:cNvPr id="16389" name="Line 5"/>
          <p:cNvSpPr>
            <a:spLocks noChangeShapeType="1"/>
          </p:cNvSpPr>
          <p:nvPr/>
        </p:nvSpPr>
        <p:spPr bwMode="auto">
          <a:xfrm>
            <a:off x="0" y="576263"/>
            <a:ext cx="9144000" cy="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179388" y="1628775"/>
            <a:ext cx="8785225" cy="1063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fr-FR" sz="3200"/>
              <a:t>	Corrélations fiables entre une anomalie K 	donnée et un type ou sous-type de tumeur</a:t>
            </a:r>
          </a:p>
        </p:txBody>
      </p:sp>
      <p:sp>
        <p:nvSpPr>
          <p:cNvPr id="16407" name="Rectangle 23"/>
          <p:cNvSpPr>
            <a:spLocks noChangeArrowheads="1"/>
          </p:cNvSpPr>
          <p:nvPr/>
        </p:nvSpPr>
        <p:spPr bwMode="auto">
          <a:xfrm>
            <a:off x="468313" y="3500438"/>
            <a:ext cx="4103687" cy="576262"/>
          </a:xfrm>
          <a:prstGeom prst="rect">
            <a:avLst/>
          </a:prstGeom>
          <a:solidFill>
            <a:schemeClr val="hlink"/>
          </a:solidFill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6408" name="Rectangle 24"/>
          <p:cNvSpPr>
            <a:spLocks noChangeArrowheads="1"/>
          </p:cNvSpPr>
          <p:nvPr/>
        </p:nvSpPr>
        <p:spPr bwMode="auto">
          <a:xfrm>
            <a:off x="0" y="3500438"/>
            <a:ext cx="9144000" cy="2525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fr-FR" sz="3200" b="1"/>
              <a:t>	Intérêt pronostique</a:t>
            </a:r>
            <a:r>
              <a:rPr lang="fr-FR" sz="3200" b="1">
                <a:solidFill>
                  <a:srgbClr val="FFFF00"/>
                </a:solidFill>
              </a:rPr>
              <a:t> </a:t>
            </a:r>
          </a:p>
          <a:p>
            <a:pPr eaLnBrk="0" hangingPunct="0"/>
            <a:endParaRPr lang="fr-FR" sz="3200" b="1">
              <a:solidFill>
                <a:srgbClr val="FFFF00"/>
              </a:solidFill>
            </a:endParaRPr>
          </a:p>
          <a:p>
            <a:pPr eaLnBrk="0" hangingPunct="0"/>
            <a:r>
              <a:rPr lang="fr-FR" sz="3200"/>
              <a:t>	Corrélation entre type d’anomalie et degré 	d’agressivité d’une tumeur</a:t>
            </a:r>
          </a:p>
          <a:p>
            <a:pPr eaLnBrk="0" hangingPunct="0"/>
            <a:r>
              <a:rPr lang="fr-FR" sz="3200" b="1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468313" y="0"/>
            <a:ext cx="8264525" cy="576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3200" b="1">
                <a:solidFill>
                  <a:schemeClr val="hlink"/>
                </a:solidFill>
              </a:rPr>
              <a:t>Intérêt de la cytogénétique des tumeurs solides</a:t>
            </a:r>
          </a:p>
        </p:txBody>
      </p:sp>
      <p:sp>
        <p:nvSpPr>
          <p:cNvPr id="18435" name="Line 3"/>
          <p:cNvSpPr>
            <a:spLocks noChangeShapeType="1"/>
          </p:cNvSpPr>
          <p:nvPr/>
        </p:nvSpPr>
        <p:spPr bwMode="auto">
          <a:xfrm>
            <a:off x="0" y="549275"/>
            <a:ext cx="9144000" cy="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grpSp>
        <p:nvGrpSpPr>
          <p:cNvPr id="18436" name="Group 4"/>
          <p:cNvGrpSpPr>
            <a:grpSpLocks/>
          </p:cNvGrpSpPr>
          <p:nvPr/>
        </p:nvGrpSpPr>
        <p:grpSpPr bwMode="auto">
          <a:xfrm>
            <a:off x="179388" y="1393825"/>
            <a:ext cx="8672512" cy="2286000"/>
            <a:chOff x="113" y="878"/>
            <a:chExt cx="5463" cy="1440"/>
          </a:xfrm>
        </p:grpSpPr>
        <p:sp>
          <p:nvSpPr>
            <p:cNvPr id="18437" name="Rectangle 5"/>
            <p:cNvSpPr>
              <a:spLocks noChangeArrowheads="1"/>
            </p:cNvSpPr>
            <p:nvPr/>
          </p:nvSpPr>
          <p:spPr bwMode="auto">
            <a:xfrm>
              <a:off x="113" y="890"/>
              <a:ext cx="3084" cy="363"/>
            </a:xfrm>
            <a:prstGeom prst="rect">
              <a:avLst/>
            </a:prstGeom>
            <a:solidFill>
              <a:schemeClr val="hlink"/>
            </a:solidFill>
            <a:ln w="28575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8438" name="Rectangle 6"/>
            <p:cNvSpPr>
              <a:spLocks noChangeArrowheads="1"/>
            </p:cNvSpPr>
            <p:nvPr/>
          </p:nvSpPr>
          <p:spPr bwMode="auto">
            <a:xfrm>
              <a:off x="204" y="878"/>
              <a:ext cx="5372" cy="144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FR" sz="3600" b="1"/>
                <a:t>Intérêt thérapeutique</a:t>
              </a:r>
            </a:p>
            <a:p>
              <a:pPr eaLnBrk="0" hangingPunct="0"/>
              <a:endParaRPr lang="fr-FR" sz="3600" b="1"/>
            </a:p>
            <a:p>
              <a:pPr eaLnBrk="0" hangingPunct="0"/>
              <a:r>
                <a:rPr lang="fr-FR" sz="3600"/>
                <a:t>Découverte de traitements ciblés</a:t>
              </a:r>
            </a:p>
            <a:p>
              <a:pPr eaLnBrk="0" hangingPunct="0"/>
              <a:r>
                <a:rPr lang="fr-FR" sz="3600" b="1"/>
                <a:t> </a:t>
              </a:r>
            </a:p>
          </p:txBody>
        </p:sp>
      </p:grp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323850" y="3573463"/>
            <a:ext cx="5472113" cy="647700"/>
          </a:xfrm>
          <a:prstGeom prst="rect">
            <a:avLst/>
          </a:prstGeom>
          <a:solidFill>
            <a:schemeClr val="hlink"/>
          </a:solidFill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r-FR" sz="3200" b="1"/>
              <a:t>Intérêt fondamental</a:t>
            </a: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179388" y="4581525"/>
            <a:ext cx="8785225" cy="1736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fr-FR" sz="3600"/>
              <a:t>Découverte de nouveaux gènes, et compréhension des mécanismes d’activation oncogéniques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403350" y="260350"/>
            <a:ext cx="6370638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400" b="1"/>
              <a:t>TRANSLOCATIONS ET GENES DE FUSION</a:t>
            </a:r>
          </a:p>
        </p:txBody>
      </p:sp>
      <p:grpSp>
        <p:nvGrpSpPr>
          <p:cNvPr id="41987" name="Group 3"/>
          <p:cNvGrpSpPr>
            <a:grpSpLocks/>
          </p:cNvGrpSpPr>
          <p:nvPr/>
        </p:nvGrpSpPr>
        <p:grpSpPr bwMode="auto">
          <a:xfrm>
            <a:off x="228600" y="1196975"/>
            <a:ext cx="8686800" cy="4870450"/>
            <a:chOff x="144" y="754"/>
            <a:chExt cx="5472" cy="3068"/>
          </a:xfrm>
        </p:grpSpPr>
        <p:sp>
          <p:nvSpPr>
            <p:cNvPr id="41988" name="Text Box 4"/>
            <p:cNvSpPr txBox="1">
              <a:spLocks noChangeArrowheads="1"/>
            </p:cNvSpPr>
            <p:nvPr/>
          </p:nvSpPr>
          <p:spPr bwMode="auto">
            <a:xfrm>
              <a:off x="521" y="2614"/>
              <a:ext cx="4923" cy="120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fr-FR" sz="2400" b="1"/>
                <a:t>Si présence d’un oncogène au niveau d’un point de cassure</a:t>
              </a:r>
            </a:p>
            <a:p>
              <a:pPr eaLnBrk="0" hangingPunct="0"/>
              <a:r>
                <a:rPr lang="fr-FR" sz="2400" b="1"/>
                <a:t>de la translocation : </a:t>
              </a:r>
            </a:p>
            <a:p>
              <a:pPr eaLnBrk="0" hangingPunct="0"/>
              <a:r>
                <a:rPr lang="fr-FR" sz="2400" b="1"/>
                <a:t>Activation par dérégulation à proximité</a:t>
              </a:r>
            </a:p>
            <a:p>
              <a:pPr eaLnBrk="0" hangingPunct="0"/>
              <a:r>
                <a:rPr lang="fr-FR" sz="2400" b="1"/>
                <a:t>ou </a:t>
              </a:r>
            </a:p>
            <a:p>
              <a:pPr eaLnBrk="0" hangingPunct="0"/>
              <a:r>
                <a:rPr lang="fr-FR" sz="2400" b="1"/>
                <a:t>Formation d’un gène de fusion anormal : gène chimérique</a:t>
              </a:r>
            </a:p>
          </p:txBody>
        </p:sp>
        <p:sp>
          <p:nvSpPr>
            <p:cNvPr id="41989" name="Rectangle 5"/>
            <p:cNvSpPr>
              <a:spLocks noChangeArrowheads="1"/>
            </p:cNvSpPr>
            <p:nvPr/>
          </p:nvSpPr>
          <p:spPr bwMode="auto">
            <a:xfrm>
              <a:off x="144" y="754"/>
              <a:ext cx="5472" cy="1632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41990" name="Group 6"/>
            <p:cNvGrpSpPr>
              <a:grpSpLocks/>
            </p:cNvGrpSpPr>
            <p:nvPr/>
          </p:nvGrpSpPr>
          <p:grpSpPr bwMode="auto">
            <a:xfrm>
              <a:off x="476" y="799"/>
              <a:ext cx="4848" cy="1425"/>
              <a:chOff x="480" y="1152"/>
              <a:chExt cx="4848" cy="1425"/>
            </a:xfrm>
          </p:grpSpPr>
          <p:sp>
            <p:nvSpPr>
              <p:cNvPr id="41991" name="Freeform 7"/>
              <p:cNvSpPr>
                <a:spLocks/>
              </p:cNvSpPr>
              <p:nvPr/>
            </p:nvSpPr>
            <p:spPr bwMode="auto">
              <a:xfrm>
                <a:off x="3573" y="1894"/>
                <a:ext cx="219" cy="266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94" y="1"/>
                  </a:cxn>
                  <a:cxn ang="0">
                    <a:pos x="84" y="2"/>
                  </a:cxn>
                  <a:cxn ang="0">
                    <a:pos x="64" y="8"/>
                  </a:cxn>
                  <a:cxn ang="0">
                    <a:pos x="46" y="18"/>
                  </a:cxn>
                  <a:cxn ang="0">
                    <a:pos x="31" y="31"/>
                  </a:cxn>
                  <a:cxn ang="0">
                    <a:pos x="18" y="46"/>
                  </a:cxn>
                  <a:cxn ang="0">
                    <a:pos x="8" y="64"/>
                  </a:cxn>
                  <a:cxn ang="0">
                    <a:pos x="2" y="84"/>
                  </a:cxn>
                  <a:cxn ang="0">
                    <a:pos x="1" y="94"/>
                  </a:cxn>
                  <a:cxn ang="0">
                    <a:pos x="0" y="105"/>
                  </a:cxn>
                  <a:cxn ang="0">
                    <a:pos x="0" y="419"/>
                  </a:cxn>
                  <a:cxn ang="0">
                    <a:pos x="1" y="430"/>
                  </a:cxn>
                  <a:cxn ang="0">
                    <a:pos x="2" y="440"/>
                  </a:cxn>
                  <a:cxn ang="0">
                    <a:pos x="8" y="460"/>
                  </a:cxn>
                  <a:cxn ang="0">
                    <a:pos x="18" y="478"/>
                  </a:cxn>
                  <a:cxn ang="0">
                    <a:pos x="31" y="493"/>
                  </a:cxn>
                  <a:cxn ang="0">
                    <a:pos x="46" y="506"/>
                  </a:cxn>
                  <a:cxn ang="0">
                    <a:pos x="64" y="516"/>
                  </a:cxn>
                  <a:cxn ang="0">
                    <a:pos x="84" y="522"/>
                  </a:cxn>
                  <a:cxn ang="0">
                    <a:pos x="94" y="523"/>
                  </a:cxn>
                  <a:cxn ang="0">
                    <a:pos x="105" y="524"/>
                  </a:cxn>
                  <a:cxn ang="0">
                    <a:pos x="189" y="524"/>
                  </a:cxn>
                  <a:cxn ang="0">
                    <a:pos x="200" y="523"/>
                  </a:cxn>
                  <a:cxn ang="0">
                    <a:pos x="210" y="522"/>
                  </a:cxn>
                  <a:cxn ang="0">
                    <a:pos x="230" y="516"/>
                  </a:cxn>
                  <a:cxn ang="0">
                    <a:pos x="248" y="506"/>
                  </a:cxn>
                  <a:cxn ang="0">
                    <a:pos x="263" y="493"/>
                  </a:cxn>
                  <a:cxn ang="0">
                    <a:pos x="276" y="478"/>
                  </a:cxn>
                  <a:cxn ang="0">
                    <a:pos x="286" y="460"/>
                  </a:cxn>
                  <a:cxn ang="0">
                    <a:pos x="292" y="440"/>
                  </a:cxn>
                  <a:cxn ang="0">
                    <a:pos x="293" y="430"/>
                  </a:cxn>
                  <a:cxn ang="0">
                    <a:pos x="294" y="419"/>
                  </a:cxn>
                  <a:cxn ang="0">
                    <a:pos x="294" y="105"/>
                  </a:cxn>
                  <a:cxn ang="0">
                    <a:pos x="293" y="94"/>
                  </a:cxn>
                  <a:cxn ang="0">
                    <a:pos x="292" y="84"/>
                  </a:cxn>
                  <a:cxn ang="0">
                    <a:pos x="286" y="64"/>
                  </a:cxn>
                  <a:cxn ang="0">
                    <a:pos x="276" y="46"/>
                  </a:cxn>
                  <a:cxn ang="0">
                    <a:pos x="263" y="31"/>
                  </a:cxn>
                  <a:cxn ang="0">
                    <a:pos x="248" y="18"/>
                  </a:cxn>
                  <a:cxn ang="0">
                    <a:pos x="230" y="8"/>
                  </a:cxn>
                  <a:cxn ang="0">
                    <a:pos x="210" y="2"/>
                  </a:cxn>
                  <a:cxn ang="0">
                    <a:pos x="200" y="1"/>
                  </a:cxn>
                  <a:cxn ang="0">
                    <a:pos x="189" y="0"/>
                  </a:cxn>
                  <a:cxn ang="0">
                    <a:pos x="105" y="0"/>
                  </a:cxn>
                </a:cxnLst>
                <a:rect l="0" t="0" r="r" b="b"/>
                <a:pathLst>
                  <a:path w="294" h="524">
                    <a:moveTo>
                      <a:pt x="105" y="0"/>
                    </a:moveTo>
                    <a:lnTo>
                      <a:pt x="94" y="1"/>
                    </a:lnTo>
                    <a:lnTo>
                      <a:pt x="84" y="2"/>
                    </a:lnTo>
                    <a:lnTo>
                      <a:pt x="64" y="8"/>
                    </a:lnTo>
                    <a:lnTo>
                      <a:pt x="46" y="18"/>
                    </a:lnTo>
                    <a:lnTo>
                      <a:pt x="31" y="31"/>
                    </a:lnTo>
                    <a:lnTo>
                      <a:pt x="18" y="46"/>
                    </a:lnTo>
                    <a:lnTo>
                      <a:pt x="8" y="64"/>
                    </a:lnTo>
                    <a:lnTo>
                      <a:pt x="2" y="84"/>
                    </a:lnTo>
                    <a:lnTo>
                      <a:pt x="1" y="94"/>
                    </a:lnTo>
                    <a:lnTo>
                      <a:pt x="0" y="105"/>
                    </a:lnTo>
                    <a:lnTo>
                      <a:pt x="0" y="419"/>
                    </a:lnTo>
                    <a:lnTo>
                      <a:pt x="1" y="430"/>
                    </a:lnTo>
                    <a:lnTo>
                      <a:pt x="2" y="440"/>
                    </a:lnTo>
                    <a:lnTo>
                      <a:pt x="8" y="460"/>
                    </a:lnTo>
                    <a:lnTo>
                      <a:pt x="18" y="478"/>
                    </a:lnTo>
                    <a:lnTo>
                      <a:pt x="31" y="493"/>
                    </a:lnTo>
                    <a:lnTo>
                      <a:pt x="46" y="506"/>
                    </a:lnTo>
                    <a:lnTo>
                      <a:pt x="64" y="516"/>
                    </a:lnTo>
                    <a:lnTo>
                      <a:pt x="84" y="522"/>
                    </a:lnTo>
                    <a:lnTo>
                      <a:pt x="94" y="523"/>
                    </a:lnTo>
                    <a:lnTo>
                      <a:pt x="105" y="524"/>
                    </a:lnTo>
                    <a:lnTo>
                      <a:pt x="189" y="524"/>
                    </a:lnTo>
                    <a:lnTo>
                      <a:pt x="200" y="523"/>
                    </a:lnTo>
                    <a:lnTo>
                      <a:pt x="210" y="522"/>
                    </a:lnTo>
                    <a:lnTo>
                      <a:pt x="230" y="516"/>
                    </a:lnTo>
                    <a:lnTo>
                      <a:pt x="248" y="506"/>
                    </a:lnTo>
                    <a:lnTo>
                      <a:pt x="263" y="493"/>
                    </a:lnTo>
                    <a:lnTo>
                      <a:pt x="276" y="478"/>
                    </a:lnTo>
                    <a:lnTo>
                      <a:pt x="286" y="460"/>
                    </a:lnTo>
                    <a:lnTo>
                      <a:pt x="292" y="440"/>
                    </a:lnTo>
                    <a:lnTo>
                      <a:pt x="293" y="430"/>
                    </a:lnTo>
                    <a:lnTo>
                      <a:pt x="294" y="419"/>
                    </a:lnTo>
                    <a:lnTo>
                      <a:pt x="294" y="105"/>
                    </a:lnTo>
                    <a:lnTo>
                      <a:pt x="293" y="94"/>
                    </a:lnTo>
                    <a:lnTo>
                      <a:pt x="292" y="84"/>
                    </a:lnTo>
                    <a:lnTo>
                      <a:pt x="286" y="64"/>
                    </a:lnTo>
                    <a:lnTo>
                      <a:pt x="276" y="46"/>
                    </a:lnTo>
                    <a:lnTo>
                      <a:pt x="263" y="31"/>
                    </a:lnTo>
                    <a:lnTo>
                      <a:pt x="248" y="18"/>
                    </a:lnTo>
                    <a:lnTo>
                      <a:pt x="230" y="8"/>
                    </a:lnTo>
                    <a:lnTo>
                      <a:pt x="210" y="2"/>
                    </a:lnTo>
                    <a:lnTo>
                      <a:pt x="200" y="1"/>
                    </a:lnTo>
                    <a:lnTo>
                      <a:pt x="189" y="0"/>
                    </a:lnTo>
                    <a:lnTo>
                      <a:pt x="105" y="0"/>
                    </a:lnTo>
                    <a:close/>
                  </a:path>
                </a:pathLst>
              </a:custGeom>
              <a:solidFill>
                <a:srgbClr val="FF0000"/>
              </a:solidFill>
              <a:ln w="2540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grpSp>
            <p:nvGrpSpPr>
              <p:cNvPr id="41992" name="Group 8"/>
              <p:cNvGrpSpPr>
                <a:grpSpLocks/>
              </p:cNvGrpSpPr>
              <p:nvPr/>
            </p:nvGrpSpPr>
            <p:grpSpPr bwMode="auto">
              <a:xfrm>
                <a:off x="5106" y="1536"/>
                <a:ext cx="222" cy="602"/>
                <a:chOff x="2754" y="2832"/>
                <a:chExt cx="222" cy="602"/>
              </a:xfrm>
            </p:grpSpPr>
            <p:grpSp>
              <p:nvGrpSpPr>
                <p:cNvPr id="41993" name="Group 9"/>
                <p:cNvGrpSpPr>
                  <a:grpSpLocks/>
                </p:cNvGrpSpPr>
                <p:nvPr/>
              </p:nvGrpSpPr>
              <p:grpSpPr bwMode="auto">
                <a:xfrm>
                  <a:off x="2754" y="3019"/>
                  <a:ext cx="222" cy="94"/>
                  <a:chOff x="4514" y="1982"/>
                  <a:chExt cx="297" cy="143"/>
                </a:xfrm>
              </p:grpSpPr>
              <p:grpSp>
                <p:nvGrpSpPr>
                  <p:cNvPr id="41994" name="Group 10"/>
                  <p:cNvGrpSpPr>
                    <a:grpSpLocks/>
                  </p:cNvGrpSpPr>
                  <p:nvPr/>
                </p:nvGrpSpPr>
                <p:grpSpPr bwMode="auto">
                  <a:xfrm>
                    <a:off x="4514" y="1982"/>
                    <a:ext cx="297" cy="143"/>
                    <a:chOff x="4514" y="1982"/>
                    <a:chExt cx="297" cy="143"/>
                  </a:xfrm>
                </p:grpSpPr>
                <p:pic>
                  <p:nvPicPr>
                    <p:cNvPr id="41995" name="Picture 1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1996" name="Picture 1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1997" name="Picture 1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1998" name="Picture 1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1999" name="Picture 1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00" name="Picture 1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01" name="Picture 1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02" name="Picture 1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82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03" name="Picture 1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04" name="Picture 2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05" name="Picture 2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06" name="Picture 2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07" name="Picture 2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08" name="Picture 2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09" name="Picture 2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10" name="Picture 2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21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11" name="Picture 2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12" name="Picture 2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13" name="Picture 2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14" name="Picture 3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15" name="Picture 3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16" name="Picture 3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17" name="Picture 3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18" name="Picture 3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60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19" name="Picture 3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20" name="Picture 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21" name="Picture 3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22" name="Picture 3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23" name="Picture 3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24" name="Picture 4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25" name="Picture 4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26" name="Picture 4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99"/>
                      <a:ext cx="24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2027" name="Freeform 43"/>
                    <p:cNvSpPr>
                      <a:spLocks/>
                    </p:cNvSpPr>
                    <p:nvPr/>
                  </p:nvSpPr>
                  <p:spPr bwMode="auto">
                    <a:xfrm>
                      <a:off x="4514" y="1982"/>
                      <a:ext cx="295" cy="141"/>
                    </a:xfrm>
                    <a:custGeom>
                      <a:avLst/>
                      <a:gdLst/>
                      <a:ahLst/>
                      <a:cxnLst>
                        <a:cxn ang="0">
                          <a:pos x="147" y="0"/>
                        </a:cxn>
                        <a:cxn ang="0">
                          <a:pos x="117" y="1"/>
                        </a:cxn>
                        <a:cxn ang="0">
                          <a:pos x="90" y="6"/>
                        </a:cxn>
                        <a:cxn ang="0">
                          <a:pos x="65" y="12"/>
                        </a:cxn>
                        <a:cxn ang="0">
                          <a:pos x="43" y="21"/>
                        </a:cxn>
                        <a:cxn ang="0">
                          <a:pos x="34" y="26"/>
                        </a:cxn>
                        <a:cxn ang="0">
                          <a:pos x="25" y="31"/>
                        </a:cxn>
                        <a:cxn ang="0">
                          <a:pos x="18" y="37"/>
                        </a:cxn>
                        <a:cxn ang="0">
                          <a:pos x="12" y="43"/>
                        </a:cxn>
                        <a:cxn ang="0">
                          <a:pos x="7" y="49"/>
                        </a:cxn>
                        <a:cxn ang="0">
                          <a:pos x="3" y="56"/>
                        </a:cxn>
                        <a:cxn ang="0">
                          <a:pos x="1" y="63"/>
                        </a:cxn>
                        <a:cxn ang="0">
                          <a:pos x="0" y="70"/>
                        </a:cxn>
                        <a:cxn ang="0">
                          <a:pos x="1" y="77"/>
                        </a:cxn>
                        <a:cxn ang="0">
                          <a:pos x="3" y="84"/>
                        </a:cxn>
                        <a:cxn ang="0">
                          <a:pos x="7" y="91"/>
                        </a:cxn>
                        <a:cxn ang="0">
                          <a:pos x="12" y="98"/>
                        </a:cxn>
                        <a:cxn ang="0">
                          <a:pos x="18" y="104"/>
                        </a:cxn>
                        <a:cxn ang="0">
                          <a:pos x="25" y="110"/>
                        </a:cxn>
                        <a:cxn ang="0">
                          <a:pos x="34" y="115"/>
                        </a:cxn>
                        <a:cxn ang="0">
                          <a:pos x="43" y="120"/>
                        </a:cxn>
                        <a:cxn ang="0">
                          <a:pos x="65" y="129"/>
                        </a:cxn>
                        <a:cxn ang="0">
                          <a:pos x="90" y="135"/>
                        </a:cxn>
                        <a:cxn ang="0">
                          <a:pos x="117" y="140"/>
                        </a:cxn>
                        <a:cxn ang="0">
                          <a:pos x="147" y="141"/>
                        </a:cxn>
                        <a:cxn ang="0">
                          <a:pos x="177" y="140"/>
                        </a:cxn>
                        <a:cxn ang="0">
                          <a:pos x="205" y="135"/>
                        </a:cxn>
                        <a:cxn ang="0">
                          <a:pos x="230" y="129"/>
                        </a:cxn>
                        <a:cxn ang="0">
                          <a:pos x="252" y="120"/>
                        </a:cxn>
                        <a:cxn ang="0">
                          <a:pos x="261" y="115"/>
                        </a:cxn>
                        <a:cxn ang="0">
                          <a:pos x="270" y="110"/>
                        </a:cxn>
                        <a:cxn ang="0">
                          <a:pos x="277" y="104"/>
                        </a:cxn>
                        <a:cxn ang="0">
                          <a:pos x="283" y="98"/>
                        </a:cxn>
                        <a:cxn ang="0">
                          <a:pos x="288" y="91"/>
                        </a:cxn>
                        <a:cxn ang="0">
                          <a:pos x="292" y="84"/>
                        </a:cxn>
                        <a:cxn ang="0">
                          <a:pos x="294" y="77"/>
                        </a:cxn>
                        <a:cxn ang="0">
                          <a:pos x="295" y="70"/>
                        </a:cxn>
                        <a:cxn ang="0">
                          <a:pos x="294" y="63"/>
                        </a:cxn>
                        <a:cxn ang="0">
                          <a:pos x="292" y="56"/>
                        </a:cxn>
                        <a:cxn ang="0">
                          <a:pos x="288" y="49"/>
                        </a:cxn>
                        <a:cxn ang="0">
                          <a:pos x="283" y="43"/>
                        </a:cxn>
                        <a:cxn ang="0">
                          <a:pos x="277" y="37"/>
                        </a:cxn>
                        <a:cxn ang="0">
                          <a:pos x="270" y="31"/>
                        </a:cxn>
                        <a:cxn ang="0">
                          <a:pos x="261" y="26"/>
                        </a:cxn>
                        <a:cxn ang="0">
                          <a:pos x="252" y="21"/>
                        </a:cxn>
                        <a:cxn ang="0">
                          <a:pos x="230" y="12"/>
                        </a:cxn>
                        <a:cxn ang="0">
                          <a:pos x="205" y="6"/>
                        </a:cxn>
                        <a:cxn ang="0">
                          <a:pos x="177" y="1"/>
                        </a:cxn>
                        <a:cxn ang="0">
                          <a:pos x="147" y="0"/>
                        </a:cxn>
                      </a:cxnLst>
                      <a:rect l="0" t="0" r="r" b="b"/>
                      <a:pathLst>
                        <a:path w="295" h="141">
                          <a:moveTo>
                            <a:pt x="147" y="0"/>
                          </a:moveTo>
                          <a:lnTo>
                            <a:pt x="117" y="1"/>
                          </a:lnTo>
                          <a:lnTo>
                            <a:pt x="90" y="6"/>
                          </a:lnTo>
                          <a:lnTo>
                            <a:pt x="65" y="12"/>
                          </a:lnTo>
                          <a:lnTo>
                            <a:pt x="43" y="21"/>
                          </a:lnTo>
                          <a:lnTo>
                            <a:pt x="34" y="26"/>
                          </a:lnTo>
                          <a:lnTo>
                            <a:pt x="25" y="31"/>
                          </a:lnTo>
                          <a:lnTo>
                            <a:pt x="18" y="37"/>
                          </a:lnTo>
                          <a:lnTo>
                            <a:pt x="12" y="43"/>
                          </a:lnTo>
                          <a:lnTo>
                            <a:pt x="7" y="49"/>
                          </a:lnTo>
                          <a:lnTo>
                            <a:pt x="3" y="56"/>
                          </a:lnTo>
                          <a:lnTo>
                            <a:pt x="1" y="63"/>
                          </a:lnTo>
                          <a:lnTo>
                            <a:pt x="0" y="70"/>
                          </a:lnTo>
                          <a:lnTo>
                            <a:pt x="1" y="77"/>
                          </a:lnTo>
                          <a:lnTo>
                            <a:pt x="3" y="84"/>
                          </a:lnTo>
                          <a:lnTo>
                            <a:pt x="7" y="91"/>
                          </a:lnTo>
                          <a:lnTo>
                            <a:pt x="12" y="98"/>
                          </a:lnTo>
                          <a:lnTo>
                            <a:pt x="18" y="104"/>
                          </a:lnTo>
                          <a:lnTo>
                            <a:pt x="25" y="110"/>
                          </a:lnTo>
                          <a:lnTo>
                            <a:pt x="34" y="115"/>
                          </a:lnTo>
                          <a:lnTo>
                            <a:pt x="43" y="120"/>
                          </a:lnTo>
                          <a:lnTo>
                            <a:pt x="65" y="129"/>
                          </a:lnTo>
                          <a:lnTo>
                            <a:pt x="90" y="135"/>
                          </a:lnTo>
                          <a:lnTo>
                            <a:pt x="117" y="140"/>
                          </a:lnTo>
                          <a:lnTo>
                            <a:pt x="147" y="141"/>
                          </a:lnTo>
                          <a:lnTo>
                            <a:pt x="177" y="140"/>
                          </a:lnTo>
                          <a:lnTo>
                            <a:pt x="205" y="135"/>
                          </a:lnTo>
                          <a:lnTo>
                            <a:pt x="230" y="129"/>
                          </a:lnTo>
                          <a:lnTo>
                            <a:pt x="252" y="120"/>
                          </a:lnTo>
                          <a:lnTo>
                            <a:pt x="261" y="115"/>
                          </a:lnTo>
                          <a:lnTo>
                            <a:pt x="270" y="110"/>
                          </a:lnTo>
                          <a:lnTo>
                            <a:pt x="277" y="104"/>
                          </a:lnTo>
                          <a:lnTo>
                            <a:pt x="283" y="98"/>
                          </a:lnTo>
                          <a:lnTo>
                            <a:pt x="288" y="91"/>
                          </a:lnTo>
                          <a:lnTo>
                            <a:pt x="292" y="84"/>
                          </a:lnTo>
                          <a:lnTo>
                            <a:pt x="294" y="77"/>
                          </a:lnTo>
                          <a:lnTo>
                            <a:pt x="295" y="70"/>
                          </a:lnTo>
                          <a:lnTo>
                            <a:pt x="294" y="63"/>
                          </a:lnTo>
                          <a:lnTo>
                            <a:pt x="292" y="56"/>
                          </a:lnTo>
                          <a:lnTo>
                            <a:pt x="288" y="49"/>
                          </a:lnTo>
                          <a:lnTo>
                            <a:pt x="283" y="43"/>
                          </a:lnTo>
                          <a:lnTo>
                            <a:pt x="277" y="37"/>
                          </a:lnTo>
                          <a:lnTo>
                            <a:pt x="270" y="31"/>
                          </a:lnTo>
                          <a:lnTo>
                            <a:pt x="261" y="26"/>
                          </a:lnTo>
                          <a:lnTo>
                            <a:pt x="252" y="21"/>
                          </a:lnTo>
                          <a:lnTo>
                            <a:pt x="230" y="12"/>
                          </a:lnTo>
                          <a:lnTo>
                            <a:pt x="205" y="6"/>
                          </a:lnTo>
                          <a:lnTo>
                            <a:pt x="177" y="1"/>
                          </a:lnTo>
                          <a:lnTo>
                            <a:pt x="14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028" name="Oval 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514" y="1982"/>
                      <a:ext cx="296" cy="142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pic>
                  <p:nvPicPr>
                    <p:cNvPr id="42029" name="Picture 4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30" name="Picture 4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31" name="Picture 4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32" name="Picture 4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33" name="Picture 4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34" name="Picture 5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35" name="Picture 5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36" name="Picture 5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82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37" name="Picture 5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38" name="Picture 5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39" name="Picture 5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40" name="Picture 5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41" name="Picture 5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42" name="Picture 5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43" name="Picture 5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44" name="Picture 6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21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45" name="Picture 6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46" name="Picture 6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47" name="Picture 6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48" name="Picture 6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49" name="Picture 6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50" name="Picture 6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51" name="Picture 6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52" name="Picture 6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60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53" name="Picture 6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54" name="Picture 7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55" name="Picture 7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56" name="Picture 7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57" name="Picture 7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58" name="Picture 7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59" name="Picture 7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60" name="Picture 7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99"/>
                      <a:ext cx="24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sp>
                <p:nvSpPr>
                  <p:cNvPr id="42061" name="Oval 77"/>
                  <p:cNvSpPr>
                    <a:spLocks noChangeArrowheads="1"/>
                  </p:cNvSpPr>
                  <p:nvPr/>
                </p:nvSpPr>
                <p:spPr bwMode="auto">
                  <a:xfrm>
                    <a:off x="4514" y="1982"/>
                    <a:ext cx="296" cy="142"/>
                  </a:xfrm>
                  <a:prstGeom prst="ellips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sp>
              <p:nvSpPr>
                <p:cNvPr id="42062" name="Freeform 78"/>
                <p:cNvSpPr>
                  <a:spLocks/>
                </p:cNvSpPr>
                <p:nvPr/>
              </p:nvSpPr>
              <p:spPr bwMode="auto">
                <a:xfrm>
                  <a:off x="2754" y="2893"/>
                  <a:ext cx="219" cy="111"/>
                </a:xfrm>
                <a:custGeom>
                  <a:avLst/>
                  <a:gdLst/>
                  <a:ahLst/>
                  <a:cxnLst>
                    <a:cxn ang="0">
                      <a:pos x="118" y="0"/>
                    </a:cxn>
                    <a:cxn ang="0">
                      <a:pos x="106" y="1"/>
                    </a:cxn>
                    <a:cxn ang="0">
                      <a:pos x="94" y="2"/>
                    </a:cxn>
                    <a:cxn ang="0">
                      <a:pos x="83" y="5"/>
                    </a:cxn>
                    <a:cxn ang="0">
                      <a:pos x="72" y="9"/>
                    </a:cxn>
                    <a:cxn ang="0">
                      <a:pos x="62" y="14"/>
                    </a:cxn>
                    <a:cxn ang="0">
                      <a:pos x="52" y="20"/>
                    </a:cxn>
                    <a:cxn ang="0">
                      <a:pos x="35" y="35"/>
                    </a:cxn>
                    <a:cxn ang="0">
                      <a:pos x="20" y="52"/>
                    </a:cxn>
                    <a:cxn ang="0">
                      <a:pos x="14" y="62"/>
                    </a:cxn>
                    <a:cxn ang="0">
                      <a:pos x="9" y="72"/>
                    </a:cxn>
                    <a:cxn ang="0">
                      <a:pos x="5" y="83"/>
                    </a:cxn>
                    <a:cxn ang="0">
                      <a:pos x="2" y="94"/>
                    </a:cxn>
                    <a:cxn ang="0">
                      <a:pos x="1" y="106"/>
                    </a:cxn>
                    <a:cxn ang="0">
                      <a:pos x="0" y="118"/>
                    </a:cxn>
                    <a:cxn ang="0">
                      <a:pos x="0" y="155"/>
                    </a:cxn>
                    <a:cxn ang="0">
                      <a:pos x="1" y="167"/>
                    </a:cxn>
                    <a:cxn ang="0">
                      <a:pos x="2" y="179"/>
                    </a:cxn>
                    <a:cxn ang="0">
                      <a:pos x="5" y="190"/>
                    </a:cxn>
                    <a:cxn ang="0">
                      <a:pos x="9" y="201"/>
                    </a:cxn>
                    <a:cxn ang="0">
                      <a:pos x="14" y="211"/>
                    </a:cxn>
                    <a:cxn ang="0">
                      <a:pos x="20" y="221"/>
                    </a:cxn>
                    <a:cxn ang="0">
                      <a:pos x="35" y="238"/>
                    </a:cxn>
                    <a:cxn ang="0">
                      <a:pos x="52" y="253"/>
                    </a:cxn>
                    <a:cxn ang="0">
                      <a:pos x="62" y="259"/>
                    </a:cxn>
                    <a:cxn ang="0">
                      <a:pos x="72" y="264"/>
                    </a:cxn>
                    <a:cxn ang="0">
                      <a:pos x="83" y="268"/>
                    </a:cxn>
                    <a:cxn ang="0">
                      <a:pos x="94" y="271"/>
                    </a:cxn>
                    <a:cxn ang="0">
                      <a:pos x="106" y="272"/>
                    </a:cxn>
                    <a:cxn ang="0">
                      <a:pos x="118" y="273"/>
                    </a:cxn>
                    <a:cxn ang="0">
                      <a:pos x="176" y="273"/>
                    </a:cxn>
                    <a:cxn ang="0">
                      <a:pos x="188" y="272"/>
                    </a:cxn>
                    <a:cxn ang="0">
                      <a:pos x="200" y="271"/>
                    </a:cxn>
                    <a:cxn ang="0">
                      <a:pos x="211" y="268"/>
                    </a:cxn>
                    <a:cxn ang="0">
                      <a:pos x="222" y="264"/>
                    </a:cxn>
                    <a:cxn ang="0">
                      <a:pos x="232" y="259"/>
                    </a:cxn>
                    <a:cxn ang="0">
                      <a:pos x="242" y="253"/>
                    </a:cxn>
                    <a:cxn ang="0">
                      <a:pos x="259" y="238"/>
                    </a:cxn>
                    <a:cxn ang="0">
                      <a:pos x="274" y="221"/>
                    </a:cxn>
                    <a:cxn ang="0">
                      <a:pos x="280" y="211"/>
                    </a:cxn>
                    <a:cxn ang="0">
                      <a:pos x="285" y="201"/>
                    </a:cxn>
                    <a:cxn ang="0">
                      <a:pos x="289" y="190"/>
                    </a:cxn>
                    <a:cxn ang="0">
                      <a:pos x="292" y="179"/>
                    </a:cxn>
                    <a:cxn ang="0">
                      <a:pos x="293" y="167"/>
                    </a:cxn>
                    <a:cxn ang="0">
                      <a:pos x="294" y="155"/>
                    </a:cxn>
                    <a:cxn ang="0">
                      <a:pos x="294" y="118"/>
                    </a:cxn>
                    <a:cxn ang="0">
                      <a:pos x="293" y="106"/>
                    </a:cxn>
                    <a:cxn ang="0">
                      <a:pos x="292" y="94"/>
                    </a:cxn>
                    <a:cxn ang="0">
                      <a:pos x="289" y="83"/>
                    </a:cxn>
                    <a:cxn ang="0">
                      <a:pos x="285" y="72"/>
                    </a:cxn>
                    <a:cxn ang="0">
                      <a:pos x="280" y="62"/>
                    </a:cxn>
                    <a:cxn ang="0">
                      <a:pos x="274" y="52"/>
                    </a:cxn>
                    <a:cxn ang="0">
                      <a:pos x="259" y="35"/>
                    </a:cxn>
                    <a:cxn ang="0">
                      <a:pos x="242" y="20"/>
                    </a:cxn>
                    <a:cxn ang="0">
                      <a:pos x="232" y="14"/>
                    </a:cxn>
                    <a:cxn ang="0">
                      <a:pos x="222" y="9"/>
                    </a:cxn>
                    <a:cxn ang="0">
                      <a:pos x="211" y="5"/>
                    </a:cxn>
                    <a:cxn ang="0">
                      <a:pos x="200" y="2"/>
                    </a:cxn>
                    <a:cxn ang="0">
                      <a:pos x="188" y="1"/>
                    </a:cxn>
                    <a:cxn ang="0">
                      <a:pos x="176" y="0"/>
                    </a:cxn>
                    <a:cxn ang="0">
                      <a:pos x="118" y="0"/>
                    </a:cxn>
                  </a:cxnLst>
                  <a:rect l="0" t="0" r="r" b="b"/>
                  <a:pathLst>
                    <a:path w="294" h="273">
                      <a:moveTo>
                        <a:pt x="118" y="0"/>
                      </a:moveTo>
                      <a:lnTo>
                        <a:pt x="106" y="1"/>
                      </a:lnTo>
                      <a:lnTo>
                        <a:pt x="94" y="2"/>
                      </a:lnTo>
                      <a:lnTo>
                        <a:pt x="83" y="5"/>
                      </a:lnTo>
                      <a:lnTo>
                        <a:pt x="72" y="9"/>
                      </a:lnTo>
                      <a:lnTo>
                        <a:pt x="62" y="14"/>
                      </a:lnTo>
                      <a:lnTo>
                        <a:pt x="52" y="20"/>
                      </a:lnTo>
                      <a:lnTo>
                        <a:pt x="35" y="35"/>
                      </a:lnTo>
                      <a:lnTo>
                        <a:pt x="20" y="52"/>
                      </a:lnTo>
                      <a:lnTo>
                        <a:pt x="14" y="62"/>
                      </a:lnTo>
                      <a:lnTo>
                        <a:pt x="9" y="72"/>
                      </a:lnTo>
                      <a:lnTo>
                        <a:pt x="5" y="83"/>
                      </a:lnTo>
                      <a:lnTo>
                        <a:pt x="2" y="94"/>
                      </a:lnTo>
                      <a:lnTo>
                        <a:pt x="1" y="106"/>
                      </a:lnTo>
                      <a:lnTo>
                        <a:pt x="0" y="118"/>
                      </a:lnTo>
                      <a:lnTo>
                        <a:pt x="0" y="155"/>
                      </a:lnTo>
                      <a:lnTo>
                        <a:pt x="1" y="167"/>
                      </a:lnTo>
                      <a:lnTo>
                        <a:pt x="2" y="179"/>
                      </a:lnTo>
                      <a:lnTo>
                        <a:pt x="5" y="190"/>
                      </a:lnTo>
                      <a:lnTo>
                        <a:pt x="9" y="201"/>
                      </a:lnTo>
                      <a:lnTo>
                        <a:pt x="14" y="211"/>
                      </a:lnTo>
                      <a:lnTo>
                        <a:pt x="20" y="221"/>
                      </a:lnTo>
                      <a:lnTo>
                        <a:pt x="35" y="238"/>
                      </a:lnTo>
                      <a:lnTo>
                        <a:pt x="52" y="253"/>
                      </a:lnTo>
                      <a:lnTo>
                        <a:pt x="62" y="259"/>
                      </a:lnTo>
                      <a:lnTo>
                        <a:pt x="72" y="264"/>
                      </a:lnTo>
                      <a:lnTo>
                        <a:pt x="83" y="268"/>
                      </a:lnTo>
                      <a:lnTo>
                        <a:pt x="94" y="271"/>
                      </a:lnTo>
                      <a:lnTo>
                        <a:pt x="106" y="272"/>
                      </a:lnTo>
                      <a:lnTo>
                        <a:pt x="118" y="273"/>
                      </a:lnTo>
                      <a:lnTo>
                        <a:pt x="176" y="273"/>
                      </a:lnTo>
                      <a:lnTo>
                        <a:pt x="188" y="272"/>
                      </a:lnTo>
                      <a:lnTo>
                        <a:pt x="200" y="271"/>
                      </a:lnTo>
                      <a:lnTo>
                        <a:pt x="211" y="268"/>
                      </a:lnTo>
                      <a:lnTo>
                        <a:pt x="222" y="264"/>
                      </a:lnTo>
                      <a:lnTo>
                        <a:pt x="232" y="259"/>
                      </a:lnTo>
                      <a:lnTo>
                        <a:pt x="242" y="253"/>
                      </a:lnTo>
                      <a:lnTo>
                        <a:pt x="259" y="238"/>
                      </a:lnTo>
                      <a:lnTo>
                        <a:pt x="274" y="221"/>
                      </a:lnTo>
                      <a:lnTo>
                        <a:pt x="280" y="211"/>
                      </a:lnTo>
                      <a:lnTo>
                        <a:pt x="285" y="201"/>
                      </a:lnTo>
                      <a:lnTo>
                        <a:pt x="289" y="190"/>
                      </a:lnTo>
                      <a:lnTo>
                        <a:pt x="292" y="179"/>
                      </a:lnTo>
                      <a:lnTo>
                        <a:pt x="293" y="167"/>
                      </a:lnTo>
                      <a:lnTo>
                        <a:pt x="294" y="155"/>
                      </a:lnTo>
                      <a:lnTo>
                        <a:pt x="294" y="118"/>
                      </a:lnTo>
                      <a:lnTo>
                        <a:pt x="293" y="106"/>
                      </a:lnTo>
                      <a:lnTo>
                        <a:pt x="292" y="94"/>
                      </a:lnTo>
                      <a:lnTo>
                        <a:pt x="289" y="83"/>
                      </a:lnTo>
                      <a:lnTo>
                        <a:pt x="285" y="72"/>
                      </a:lnTo>
                      <a:lnTo>
                        <a:pt x="280" y="62"/>
                      </a:lnTo>
                      <a:lnTo>
                        <a:pt x="274" y="52"/>
                      </a:lnTo>
                      <a:lnTo>
                        <a:pt x="259" y="35"/>
                      </a:lnTo>
                      <a:lnTo>
                        <a:pt x="242" y="20"/>
                      </a:lnTo>
                      <a:lnTo>
                        <a:pt x="232" y="14"/>
                      </a:lnTo>
                      <a:lnTo>
                        <a:pt x="222" y="9"/>
                      </a:lnTo>
                      <a:lnTo>
                        <a:pt x="211" y="5"/>
                      </a:lnTo>
                      <a:lnTo>
                        <a:pt x="200" y="2"/>
                      </a:lnTo>
                      <a:lnTo>
                        <a:pt x="188" y="1"/>
                      </a:lnTo>
                      <a:lnTo>
                        <a:pt x="176" y="0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254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grpSp>
              <p:nvGrpSpPr>
                <p:cNvPr id="42063" name="Group 79"/>
                <p:cNvGrpSpPr>
                  <a:grpSpLocks/>
                </p:cNvGrpSpPr>
                <p:nvPr/>
              </p:nvGrpSpPr>
              <p:grpSpPr bwMode="auto">
                <a:xfrm>
                  <a:off x="2754" y="2932"/>
                  <a:ext cx="222" cy="87"/>
                  <a:chOff x="4514" y="1848"/>
                  <a:chExt cx="297" cy="133"/>
                </a:xfrm>
              </p:grpSpPr>
              <p:grpSp>
                <p:nvGrpSpPr>
                  <p:cNvPr id="42064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4514" y="1848"/>
                    <a:ext cx="297" cy="133"/>
                    <a:chOff x="4514" y="1848"/>
                    <a:chExt cx="297" cy="133"/>
                  </a:xfrm>
                </p:grpSpPr>
                <p:pic>
                  <p:nvPicPr>
                    <p:cNvPr id="42065" name="Picture 8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66" name="Picture 8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67" name="Picture 8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68" name="Picture 8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69" name="Picture 8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70" name="Picture 8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71" name="Picture 8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72" name="Picture 8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848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73" name="Picture 8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74" name="Picture 9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75" name="Picture 9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76" name="Picture 9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77" name="Picture 9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78" name="Picture 9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79" name="Picture 9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80" name="Picture 9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887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81" name="Picture 9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82" name="Picture 9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83" name="Picture 9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84" name="Picture 10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85" name="Picture 10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86" name="Picture 10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87" name="Picture 10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88" name="Picture 10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26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89" name="Picture 10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90" name="Picture 10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91" name="Picture 10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92" name="Picture 10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93" name="Picture 10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94" name="Picture 11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95" name="Picture 11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096" name="Picture 11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65"/>
                      <a:ext cx="24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2097" name="Freeform 113"/>
                    <p:cNvSpPr>
                      <a:spLocks/>
                    </p:cNvSpPr>
                    <p:nvPr/>
                  </p:nvSpPr>
                  <p:spPr bwMode="auto">
                    <a:xfrm>
                      <a:off x="4514" y="1848"/>
                      <a:ext cx="295" cy="131"/>
                    </a:xfrm>
                    <a:custGeom>
                      <a:avLst/>
                      <a:gdLst/>
                      <a:ahLst/>
                      <a:cxnLst>
                        <a:cxn ang="0">
                          <a:pos x="147" y="0"/>
                        </a:cxn>
                        <a:cxn ang="0">
                          <a:pos x="117" y="1"/>
                        </a:cxn>
                        <a:cxn ang="0">
                          <a:pos x="90" y="5"/>
                        </a:cxn>
                        <a:cxn ang="0">
                          <a:pos x="65" y="11"/>
                        </a:cxn>
                        <a:cxn ang="0">
                          <a:pos x="43" y="19"/>
                        </a:cxn>
                        <a:cxn ang="0">
                          <a:pos x="34" y="24"/>
                        </a:cxn>
                        <a:cxn ang="0">
                          <a:pos x="25" y="29"/>
                        </a:cxn>
                        <a:cxn ang="0">
                          <a:pos x="18" y="34"/>
                        </a:cxn>
                        <a:cxn ang="0">
                          <a:pos x="12" y="40"/>
                        </a:cxn>
                        <a:cxn ang="0">
                          <a:pos x="7" y="46"/>
                        </a:cxn>
                        <a:cxn ang="0">
                          <a:pos x="3" y="52"/>
                        </a:cxn>
                        <a:cxn ang="0">
                          <a:pos x="1" y="58"/>
                        </a:cxn>
                        <a:cxn ang="0">
                          <a:pos x="0" y="65"/>
                        </a:cxn>
                        <a:cxn ang="0">
                          <a:pos x="1" y="72"/>
                        </a:cxn>
                        <a:cxn ang="0">
                          <a:pos x="3" y="78"/>
                        </a:cxn>
                        <a:cxn ang="0">
                          <a:pos x="7" y="85"/>
                        </a:cxn>
                        <a:cxn ang="0">
                          <a:pos x="12" y="91"/>
                        </a:cxn>
                        <a:cxn ang="0">
                          <a:pos x="18" y="97"/>
                        </a:cxn>
                        <a:cxn ang="0">
                          <a:pos x="25" y="102"/>
                        </a:cxn>
                        <a:cxn ang="0">
                          <a:pos x="34" y="107"/>
                        </a:cxn>
                        <a:cxn ang="0">
                          <a:pos x="43" y="112"/>
                        </a:cxn>
                        <a:cxn ang="0">
                          <a:pos x="65" y="120"/>
                        </a:cxn>
                        <a:cxn ang="0">
                          <a:pos x="90" y="126"/>
                        </a:cxn>
                        <a:cxn ang="0">
                          <a:pos x="117" y="130"/>
                        </a:cxn>
                        <a:cxn ang="0">
                          <a:pos x="147" y="131"/>
                        </a:cxn>
                        <a:cxn ang="0">
                          <a:pos x="177" y="130"/>
                        </a:cxn>
                        <a:cxn ang="0">
                          <a:pos x="205" y="126"/>
                        </a:cxn>
                        <a:cxn ang="0">
                          <a:pos x="230" y="120"/>
                        </a:cxn>
                        <a:cxn ang="0">
                          <a:pos x="252" y="112"/>
                        </a:cxn>
                        <a:cxn ang="0">
                          <a:pos x="261" y="107"/>
                        </a:cxn>
                        <a:cxn ang="0">
                          <a:pos x="270" y="102"/>
                        </a:cxn>
                        <a:cxn ang="0">
                          <a:pos x="277" y="97"/>
                        </a:cxn>
                        <a:cxn ang="0">
                          <a:pos x="283" y="91"/>
                        </a:cxn>
                        <a:cxn ang="0">
                          <a:pos x="288" y="85"/>
                        </a:cxn>
                        <a:cxn ang="0">
                          <a:pos x="292" y="78"/>
                        </a:cxn>
                        <a:cxn ang="0">
                          <a:pos x="294" y="72"/>
                        </a:cxn>
                        <a:cxn ang="0">
                          <a:pos x="295" y="65"/>
                        </a:cxn>
                        <a:cxn ang="0">
                          <a:pos x="294" y="58"/>
                        </a:cxn>
                        <a:cxn ang="0">
                          <a:pos x="292" y="52"/>
                        </a:cxn>
                        <a:cxn ang="0">
                          <a:pos x="288" y="46"/>
                        </a:cxn>
                        <a:cxn ang="0">
                          <a:pos x="283" y="40"/>
                        </a:cxn>
                        <a:cxn ang="0">
                          <a:pos x="277" y="34"/>
                        </a:cxn>
                        <a:cxn ang="0">
                          <a:pos x="270" y="29"/>
                        </a:cxn>
                        <a:cxn ang="0">
                          <a:pos x="261" y="24"/>
                        </a:cxn>
                        <a:cxn ang="0">
                          <a:pos x="252" y="19"/>
                        </a:cxn>
                        <a:cxn ang="0">
                          <a:pos x="230" y="11"/>
                        </a:cxn>
                        <a:cxn ang="0">
                          <a:pos x="205" y="5"/>
                        </a:cxn>
                        <a:cxn ang="0">
                          <a:pos x="177" y="1"/>
                        </a:cxn>
                        <a:cxn ang="0">
                          <a:pos x="147" y="0"/>
                        </a:cxn>
                      </a:cxnLst>
                      <a:rect l="0" t="0" r="r" b="b"/>
                      <a:pathLst>
                        <a:path w="295" h="131">
                          <a:moveTo>
                            <a:pt x="147" y="0"/>
                          </a:moveTo>
                          <a:lnTo>
                            <a:pt x="117" y="1"/>
                          </a:lnTo>
                          <a:lnTo>
                            <a:pt x="90" y="5"/>
                          </a:lnTo>
                          <a:lnTo>
                            <a:pt x="65" y="11"/>
                          </a:lnTo>
                          <a:lnTo>
                            <a:pt x="43" y="19"/>
                          </a:lnTo>
                          <a:lnTo>
                            <a:pt x="34" y="24"/>
                          </a:lnTo>
                          <a:lnTo>
                            <a:pt x="25" y="29"/>
                          </a:lnTo>
                          <a:lnTo>
                            <a:pt x="18" y="34"/>
                          </a:lnTo>
                          <a:lnTo>
                            <a:pt x="12" y="40"/>
                          </a:lnTo>
                          <a:lnTo>
                            <a:pt x="7" y="46"/>
                          </a:lnTo>
                          <a:lnTo>
                            <a:pt x="3" y="52"/>
                          </a:lnTo>
                          <a:lnTo>
                            <a:pt x="1" y="58"/>
                          </a:lnTo>
                          <a:lnTo>
                            <a:pt x="0" y="65"/>
                          </a:lnTo>
                          <a:lnTo>
                            <a:pt x="1" y="72"/>
                          </a:lnTo>
                          <a:lnTo>
                            <a:pt x="3" y="78"/>
                          </a:lnTo>
                          <a:lnTo>
                            <a:pt x="7" y="85"/>
                          </a:lnTo>
                          <a:lnTo>
                            <a:pt x="12" y="91"/>
                          </a:lnTo>
                          <a:lnTo>
                            <a:pt x="18" y="97"/>
                          </a:lnTo>
                          <a:lnTo>
                            <a:pt x="25" y="102"/>
                          </a:lnTo>
                          <a:lnTo>
                            <a:pt x="34" y="107"/>
                          </a:lnTo>
                          <a:lnTo>
                            <a:pt x="43" y="112"/>
                          </a:lnTo>
                          <a:lnTo>
                            <a:pt x="65" y="120"/>
                          </a:lnTo>
                          <a:lnTo>
                            <a:pt x="90" y="126"/>
                          </a:lnTo>
                          <a:lnTo>
                            <a:pt x="117" y="130"/>
                          </a:lnTo>
                          <a:lnTo>
                            <a:pt x="147" y="131"/>
                          </a:lnTo>
                          <a:lnTo>
                            <a:pt x="177" y="130"/>
                          </a:lnTo>
                          <a:lnTo>
                            <a:pt x="205" y="126"/>
                          </a:lnTo>
                          <a:lnTo>
                            <a:pt x="230" y="120"/>
                          </a:lnTo>
                          <a:lnTo>
                            <a:pt x="252" y="112"/>
                          </a:lnTo>
                          <a:lnTo>
                            <a:pt x="261" y="107"/>
                          </a:lnTo>
                          <a:lnTo>
                            <a:pt x="270" y="102"/>
                          </a:lnTo>
                          <a:lnTo>
                            <a:pt x="277" y="97"/>
                          </a:lnTo>
                          <a:lnTo>
                            <a:pt x="283" y="91"/>
                          </a:lnTo>
                          <a:lnTo>
                            <a:pt x="288" y="85"/>
                          </a:lnTo>
                          <a:lnTo>
                            <a:pt x="292" y="78"/>
                          </a:lnTo>
                          <a:lnTo>
                            <a:pt x="294" y="72"/>
                          </a:lnTo>
                          <a:lnTo>
                            <a:pt x="295" y="65"/>
                          </a:lnTo>
                          <a:lnTo>
                            <a:pt x="294" y="58"/>
                          </a:lnTo>
                          <a:lnTo>
                            <a:pt x="292" y="52"/>
                          </a:lnTo>
                          <a:lnTo>
                            <a:pt x="288" y="46"/>
                          </a:lnTo>
                          <a:lnTo>
                            <a:pt x="283" y="40"/>
                          </a:lnTo>
                          <a:lnTo>
                            <a:pt x="277" y="34"/>
                          </a:lnTo>
                          <a:lnTo>
                            <a:pt x="270" y="29"/>
                          </a:lnTo>
                          <a:lnTo>
                            <a:pt x="261" y="24"/>
                          </a:lnTo>
                          <a:lnTo>
                            <a:pt x="252" y="19"/>
                          </a:lnTo>
                          <a:lnTo>
                            <a:pt x="230" y="11"/>
                          </a:lnTo>
                          <a:lnTo>
                            <a:pt x="205" y="5"/>
                          </a:lnTo>
                          <a:lnTo>
                            <a:pt x="177" y="1"/>
                          </a:lnTo>
                          <a:lnTo>
                            <a:pt x="14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098" name="Oval 1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514" y="1848"/>
                      <a:ext cx="296" cy="132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pic>
                  <p:nvPicPr>
                    <p:cNvPr id="42099" name="Picture 11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00" name="Picture 11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01" name="Picture 11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02" name="Picture 11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03" name="Picture 11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04" name="Picture 12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05" name="Picture 12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06" name="Picture 12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848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07" name="Picture 12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08" name="Picture 12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09" name="Picture 12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10" name="Picture 12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11" name="Picture 12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12" name="Picture 12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13" name="Picture 12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14" name="Picture 13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887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15" name="Picture 13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16" name="Picture 13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17" name="Picture 13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18" name="Picture 13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19" name="Picture 13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20" name="Picture 1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21" name="Picture 13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22" name="Picture 13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26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23" name="Picture 13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24" name="Picture 14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25" name="Picture 14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26" name="Picture 14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27" name="Picture 14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28" name="Picture 14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29" name="Picture 14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30" name="Picture 14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65"/>
                      <a:ext cx="24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sp>
                <p:nvSpPr>
                  <p:cNvPr id="42131" name="Oval 147"/>
                  <p:cNvSpPr>
                    <a:spLocks noChangeArrowheads="1"/>
                  </p:cNvSpPr>
                  <p:nvPr/>
                </p:nvSpPr>
                <p:spPr bwMode="auto">
                  <a:xfrm>
                    <a:off x="4514" y="1848"/>
                    <a:ext cx="296" cy="132"/>
                  </a:xfrm>
                  <a:prstGeom prst="ellips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grpSp>
              <p:nvGrpSpPr>
                <p:cNvPr id="42132" name="Group 148"/>
                <p:cNvGrpSpPr>
                  <a:grpSpLocks/>
                </p:cNvGrpSpPr>
                <p:nvPr/>
              </p:nvGrpSpPr>
              <p:grpSpPr bwMode="auto">
                <a:xfrm>
                  <a:off x="2806" y="2977"/>
                  <a:ext cx="117" cy="90"/>
                  <a:chOff x="4583" y="1917"/>
                  <a:chExt cx="158" cy="137"/>
                </a:xfrm>
              </p:grpSpPr>
              <p:grpSp>
                <p:nvGrpSpPr>
                  <p:cNvPr id="42133" name="Group 149"/>
                  <p:cNvGrpSpPr>
                    <a:grpSpLocks/>
                  </p:cNvGrpSpPr>
                  <p:nvPr/>
                </p:nvGrpSpPr>
                <p:grpSpPr bwMode="auto">
                  <a:xfrm>
                    <a:off x="4591" y="1925"/>
                    <a:ext cx="141" cy="120"/>
                    <a:chOff x="4591" y="1925"/>
                    <a:chExt cx="141" cy="120"/>
                  </a:xfrm>
                </p:grpSpPr>
                <p:pic>
                  <p:nvPicPr>
                    <p:cNvPr id="42134" name="Picture 15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1" y="192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35" name="Picture 15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0" y="192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36" name="Picture 15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9" y="192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37" name="Picture 15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r="37500"/>
                    <a:stretch>
                      <a:fillRect/>
                    </a:stretch>
                  </p:blipFill>
                  <p:spPr bwMode="auto">
                    <a:xfrm>
                      <a:off x="4708" y="1925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38" name="Picture 15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1" y="1964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39" name="Picture 15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0" y="1964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40" name="Picture 15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9" y="1964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41" name="Picture 15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r="37500"/>
                    <a:stretch>
                      <a:fillRect/>
                    </a:stretch>
                  </p:blipFill>
                  <p:spPr bwMode="auto">
                    <a:xfrm>
                      <a:off x="4708" y="1964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42" name="Picture 15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1" y="2003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43" name="Picture 15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0" y="2003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44" name="Picture 16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9" y="2003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45" name="Picture 16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r="37500"/>
                    <a:stretch>
                      <a:fillRect/>
                    </a:stretch>
                  </p:blipFill>
                  <p:spPr bwMode="auto">
                    <a:xfrm>
                      <a:off x="4708" y="2003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46" name="Picture 16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t="87500"/>
                    <a:stretch>
                      <a:fillRect/>
                    </a:stretch>
                  </p:blipFill>
                  <p:spPr bwMode="auto">
                    <a:xfrm>
                      <a:off x="4591" y="2042"/>
                      <a:ext cx="39" cy="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47" name="Picture 16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t="87500"/>
                    <a:stretch>
                      <a:fillRect/>
                    </a:stretch>
                  </p:blipFill>
                  <p:spPr bwMode="auto">
                    <a:xfrm>
                      <a:off x="4630" y="2042"/>
                      <a:ext cx="39" cy="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48" name="Picture 16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t="87500"/>
                    <a:stretch>
                      <a:fillRect/>
                    </a:stretch>
                  </p:blipFill>
                  <p:spPr bwMode="auto">
                    <a:xfrm>
                      <a:off x="4669" y="2042"/>
                      <a:ext cx="39" cy="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49" name="Picture 16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t="87500" r="37500"/>
                    <a:stretch>
                      <a:fillRect/>
                    </a:stretch>
                  </p:blipFill>
                  <p:spPr bwMode="auto">
                    <a:xfrm>
                      <a:off x="4708" y="2042"/>
                      <a:ext cx="24" cy="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grpSp>
                <p:nvGrpSpPr>
                  <p:cNvPr id="42150" name="Group 166"/>
                  <p:cNvGrpSpPr>
                    <a:grpSpLocks/>
                  </p:cNvGrpSpPr>
                  <p:nvPr/>
                </p:nvGrpSpPr>
                <p:grpSpPr bwMode="auto">
                  <a:xfrm>
                    <a:off x="4583" y="1917"/>
                    <a:ext cx="158" cy="137"/>
                    <a:chOff x="4583" y="1917"/>
                    <a:chExt cx="158" cy="137"/>
                  </a:xfrm>
                </p:grpSpPr>
                <p:pic>
                  <p:nvPicPr>
                    <p:cNvPr id="42151" name="Picture 16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52" name="Picture 16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53" name="Picture 16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54" name="Picture 17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55" name="Picture 17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17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56" name="Picture 17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57" name="Picture 17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58" name="Picture 17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59" name="Picture 17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60" name="Picture 17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56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61" name="Picture 17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62" name="Picture 17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63" name="Picture 17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64" name="Picture 18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65" name="Picture 18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95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66" name="Picture 18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67" name="Picture 18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68" name="Picture 18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69" name="Picture 18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70" name="Picture 18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2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2034"/>
                      <a:ext cx="2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2171" name="Freeform 187"/>
                    <p:cNvSpPr>
                      <a:spLocks/>
                    </p:cNvSpPr>
                    <p:nvPr/>
                  </p:nvSpPr>
                  <p:spPr bwMode="auto">
                    <a:xfrm>
                      <a:off x="4583" y="1917"/>
                      <a:ext cx="157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28"/>
                        </a:cxn>
                        <a:cxn ang="0">
                          <a:pos x="0" y="136"/>
                        </a:cxn>
                        <a:cxn ang="0">
                          <a:pos x="8" y="136"/>
                        </a:cxn>
                        <a:cxn ang="0">
                          <a:pos x="149" y="136"/>
                        </a:cxn>
                        <a:cxn ang="0">
                          <a:pos x="157" y="136"/>
                        </a:cxn>
                        <a:cxn ang="0">
                          <a:pos x="157" y="128"/>
                        </a:cxn>
                        <a:cxn ang="0">
                          <a:pos x="157" y="8"/>
                        </a:cxn>
                        <a:cxn ang="0">
                          <a:pos x="157" y="0"/>
                        </a:cxn>
                        <a:cxn ang="0">
                          <a:pos x="149" y="0"/>
                        </a:cxn>
                        <a:cxn ang="0">
                          <a:pos x="8" y="0"/>
                        </a:cxn>
                        <a:cxn ang="0">
                          <a:pos x="0" y="0"/>
                        </a:cxn>
                        <a:cxn ang="0">
                          <a:pos x="0" y="8"/>
                        </a:cxn>
                        <a:cxn ang="0">
                          <a:pos x="0" y="128"/>
                        </a:cxn>
                      </a:cxnLst>
                      <a:rect l="0" t="0" r="r" b="b"/>
                      <a:pathLst>
                        <a:path w="157" h="136">
                          <a:moveTo>
                            <a:pt x="0" y="128"/>
                          </a:moveTo>
                          <a:lnTo>
                            <a:pt x="0" y="136"/>
                          </a:lnTo>
                          <a:lnTo>
                            <a:pt x="8" y="136"/>
                          </a:lnTo>
                          <a:lnTo>
                            <a:pt x="149" y="136"/>
                          </a:lnTo>
                          <a:lnTo>
                            <a:pt x="157" y="136"/>
                          </a:lnTo>
                          <a:lnTo>
                            <a:pt x="157" y="128"/>
                          </a:lnTo>
                          <a:lnTo>
                            <a:pt x="157" y="8"/>
                          </a:lnTo>
                          <a:lnTo>
                            <a:pt x="157" y="0"/>
                          </a:lnTo>
                          <a:lnTo>
                            <a:pt x="149" y="0"/>
                          </a:lnTo>
                          <a:lnTo>
                            <a:pt x="8" y="0"/>
                          </a:lnTo>
                          <a:lnTo>
                            <a:pt x="0" y="0"/>
                          </a:lnTo>
                          <a:lnTo>
                            <a:pt x="0" y="8"/>
                          </a:lnTo>
                          <a:lnTo>
                            <a:pt x="0" y="128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172" name="Rectangle 18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599" y="1933"/>
                      <a:ext cx="125" cy="104"/>
                    </a:xfrm>
                    <a:prstGeom prst="rect">
                      <a:avLst/>
                    </a:prstGeom>
                    <a:noFill/>
                    <a:ln w="0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173" name="Freeform 189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4583" y="1917"/>
                      <a:ext cx="157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28"/>
                        </a:cxn>
                        <a:cxn ang="0">
                          <a:pos x="0" y="136"/>
                        </a:cxn>
                        <a:cxn ang="0">
                          <a:pos x="8" y="136"/>
                        </a:cxn>
                        <a:cxn ang="0">
                          <a:pos x="149" y="136"/>
                        </a:cxn>
                        <a:cxn ang="0">
                          <a:pos x="157" y="136"/>
                        </a:cxn>
                        <a:cxn ang="0">
                          <a:pos x="157" y="128"/>
                        </a:cxn>
                        <a:cxn ang="0">
                          <a:pos x="157" y="8"/>
                        </a:cxn>
                        <a:cxn ang="0">
                          <a:pos x="157" y="0"/>
                        </a:cxn>
                        <a:cxn ang="0">
                          <a:pos x="149" y="0"/>
                        </a:cxn>
                        <a:cxn ang="0">
                          <a:pos x="8" y="0"/>
                        </a:cxn>
                        <a:cxn ang="0">
                          <a:pos x="0" y="0"/>
                        </a:cxn>
                        <a:cxn ang="0">
                          <a:pos x="0" y="8"/>
                        </a:cxn>
                        <a:cxn ang="0">
                          <a:pos x="0" y="128"/>
                        </a:cxn>
                        <a:cxn ang="0">
                          <a:pos x="0" y="128"/>
                        </a:cxn>
                        <a:cxn ang="0">
                          <a:pos x="16" y="16"/>
                        </a:cxn>
                        <a:cxn ang="0">
                          <a:pos x="141" y="16"/>
                        </a:cxn>
                        <a:cxn ang="0">
                          <a:pos x="141" y="120"/>
                        </a:cxn>
                        <a:cxn ang="0">
                          <a:pos x="16" y="120"/>
                        </a:cxn>
                        <a:cxn ang="0">
                          <a:pos x="16" y="16"/>
                        </a:cxn>
                        <a:cxn ang="0">
                          <a:pos x="16" y="16"/>
                        </a:cxn>
                      </a:cxnLst>
                      <a:rect l="0" t="0" r="r" b="b"/>
                      <a:pathLst>
                        <a:path w="157" h="136">
                          <a:moveTo>
                            <a:pt x="0" y="128"/>
                          </a:moveTo>
                          <a:lnTo>
                            <a:pt x="0" y="136"/>
                          </a:lnTo>
                          <a:lnTo>
                            <a:pt x="8" y="136"/>
                          </a:lnTo>
                          <a:lnTo>
                            <a:pt x="149" y="136"/>
                          </a:lnTo>
                          <a:lnTo>
                            <a:pt x="157" y="136"/>
                          </a:lnTo>
                          <a:lnTo>
                            <a:pt x="157" y="128"/>
                          </a:lnTo>
                          <a:lnTo>
                            <a:pt x="157" y="8"/>
                          </a:lnTo>
                          <a:lnTo>
                            <a:pt x="157" y="0"/>
                          </a:lnTo>
                          <a:lnTo>
                            <a:pt x="149" y="0"/>
                          </a:lnTo>
                          <a:lnTo>
                            <a:pt x="8" y="0"/>
                          </a:lnTo>
                          <a:lnTo>
                            <a:pt x="0" y="0"/>
                          </a:lnTo>
                          <a:lnTo>
                            <a:pt x="0" y="8"/>
                          </a:lnTo>
                          <a:lnTo>
                            <a:pt x="0" y="128"/>
                          </a:lnTo>
                          <a:lnTo>
                            <a:pt x="0" y="128"/>
                          </a:lnTo>
                          <a:close/>
                          <a:moveTo>
                            <a:pt x="16" y="16"/>
                          </a:moveTo>
                          <a:lnTo>
                            <a:pt x="141" y="16"/>
                          </a:lnTo>
                          <a:lnTo>
                            <a:pt x="141" y="120"/>
                          </a:lnTo>
                          <a:lnTo>
                            <a:pt x="16" y="120"/>
                          </a:lnTo>
                          <a:lnTo>
                            <a:pt x="16" y="16"/>
                          </a:lnTo>
                          <a:lnTo>
                            <a:pt x="16" y="16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pic>
                  <p:nvPicPr>
                    <p:cNvPr id="42174" name="Picture 19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75" name="Picture 19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76" name="Picture 19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77" name="Picture 19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78" name="Picture 19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17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79" name="Picture 19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80" name="Picture 19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81" name="Picture 19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82" name="Picture 19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83" name="Picture 19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56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84" name="Picture 20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85" name="Picture 20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86" name="Picture 20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87" name="Picture 20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88" name="Picture 20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95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89" name="Picture 20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90" name="Picture 20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91" name="Picture 20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92" name="Picture 20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193" name="Picture 20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2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2034"/>
                      <a:ext cx="2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</p:grpSp>
            <p:sp>
              <p:nvSpPr>
                <p:cNvPr id="42194" name="Freeform 210"/>
                <p:cNvSpPr>
                  <a:spLocks/>
                </p:cNvSpPr>
                <p:nvPr/>
              </p:nvSpPr>
              <p:spPr bwMode="auto">
                <a:xfrm>
                  <a:off x="2754" y="3168"/>
                  <a:ext cx="219" cy="266"/>
                </a:xfrm>
                <a:custGeom>
                  <a:avLst/>
                  <a:gdLst/>
                  <a:ahLst/>
                  <a:cxnLst>
                    <a:cxn ang="0">
                      <a:pos x="105" y="0"/>
                    </a:cxn>
                    <a:cxn ang="0">
                      <a:pos x="94" y="1"/>
                    </a:cxn>
                    <a:cxn ang="0">
                      <a:pos x="84" y="2"/>
                    </a:cxn>
                    <a:cxn ang="0">
                      <a:pos x="64" y="8"/>
                    </a:cxn>
                    <a:cxn ang="0">
                      <a:pos x="46" y="18"/>
                    </a:cxn>
                    <a:cxn ang="0">
                      <a:pos x="31" y="31"/>
                    </a:cxn>
                    <a:cxn ang="0">
                      <a:pos x="18" y="46"/>
                    </a:cxn>
                    <a:cxn ang="0">
                      <a:pos x="8" y="64"/>
                    </a:cxn>
                    <a:cxn ang="0">
                      <a:pos x="2" y="84"/>
                    </a:cxn>
                    <a:cxn ang="0">
                      <a:pos x="1" y="94"/>
                    </a:cxn>
                    <a:cxn ang="0">
                      <a:pos x="0" y="105"/>
                    </a:cxn>
                    <a:cxn ang="0">
                      <a:pos x="0" y="419"/>
                    </a:cxn>
                    <a:cxn ang="0">
                      <a:pos x="1" y="430"/>
                    </a:cxn>
                    <a:cxn ang="0">
                      <a:pos x="2" y="440"/>
                    </a:cxn>
                    <a:cxn ang="0">
                      <a:pos x="8" y="460"/>
                    </a:cxn>
                    <a:cxn ang="0">
                      <a:pos x="18" y="478"/>
                    </a:cxn>
                    <a:cxn ang="0">
                      <a:pos x="31" y="493"/>
                    </a:cxn>
                    <a:cxn ang="0">
                      <a:pos x="46" y="506"/>
                    </a:cxn>
                    <a:cxn ang="0">
                      <a:pos x="64" y="516"/>
                    </a:cxn>
                    <a:cxn ang="0">
                      <a:pos x="84" y="522"/>
                    </a:cxn>
                    <a:cxn ang="0">
                      <a:pos x="94" y="523"/>
                    </a:cxn>
                    <a:cxn ang="0">
                      <a:pos x="105" y="524"/>
                    </a:cxn>
                    <a:cxn ang="0">
                      <a:pos x="189" y="524"/>
                    </a:cxn>
                    <a:cxn ang="0">
                      <a:pos x="200" y="523"/>
                    </a:cxn>
                    <a:cxn ang="0">
                      <a:pos x="210" y="522"/>
                    </a:cxn>
                    <a:cxn ang="0">
                      <a:pos x="230" y="516"/>
                    </a:cxn>
                    <a:cxn ang="0">
                      <a:pos x="248" y="506"/>
                    </a:cxn>
                    <a:cxn ang="0">
                      <a:pos x="263" y="493"/>
                    </a:cxn>
                    <a:cxn ang="0">
                      <a:pos x="276" y="478"/>
                    </a:cxn>
                    <a:cxn ang="0">
                      <a:pos x="286" y="460"/>
                    </a:cxn>
                    <a:cxn ang="0">
                      <a:pos x="292" y="440"/>
                    </a:cxn>
                    <a:cxn ang="0">
                      <a:pos x="293" y="430"/>
                    </a:cxn>
                    <a:cxn ang="0">
                      <a:pos x="294" y="419"/>
                    </a:cxn>
                    <a:cxn ang="0">
                      <a:pos x="294" y="105"/>
                    </a:cxn>
                    <a:cxn ang="0">
                      <a:pos x="293" y="94"/>
                    </a:cxn>
                    <a:cxn ang="0">
                      <a:pos x="292" y="84"/>
                    </a:cxn>
                    <a:cxn ang="0">
                      <a:pos x="286" y="64"/>
                    </a:cxn>
                    <a:cxn ang="0">
                      <a:pos x="276" y="46"/>
                    </a:cxn>
                    <a:cxn ang="0">
                      <a:pos x="263" y="31"/>
                    </a:cxn>
                    <a:cxn ang="0">
                      <a:pos x="248" y="18"/>
                    </a:cxn>
                    <a:cxn ang="0">
                      <a:pos x="230" y="8"/>
                    </a:cxn>
                    <a:cxn ang="0">
                      <a:pos x="210" y="2"/>
                    </a:cxn>
                    <a:cxn ang="0">
                      <a:pos x="200" y="1"/>
                    </a:cxn>
                    <a:cxn ang="0">
                      <a:pos x="189" y="0"/>
                    </a:cxn>
                    <a:cxn ang="0">
                      <a:pos x="105" y="0"/>
                    </a:cxn>
                  </a:cxnLst>
                  <a:rect l="0" t="0" r="r" b="b"/>
                  <a:pathLst>
                    <a:path w="294" h="524">
                      <a:moveTo>
                        <a:pt x="105" y="0"/>
                      </a:moveTo>
                      <a:lnTo>
                        <a:pt x="94" y="1"/>
                      </a:lnTo>
                      <a:lnTo>
                        <a:pt x="84" y="2"/>
                      </a:lnTo>
                      <a:lnTo>
                        <a:pt x="64" y="8"/>
                      </a:lnTo>
                      <a:lnTo>
                        <a:pt x="46" y="18"/>
                      </a:lnTo>
                      <a:lnTo>
                        <a:pt x="31" y="31"/>
                      </a:lnTo>
                      <a:lnTo>
                        <a:pt x="18" y="46"/>
                      </a:lnTo>
                      <a:lnTo>
                        <a:pt x="8" y="64"/>
                      </a:lnTo>
                      <a:lnTo>
                        <a:pt x="2" y="84"/>
                      </a:lnTo>
                      <a:lnTo>
                        <a:pt x="1" y="94"/>
                      </a:lnTo>
                      <a:lnTo>
                        <a:pt x="0" y="105"/>
                      </a:lnTo>
                      <a:lnTo>
                        <a:pt x="0" y="419"/>
                      </a:lnTo>
                      <a:lnTo>
                        <a:pt x="1" y="430"/>
                      </a:lnTo>
                      <a:lnTo>
                        <a:pt x="2" y="440"/>
                      </a:lnTo>
                      <a:lnTo>
                        <a:pt x="8" y="460"/>
                      </a:lnTo>
                      <a:lnTo>
                        <a:pt x="18" y="478"/>
                      </a:lnTo>
                      <a:lnTo>
                        <a:pt x="31" y="493"/>
                      </a:lnTo>
                      <a:lnTo>
                        <a:pt x="46" y="506"/>
                      </a:lnTo>
                      <a:lnTo>
                        <a:pt x="64" y="516"/>
                      </a:lnTo>
                      <a:lnTo>
                        <a:pt x="84" y="522"/>
                      </a:lnTo>
                      <a:lnTo>
                        <a:pt x="94" y="523"/>
                      </a:lnTo>
                      <a:lnTo>
                        <a:pt x="105" y="524"/>
                      </a:lnTo>
                      <a:lnTo>
                        <a:pt x="189" y="524"/>
                      </a:lnTo>
                      <a:lnTo>
                        <a:pt x="200" y="523"/>
                      </a:lnTo>
                      <a:lnTo>
                        <a:pt x="210" y="522"/>
                      </a:lnTo>
                      <a:lnTo>
                        <a:pt x="230" y="516"/>
                      </a:lnTo>
                      <a:lnTo>
                        <a:pt x="248" y="506"/>
                      </a:lnTo>
                      <a:lnTo>
                        <a:pt x="263" y="493"/>
                      </a:lnTo>
                      <a:lnTo>
                        <a:pt x="276" y="478"/>
                      </a:lnTo>
                      <a:lnTo>
                        <a:pt x="286" y="460"/>
                      </a:lnTo>
                      <a:lnTo>
                        <a:pt x="292" y="440"/>
                      </a:lnTo>
                      <a:lnTo>
                        <a:pt x="293" y="430"/>
                      </a:lnTo>
                      <a:lnTo>
                        <a:pt x="294" y="419"/>
                      </a:lnTo>
                      <a:lnTo>
                        <a:pt x="294" y="105"/>
                      </a:lnTo>
                      <a:lnTo>
                        <a:pt x="293" y="94"/>
                      </a:lnTo>
                      <a:lnTo>
                        <a:pt x="292" y="84"/>
                      </a:lnTo>
                      <a:lnTo>
                        <a:pt x="286" y="64"/>
                      </a:lnTo>
                      <a:lnTo>
                        <a:pt x="276" y="46"/>
                      </a:lnTo>
                      <a:lnTo>
                        <a:pt x="263" y="31"/>
                      </a:lnTo>
                      <a:lnTo>
                        <a:pt x="248" y="18"/>
                      </a:lnTo>
                      <a:lnTo>
                        <a:pt x="230" y="8"/>
                      </a:lnTo>
                      <a:lnTo>
                        <a:pt x="210" y="2"/>
                      </a:lnTo>
                      <a:lnTo>
                        <a:pt x="200" y="1"/>
                      </a:lnTo>
                      <a:lnTo>
                        <a:pt x="189" y="0"/>
                      </a:lnTo>
                      <a:lnTo>
                        <a:pt x="105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254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195" name="Rectangle 211"/>
                <p:cNvSpPr>
                  <a:spLocks noChangeArrowheads="1"/>
                </p:cNvSpPr>
                <p:nvPr/>
              </p:nvSpPr>
              <p:spPr bwMode="auto">
                <a:xfrm>
                  <a:off x="2754" y="3168"/>
                  <a:ext cx="221" cy="63"/>
                </a:xfrm>
                <a:prstGeom prst="rect">
                  <a:avLst/>
                </a:prstGeom>
                <a:solidFill>
                  <a:srgbClr val="00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196" name="Rectangle 212"/>
                <p:cNvSpPr>
                  <a:spLocks noChangeArrowheads="1"/>
                </p:cNvSpPr>
                <p:nvPr/>
              </p:nvSpPr>
              <p:spPr bwMode="auto">
                <a:xfrm>
                  <a:off x="2754" y="3077"/>
                  <a:ext cx="221" cy="91"/>
                </a:xfrm>
                <a:prstGeom prst="rect">
                  <a:avLst/>
                </a:prstGeom>
                <a:solidFill>
                  <a:srgbClr val="FF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197" name="Rectangle 213"/>
                <p:cNvSpPr>
                  <a:spLocks noChangeArrowheads="1"/>
                </p:cNvSpPr>
                <p:nvPr/>
              </p:nvSpPr>
              <p:spPr bwMode="auto">
                <a:xfrm>
                  <a:off x="2754" y="2925"/>
                  <a:ext cx="221" cy="55"/>
                </a:xfrm>
                <a:prstGeom prst="rect">
                  <a:avLst/>
                </a:prstGeom>
                <a:solidFill>
                  <a:srgbClr val="80808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198" name="Rectangle 214"/>
                <p:cNvSpPr>
                  <a:spLocks noChangeArrowheads="1"/>
                </p:cNvSpPr>
                <p:nvPr/>
              </p:nvSpPr>
              <p:spPr bwMode="auto">
                <a:xfrm>
                  <a:off x="2767" y="2919"/>
                  <a:ext cx="202" cy="11"/>
                </a:xfrm>
                <a:prstGeom prst="rect">
                  <a:avLst/>
                </a:prstGeom>
                <a:solidFill>
                  <a:srgbClr val="808080"/>
                </a:solidFill>
                <a:ln w="25400">
                  <a:solidFill>
                    <a:srgbClr val="80808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199" name="Rectangle 215"/>
                <p:cNvSpPr>
                  <a:spLocks noChangeArrowheads="1"/>
                </p:cNvSpPr>
                <p:nvPr/>
              </p:nvSpPr>
              <p:spPr bwMode="auto">
                <a:xfrm>
                  <a:off x="2799" y="2874"/>
                  <a:ext cx="137" cy="10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200" name="Freeform 216"/>
                <p:cNvSpPr>
                  <a:spLocks/>
                </p:cNvSpPr>
                <p:nvPr/>
              </p:nvSpPr>
              <p:spPr bwMode="auto">
                <a:xfrm>
                  <a:off x="2754" y="2832"/>
                  <a:ext cx="219" cy="31"/>
                </a:xfrm>
                <a:custGeom>
                  <a:avLst/>
                  <a:gdLst/>
                  <a:ahLst/>
                  <a:cxnLst>
                    <a:cxn ang="0">
                      <a:pos x="89" y="0"/>
                    </a:cxn>
                    <a:cxn ang="0">
                      <a:pos x="71" y="2"/>
                    </a:cxn>
                    <a:cxn ang="0">
                      <a:pos x="54" y="7"/>
                    </a:cxn>
                    <a:cxn ang="0">
                      <a:pos x="39" y="15"/>
                    </a:cxn>
                    <a:cxn ang="0">
                      <a:pos x="26" y="26"/>
                    </a:cxn>
                    <a:cxn ang="0">
                      <a:pos x="15" y="39"/>
                    </a:cxn>
                    <a:cxn ang="0">
                      <a:pos x="7" y="54"/>
                    </a:cxn>
                    <a:cxn ang="0">
                      <a:pos x="2" y="71"/>
                    </a:cxn>
                    <a:cxn ang="0">
                      <a:pos x="0" y="89"/>
                    </a:cxn>
                    <a:cxn ang="0">
                      <a:pos x="2" y="107"/>
                    </a:cxn>
                    <a:cxn ang="0">
                      <a:pos x="7" y="124"/>
                    </a:cxn>
                    <a:cxn ang="0">
                      <a:pos x="15" y="139"/>
                    </a:cxn>
                    <a:cxn ang="0">
                      <a:pos x="26" y="152"/>
                    </a:cxn>
                    <a:cxn ang="0">
                      <a:pos x="39" y="163"/>
                    </a:cxn>
                    <a:cxn ang="0">
                      <a:pos x="54" y="171"/>
                    </a:cxn>
                    <a:cxn ang="0">
                      <a:pos x="71" y="176"/>
                    </a:cxn>
                    <a:cxn ang="0">
                      <a:pos x="89" y="178"/>
                    </a:cxn>
                    <a:cxn ang="0">
                      <a:pos x="205" y="178"/>
                    </a:cxn>
                    <a:cxn ang="0">
                      <a:pos x="223" y="176"/>
                    </a:cxn>
                    <a:cxn ang="0">
                      <a:pos x="240" y="171"/>
                    </a:cxn>
                    <a:cxn ang="0">
                      <a:pos x="255" y="163"/>
                    </a:cxn>
                    <a:cxn ang="0">
                      <a:pos x="268" y="152"/>
                    </a:cxn>
                    <a:cxn ang="0">
                      <a:pos x="279" y="139"/>
                    </a:cxn>
                    <a:cxn ang="0">
                      <a:pos x="287" y="124"/>
                    </a:cxn>
                    <a:cxn ang="0">
                      <a:pos x="292" y="107"/>
                    </a:cxn>
                    <a:cxn ang="0">
                      <a:pos x="294" y="89"/>
                    </a:cxn>
                    <a:cxn ang="0">
                      <a:pos x="292" y="71"/>
                    </a:cxn>
                    <a:cxn ang="0">
                      <a:pos x="287" y="54"/>
                    </a:cxn>
                    <a:cxn ang="0">
                      <a:pos x="279" y="39"/>
                    </a:cxn>
                    <a:cxn ang="0">
                      <a:pos x="268" y="26"/>
                    </a:cxn>
                    <a:cxn ang="0">
                      <a:pos x="255" y="15"/>
                    </a:cxn>
                    <a:cxn ang="0">
                      <a:pos x="240" y="7"/>
                    </a:cxn>
                    <a:cxn ang="0">
                      <a:pos x="223" y="2"/>
                    </a:cxn>
                    <a:cxn ang="0">
                      <a:pos x="205" y="0"/>
                    </a:cxn>
                    <a:cxn ang="0">
                      <a:pos x="89" y="0"/>
                    </a:cxn>
                  </a:cxnLst>
                  <a:rect l="0" t="0" r="r" b="b"/>
                  <a:pathLst>
                    <a:path w="294" h="178">
                      <a:moveTo>
                        <a:pt x="89" y="0"/>
                      </a:moveTo>
                      <a:lnTo>
                        <a:pt x="71" y="2"/>
                      </a:lnTo>
                      <a:lnTo>
                        <a:pt x="54" y="7"/>
                      </a:lnTo>
                      <a:lnTo>
                        <a:pt x="39" y="15"/>
                      </a:lnTo>
                      <a:lnTo>
                        <a:pt x="26" y="26"/>
                      </a:lnTo>
                      <a:lnTo>
                        <a:pt x="15" y="39"/>
                      </a:lnTo>
                      <a:lnTo>
                        <a:pt x="7" y="54"/>
                      </a:lnTo>
                      <a:lnTo>
                        <a:pt x="2" y="71"/>
                      </a:lnTo>
                      <a:lnTo>
                        <a:pt x="0" y="89"/>
                      </a:lnTo>
                      <a:lnTo>
                        <a:pt x="2" y="107"/>
                      </a:lnTo>
                      <a:lnTo>
                        <a:pt x="7" y="124"/>
                      </a:lnTo>
                      <a:lnTo>
                        <a:pt x="15" y="139"/>
                      </a:lnTo>
                      <a:lnTo>
                        <a:pt x="26" y="152"/>
                      </a:lnTo>
                      <a:lnTo>
                        <a:pt x="39" y="163"/>
                      </a:lnTo>
                      <a:lnTo>
                        <a:pt x="54" y="171"/>
                      </a:lnTo>
                      <a:lnTo>
                        <a:pt x="71" y="176"/>
                      </a:lnTo>
                      <a:lnTo>
                        <a:pt x="89" y="178"/>
                      </a:lnTo>
                      <a:lnTo>
                        <a:pt x="205" y="178"/>
                      </a:lnTo>
                      <a:lnTo>
                        <a:pt x="223" y="176"/>
                      </a:lnTo>
                      <a:lnTo>
                        <a:pt x="240" y="171"/>
                      </a:lnTo>
                      <a:lnTo>
                        <a:pt x="255" y="163"/>
                      </a:lnTo>
                      <a:lnTo>
                        <a:pt x="268" y="152"/>
                      </a:lnTo>
                      <a:lnTo>
                        <a:pt x="279" y="139"/>
                      </a:lnTo>
                      <a:lnTo>
                        <a:pt x="287" y="124"/>
                      </a:lnTo>
                      <a:lnTo>
                        <a:pt x="292" y="107"/>
                      </a:lnTo>
                      <a:lnTo>
                        <a:pt x="294" y="89"/>
                      </a:lnTo>
                      <a:lnTo>
                        <a:pt x="292" y="71"/>
                      </a:lnTo>
                      <a:lnTo>
                        <a:pt x="287" y="54"/>
                      </a:lnTo>
                      <a:lnTo>
                        <a:pt x="279" y="39"/>
                      </a:lnTo>
                      <a:lnTo>
                        <a:pt x="268" y="26"/>
                      </a:lnTo>
                      <a:lnTo>
                        <a:pt x="255" y="15"/>
                      </a:lnTo>
                      <a:lnTo>
                        <a:pt x="240" y="7"/>
                      </a:lnTo>
                      <a:lnTo>
                        <a:pt x="223" y="2"/>
                      </a:lnTo>
                      <a:lnTo>
                        <a:pt x="205" y="0"/>
                      </a:lnTo>
                      <a:lnTo>
                        <a:pt x="89" y="0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254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201" name="Rectangle 217"/>
                <p:cNvSpPr>
                  <a:spLocks noChangeArrowheads="1"/>
                </p:cNvSpPr>
                <p:nvPr/>
              </p:nvSpPr>
              <p:spPr bwMode="auto">
                <a:xfrm>
                  <a:off x="2754" y="3204"/>
                  <a:ext cx="221" cy="99"/>
                </a:xfrm>
                <a:prstGeom prst="rect">
                  <a:avLst/>
                </a:prstGeom>
                <a:solidFill>
                  <a:srgbClr val="00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sp>
            <p:nvSpPr>
              <p:cNvPr id="42202" name="Rectangle 218"/>
              <p:cNvSpPr>
                <a:spLocks noChangeArrowheads="1"/>
              </p:cNvSpPr>
              <p:nvPr/>
            </p:nvSpPr>
            <p:spPr bwMode="auto">
              <a:xfrm>
                <a:off x="993" y="2069"/>
                <a:ext cx="215" cy="187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grpSp>
            <p:nvGrpSpPr>
              <p:cNvPr id="42203" name="Group 219"/>
              <p:cNvGrpSpPr>
                <a:grpSpLocks/>
              </p:cNvGrpSpPr>
              <p:nvPr/>
            </p:nvGrpSpPr>
            <p:grpSpPr bwMode="auto">
              <a:xfrm>
                <a:off x="1622" y="1649"/>
                <a:ext cx="222" cy="94"/>
                <a:chOff x="4514" y="1982"/>
                <a:chExt cx="297" cy="143"/>
              </a:xfrm>
            </p:grpSpPr>
            <p:grpSp>
              <p:nvGrpSpPr>
                <p:cNvPr id="42204" name="Group 220"/>
                <p:cNvGrpSpPr>
                  <a:grpSpLocks/>
                </p:cNvGrpSpPr>
                <p:nvPr/>
              </p:nvGrpSpPr>
              <p:grpSpPr bwMode="auto">
                <a:xfrm>
                  <a:off x="4514" y="1982"/>
                  <a:ext cx="297" cy="143"/>
                  <a:chOff x="4514" y="1982"/>
                  <a:chExt cx="297" cy="143"/>
                </a:xfrm>
              </p:grpSpPr>
              <p:pic>
                <p:nvPicPr>
                  <p:cNvPr id="42205" name="Picture 221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06" name="Picture 222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07" name="Picture 22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08" name="Picture 224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09" name="Picture 225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10" name="Picture 226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11" name="Picture 227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12" name="Picture 228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1982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13" name="Picture 229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14" name="Picture 230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15" name="Picture 231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16" name="Picture 232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17" name="Picture 23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18" name="Picture 234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19" name="Picture 235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20" name="Picture 236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2021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21" name="Picture 237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22" name="Picture 238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23" name="Picture 239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24" name="Picture 240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25" name="Picture 241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26" name="Picture 242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27" name="Picture 24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28" name="Picture 244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2060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29" name="Picture 245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30" name="Picture 246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31" name="Picture 247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32" name="Picture 248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33" name="Picture 249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34" name="Picture 250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35" name="Picture 251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36" name="Picture 252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2099"/>
                    <a:ext cx="24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237" name="Freeform 253"/>
                  <p:cNvSpPr>
                    <a:spLocks/>
                  </p:cNvSpPr>
                  <p:nvPr/>
                </p:nvSpPr>
                <p:spPr bwMode="auto">
                  <a:xfrm>
                    <a:off x="4514" y="1982"/>
                    <a:ext cx="295" cy="141"/>
                  </a:xfrm>
                  <a:custGeom>
                    <a:avLst/>
                    <a:gdLst/>
                    <a:ahLst/>
                    <a:cxnLst>
                      <a:cxn ang="0">
                        <a:pos x="147" y="0"/>
                      </a:cxn>
                      <a:cxn ang="0">
                        <a:pos x="117" y="1"/>
                      </a:cxn>
                      <a:cxn ang="0">
                        <a:pos x="90" y="6"/>
                      </a:cxn>
                      <a:cxn ang="0">
                        <a:pos x="65" y="12"/>
                      </a:cxn>
                      <a:cxn ang="0">
                        <a:pos x="43" y="21"/>
                      </a:cxn>
                      <a:cxn ang="0">
                        <a:pos x="34" y="26"/>
                      </a:cxn>
                      <a:cxn ang="0">
                        <a:pos x="25" y="31"/>
                      </a:cxn>
                      <a:cxn ang="0">
                        <a:pos x="18" y="37"/>
                      </a:cxn>
                      <a:cxn ang="0">
                        <a:pos x="12" y="43"/>
                      </a:cxn>
                      <a:cxn ang="0">
                        <a:pos x="7" y="49"/>
                      </a:cxn>
                      <a:cxn ang="0">
                        <a:pos x="3" y="56"/>
                      </a:cxn>
                      <a:cxn ang="0">
                        <a:pos x="1" y="63"/>
                      </a:cxn>
                      <a:cxn ang="0">
                        <a:pos x="0" y="70"/>
                      </a:cxn>
                      <a:cxn ang="0">
                        <a:pos x="1" y="77"/>
                      </a:cxn>
                      <a:cxn ang="0">
                        <a:pos x="3" y="84"/>
                      </a:cxn>
                      <a:cxn ang="0">
                        <a:pos x="7" y="91"/>
                      </a:cxn>
                      <a:cxn ang="0">
                        <a:pos x="12" y="98"/>
                      </a:cxn>
                      <a:cxn ang="0">
                        <a:pos x="18" y="104"/>
                      </a:cxn>
                      <a:cxn ang="0">
                        <a:pos x="25" y="110"/>
                      </a:cxn>
                      <a:cxn ang="0">
                        <a:pos x="34" y="115"/>
                      </a:cxn>
                      <a:cxn ang="0">
                        <a:pos x="43" y="120"/>
                      </a:cxn>
                      <a:cxn ang="0">
                        <a:pos x="65" y="129"/>
                      </a:cxn>
                      <a:cxn ang="0">
                        <a:pos x="90" y="135"/>
                      </a:cxn>
                      <a:cxn ang="0">
                        <a:pos x="117" y="140"/>
                      </a:cxn>
                      <a:cxn ang="0">
                        <a:pos x="147" y="141"/>
                      </a:cxn>
                      <a:cxn ang="0">
                        <a:pos x="177" y="140"/>
                      </a:cxn>
                      <a:cxn ang="0">
                        <a:pos x="205" y="135"/>
                      </a:cxn>
                      <a:cxn ang="0">
                        <a:pos x="230" y="129"/>
                      </a:cxn>
                      <a:cxn ang="0">
                        <a:pos x="252" y="120"/>
                      </a:cxn>
                      <a:cxn ang="0">
                        <a:pos x="261" y="115"/>
                      </a:cxn>
                      <a:cxn ang="0">
                        <a:pos x="270" y="110"/>
                      </a:cxn>
                      <a:cxn ang="0">
                        <a:pos x="277" y="104"/>
                      </a:cxn>
                      <a:cxn ang="0">
                        <a:pos x="283" y="98"/>
                      </a:cxn>
                      <a:cxn ang="0">
                        <a:pos x="288" y="91"/>
                      </a:cxn>
                      <a:cxn ang="0">
                        <a:pos x="292" y="84"/>
                      </a:cxn>
                      <a:cxn ang="0">
                        <a:pos x="294" y="77"/>
                      </a:cxn>
                      <a:cxn ang="0">
                        <a:pos x="295" y="70"/>
                      </a:cxn>
                      <a:cxn ang="0">
                        <a:pos x="294" y="63"/>
                      </a:cxn>
                      <a:cxn ang="0">
                        <a:pos x="292" y="56"/>
                      </a:cxn>
                      <a:cxn ang="0">
                        <a:pos x="288" y="49"/>
                      </a:cxn>
                      <a:cxn ang="0">
                        <a:pos x="283" y="43"/>
                      </a:cxn>
                      <a:cxn ang="0">
                        <a:pos x="277" y="37"/>
                      </a:cxn>
                      <a:cxn ang="0">
                        <a:pos x="270" y="31"/>
                      </a:cxn>
                      <a:cxn ang="0">
                        <a:pos x="261" y="26"/>
                      </a:cxn>
                      <a:cxn ang="0">
                        <a:pos x="252" y="21"/>
                      </a:cxn>
                      <a:cxn ang="0">
                        <a:pos x="230" y="12"/>
                      </a:cxn>
                      <a:cxn ang="0">
                        <a:pos x="205" y="6"/>
                      </a:cxn>
                      <a:cxn ang="0">
                        <a:pos x="177" y="1"/>
                      </a:cxn>
                      <a:cxn ang="0">
                        <a:pos x="147" y="0"/>
                      </a:cxn>
                    </a:cxnLst>
                    <a:rect l="0" t="0" r="r" b="b"/>
                    <a:pathLst>
                      <a:path w="295" h="141">
                        <a:moveTo>
                          <a:pt x="147" y="0"/>
                        </a:moveTo>
                        <a:lnTo>
                          <a:pt x="117" y="1"/>
                        </a:lnTo>
                        <a:lnTo>
                          <a:pt x="90" y="6"/>
                        </a:lnTo>
                        <a:lnTo>
                          <a:pt x="65" y="12"/>
                        </a:lnTo>
                        <a:lnTo>
                          <a:pt x="43" y="21"/>
                        </a:lnTo>
                        <a:lnTo>
                          <a:pt x="34" y="26"/>
                        </a:lnTo>
                        <a:lnTo>
                          <a:pt x="25" y="31"/>
                        </a:lnTo>
                        <a:lnTo>
                          <a:pt x="18" y="37"/>
                        </a:lnTo>
                        <a:lnTo>
                          <a:pt x="12" y="43"/>
                        </a:lnTo>
                        <a:lnTo>
                          <a:pt x="7" y="49"/>
                        </a:lnTo>
                        <a:lnTo>
                          <a:pt x="3" y="56"/>
                        </a:lnTo>
                        <a:lnTo>
                          <a:pt x="1" y="63"/>
                        </a:lnTo>
                        <a:lnTo>
                          <a:pt x="0" y="70"/>
                        </a:lnTo>
                        <a:lnTo>
                          <a:pt x="1" y="77"/>
                        </a:lnTo>
                        <a:lnTo>
                          <a:pt x="3" y="84"/>
                        </a:lnTo>
                        <a:lnTo>
                          <a:pt x="7" y="91"/>
                        </a:lnTo>
                        <a:lnTo>
                          <a:pt x="12" y="98"/>
                        </a:lnTo>
                        <a:lnTo>
                          <a:pt x="18" y="104"/>
                        </a:lnTo>
                        <a:lnTo>
                          <a:pt x="25" y="110"/>
                        </a:lnTo>
                        <a:lnTo>
                          <a:pt x="34" y="115"/>
                        </a:lnTo>
                        <a:lnTo>
                          <a:pt x="43" y="120"/>
                        </a:lnTo>
                        <a:lnTo>
                          <a:pt x="65" y="129"/>
                        </a:lnTo>
                        <a:lnTo>
                          <a:pt x="90" y="135"/>
                        </a:lnTo>
                        <a:lnTo>
                          <a:pt x="117" y="140"/>
                        </a:lnTo>
                        <a:lnTo>
                          <a:pt x="147" y="141"/>
                        </a:lnTo>
                        <a:lnTo>
                          <a:pt x="177" y="140"/>
                        </a:lnTo>
                        <a:lnTo>
                          <a:pt x="205" y="135"/>
                        </a:lnTo>
                        <a:lnTo>
                          <a:pt x="230" y="129"/>
                        </a:lnTo>
                        <a:lnTo>
                          <a:pt x="252" y="120"/>
                        </a:lnTo>
                        <a:lnTo>
                          <a:pt x="261" y="115"/>
                        </a:lnTo>
                        <a:lnTo>
                          <a:pt x="270" y="110"/>
                        </a:lnTo>
                        <a:lnTo>
                          <a:pt x="277" y="104"/>
                        </a:lnTo>
                        <a:lnTo>
                          <a:pt x="283" y="98"/>
                        </a:lnTo>
                        <a:lnTo>
                          <a:pt x="288" y="91"/>
                        </a:lnTo>
                        <a:lnTo>
                          <a:pt x="292" y="84"/>
                        </a:lnTo>
                        <a:lnTo>
                          <a:pt x="294" y="77"/>
                        </a:lnTo>
                        <a:lnTo>
                          <a:pt x="295" y="70"/>
                        </a:lnTo>
                        <a:lnTo>
                          <a:pt x="294" y="63"/>
                        </a:lnTo>
                        <a:lnTo>
                          <a:pt x="292" y="56"/>
                        </a:lnTo>
                        <a:lnTo>
                          <a:pt x="288" y="49"/>
                        </a:lnTo>
                        <a:lnTo>
                          <a:pt x="283" y="43"/>
                        </a:lnTo>
                        <a:lnTo>
                          <a:pt x="277" y="37"/>
                        </a:lnTo>
                        <a:lnTo>
                          <a:pt x="270" y="31"/>
                        </a:lnTo>
                        <a:lnTo>
                          <a:pt x="261" y="26"/>
                        </a:lnTo>
                        <a:lnTo>
                          <a:pt x="252" y="21"/>
                        </a:lnTo>
                        <a:lnTo>
                          <a:pt x="230" y="12"/>
                        </a:lnTo>
                        <a:lnTo>
                          <a:pt x="205" y="6"/>
                        </a:lnTo>
                        <a:lnTo>
                          <a:pt x="177" y="1"/>
                        </a:lnTo>
                        <a:lnTo>
                          <a:pt x="147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2238" name="Oval 254"/>
                  <p:cNvSpPr>
                    <a:spLocks noChangeArrowheads="1"/>
                  </p:cNvSpPr>
                  <p:nvPr/>
                </p:nvSpPr>
                <p:spPr bwMode="auto">
                  <a:xfrm>
                    <a:off x="4514" y="1982"/>
                    <a:ext cx="296" cy="142"/>
                  </a:xfrm>
                  <a:prstGeom prst="ellipse">
                    <a:avLst/>
                  </a:pr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pic>
                <p:nvPicPr>
                  <p:cNvPr id="42239" name="Picture 255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40" name="Picture 256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41" name="Picture 257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42" name="Picture 258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43" name="Picture 259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44" name="Picture 260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45" name="Picture 261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46" name="Picture 262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1982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47" name="Picture 26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48" name="Picture 264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49" name="Picture 265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50" name="Picture 266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51" name="Picture 267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52" name="Picture 268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53" name="Picture 269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54" name="Picture 270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2021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55" name="Picture 271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56" name="Picture 272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57" name="Picture 27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58" name="Picture 274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59" name="Picture 275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60" name="Picture 276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61" name="Picture 277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62" name="Picture 278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2060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63" name="Picture 279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64" name="Picture 280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65" name="Picture 281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66" name="Picture 282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67" name="Picture 283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68" name="Picture 284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69" name="Picture 285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2099"/>
                    <a:ext cx="39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70" name="Picture 286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2099"/>
                    <a:ext cx="24" cy="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sp>
              <p:nvSpPr>
                <p:cNvPr id="42271" name="Oval 287"/>
                <p:cNvSpPr>
                  <a:spLocks noChangeArrowheads="1"/>
                </p:cNvSpPr>
                <p:nvPr/>
              </p:nvSpPr>
              <p:spPr bwMode="auto">
                <a:xfrm>
                  <a:off x="4514" y="1982"/>
                  <a:ext cx="296" cy="142"/>
                </a:xfrm>
                <a:prstGeom prst="ellips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sp>
            <p:nvSpPr>
              <p:cNvPr id="42272" name="Freeform 288"/>
              <p:cNvSpPr>
                <a:spLocks/>
              </p:cNvSpPr>
              <p:nvPr/>
            </p:nvSpPr>
            <p:spPr bwMode="auto">
              <a:xfrm>
                <a:off x="1622" y="1523"/>
                <a:ext cx="219" cy="111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106" y="1"/>
                  </a:cxn>
                  <a:cxn ang="0">
                    <a:pos x="94" y="2"/>
                  </a:cxn>
                  <a:cxn ang="0">
                    <a:pos x="83" y="5"/>
                  </a:cxn>
                  <a:cxn ang="0">
                    <a:pos x="72" y="9"/>
                  </a:cxn>
                  <a:cxn ang="0">
                    <a:pos x="62" y="14"/>
                  </a:cxn>
                  <a:cxn ang="0">
                    <a:pos x="52" y="20"/>
                  </a:cxn>
                  <a:cxn ang="0">
                    <a:pos x="35" y="35"/>
                  </a:cxn>
                  <a:cxn ang="0">
                    <a:pos x="20" y="52"/>
                  </a:cxn>
                  <a:cxn ang="0">
                    <a:pos x="14" y="62"/>
                  </a:cxn>
                  <a:cxn ang="0">
                    <a:pos x="9" y="72"/>
                  </a:cxn>
                  <a:cxn ang="0">
                    <a:pos x="5" y="83"/>
                  </a:cxn>
                  <a:cxn ang="0">
                    <a:pos x="2" y="94"/>
                  </a:cxn>
                  <a:cxn ang="0">
                    <a:pos x="1" y="106"/>
                  </a:cxn>
                  <a:cxn ang="0">
                    <a:pos x="0" y="118"/>
                  </a:cxn>
                  <a:cxn ang="0">
                    <a:pos x="0" y="155"/>
                  </a:cxn>
                  <a:cxn ang="0">
                    <a:pos x="1" y="167"/>
                  </a:cxn>
                  <a:cxn ang="0">
                    <a:pos x="2" y="179"/>
                  </a:cxn>
                  <a:cxn ang="0">
                    <a:pos x="5" y="190"/>
                  </a:cxn>
                  <a:cxn ang="0">
                    <a:pos x="9" y="201"/>
                  </a:cxn>
                  <a:cxn ang="0">
                    <a:pos x="14" y="211"/>
                  </a:cxn>
                  <a:cxn ang="0">
                    <a:pos x="20" y="221"/>
                  </a:cxn>
                  <a:cxn ang="0">
                    <a:pos x="35" y="238"/>
                  </a:cxn>
                  <a:cxn ang="0">
                    <a:pos x="52" y="253"/>
                  </a:cxn>
                  <a:cxn ang="0">
                    <a:pos x="62" y="259"/>
                  </a:cxn>
                  <a:cxn ang="0">
                    <a:pos x="72" y="264"/>
                  </a:cxn>
                  <a:cxn ang="0">
                    <a:pos x="83" y="268"/>
                  </a:cxn>
                  <a:cxn ang="0">
                    <a:pos x="94" y="271"/>
                  </a:cxn>
                  <a:cxn ang="0">
                    <a:pos x="106" y="272"/>
                  </a:cxn>
                  <a:cxn ang="0">
                    <a:pos x="118" y="273"/>
                  </a:cxn>
                  <a:cxn ang="0">
                    <a:pos x="176" y="273"/>
                  </a:cxn>
                  <a:cxn ang="0">
                    <a:pos x="188" y="272"/>
                  </a:cxn>
                  <a:cxn ang="0">
                    <a:pos x="200" y="271"/>
                  </a:cxn>
                  <a:cxn ang="0">
                    <a:pos x="211" y="268"/>
                  </a:cxn>
                  <a:cxn ang="0">
                    <a:pos x="222" y="264"/>
                  </a:cxn>
                  <a:cxn ang="0">
                    <a:pos x="232" y="259"/>
                  </a:cxn>
                  <a:cxn ang="0">
                    <a:pos x="242" y="253"/>
                  </a:cxn>
                  <a:cxn ang="0">
                    <a:pos x="259" y="238"/>
                  </a:cxn>
                  <a:cxn ang="0">
                    <a:pos x="274" y="221"/>
                  </a:cxn>
                  <a:cxn ang="0">
                    <a:pos x="280" y="211"/>
                  </a:cxn>
                  <a:cxn ang="0">
                    <a:pos x="285" y="201"/>
                  </a:cxn>
                  <a:cxn ang="0">
                    <a:pos x="289" y="190"/>
                  </a:cxn>
                  <a:cxn ang="0">
                    <a:pos x="292" y="179"/>
                  </a:cxn>
                  <a:cxn ang="0">
                    <a:pos x="293" y="167"/>
                  </a:cxn>
                  <a:cxn ang="0">
                    <a:pos x="294" y="155"/>
                  </a:cxn>
                  <a:cxn ang="0">
                    <a:pos x="294" y="118"/>
                  </a:cxn>
                  <a:cxn ang="0">
                    <a:pos x="293" y="106"/>
                  </a:cxn>
                  <a:cxn ang="0">
                    <a:pos x="292" y="94"/>
                  </a:cxn>
                  <a:cxn ang="0">
                    <a:pos x="289" y="83"/>
                  </a:cxn>
                  <a:cxn ang="0">
                    <a:pos x="285" y="72"/>
                  </a:cxn>
                  <a:cxn ang="0">
                    <a:pos x="280" y="62"/>
                  </a:cxn>
                  <a:cxn ang="0">
                    <a:pos x="274" y="52"/>
                  </a:cxn>
                  <a:cxn ang="0">
                    <a:pos x="259" y="35"/>
                  </a:cxn>
                  <a:cxn ang="0">
                    <a:pos x="242" y="20"/>
                  </a:cxn>
                  <a:cxn ang="0">
                    <a:pos x="232" y="14"/>
                  </a:cxn>
                  <a:cxn ang="0">
                    <a:pos x="222" y="9"/>
                  </a:cxn>
                  <a:cxn ang="0">
                    <a:pos x="211" y="5"/>
                  </a:cxn>
                  <a:cxn ang="0">
                    <a:pos x="200" y="2"/>
                  </a:cxn>
                  <a:cxn ang="0">
                    <a:pos x="188" y="1"/>
                  </a:cxn>
                  <a:cxn ang="0">
                    <a:pos x="176" y="0"/>
                  </a:cxn>
                  <a:cxn ang="0">
                    <a:pos x="118" y="0"/>
                  </a:cxn>
                </a:cxnLst>
                <a:rect l="0" t="0" r="r" b="b"/>
                <a:pathLst>
                  <a:path w="294" h="273">
                    <a:moveTo>
                      <a:pt x="118" y="0"/>
                    </a:moveTo>
                    <a:lnTo>
                      <a:pt x="106" y="1"/>
                    </a:lnTo>
                    <a:lnTo>
                      <a:pt x="94" y="2"/>
                    </a:lnTo>
                    <a:lnTo>
                      <a:pt x="83" y="5"/>
                    </a:lnTo>
                    <a:lnTo>
                      <a:pt x="72" y="9"/>
                    </a:lnTo>
                    <a:lnTo>
                      <a:pt x="62" y="14"/>
                    </a:lnTo>
                    <a:lnTo>
                      <a:pt x="52" y="20"/>
                    </a:lnTo>
                    <a:lnTo>
                      <a:pt x="35" y="35"/>
                    </a:lnTo>
                    <a:lnTo>
                      <a:pt x="20" y="52"/>
                    </a:lnTo>
                    <a:lnTo>
                      <a:pt x="14" y="62"/>
                    </a:lnTo>
                    <a:lnTo>
                      <a:pt x="9" y="72"/>
                    </a:lnTo>
                    <a:lnTo>
                      <a:pt x="5" y="83"/>
                    </a:lnTo>
                    <a:lnTo>
                      <a:pt x="2" y="94"/>
                    </a:lnTo>
                    <a:lnTo>
                      <a:pt x="1" y="106"/>
                    </a:lnTo>
                    <a:lnTo>
                      <a:pt x="0" y="118"/>
                    </a:lnTo>
                    <a:lnTo>
                      <a:pt x="0" y="155"/>
                    </a:lnTo>
                    <a:lnTo>
                      <a:pt x="1" y="167"/>
                    </a:lnTo>
                    <a:lnTo>
                      <a:pt x="2" y="179"/>
                    </a:lnTo>
                    <a:lnTo>
                      <a:pt x="5" y="190"/>
                    </a:lnTo>
                    <a:lnTo>
                      <a:pt x="9" y="201"/>
                    </a:lnTo>
                    <a:lnTo>
                      <a:pt x="14" y="211"/>
                    </a:lnTo>
                    <a:lnTo>
                      <a:pt x="20" y="221"/>
                    </a:lnTo>
                    <a:lnTo>
                      <a:pt x="35" y="238"/>
                    </a:lnTo>
                    <a:lnTo>
                      <a:pt x="52" y="253"/>
                    </a:lnTo>
                    <a:lnTo>
                      <a:pt x="62" y="259"/>
                    </a:lnTo>
                    <a:lnTo>
                      <a:pt x="72" y="264"/>
                    </a:lnTo>
                    <a:lnTo>
                      <a:pt x="83" y="268"/>
                    </a:lnTo>
                    <a:lnTo>
                      <a:pt x="94" y="271"/>
                    </a:lnTo>
                    <a:lnTo>
                      <a:pt x="106" y="272"/>
                    </a:lnTo>
                    <a:lnTo>
                      <a:pt x="118" y="273"/>
                    </a:lnTo>
                    <a:lnTo>
                      <a:pt x="176" y="273"/>
                    </a:lnTo>
                    <a:lnTo>
                      <a:pt x="188" y="272"/>
                    </a:lnTo>
                    <a:lnTo>
                      <a:pt x="200" y="271"/>
                    </a:lnTo>
                    <a:lnTo>
                      <a:pt x="211" y="268"/>
                    </a:lnTo>
                    <a:lnTo>
                      <a:pt x="222" y="264"/>
                    </a:lnTo>
                    <a:lnTo>
                      <a:pt x="232" y="259"/>
                    </a:lnTo>
                    <a:lnTo>
                      <a:pt x="242" y="253"/>
                    </a:lnTo>
                    <a:lnTo>
                      <a:pt x="259" y="238"/>
                    </a:lnTo>
                    <a:lnTo>
                      <a:pt x="274" y="221"/>
                    </a:lnTo>
                    <a:lnTo>
                      <a:pt x="280" y="211"/>
                    </a:lnTo>
                    <a:lnTo>
                      <a:pt x="285" y="201"/>
                    </a:lnTo>
                    <a:lnTo>
                      <a:pt x="289" y="190"/>
                    </a:lnTo>
                    <a:lnTo>
                      <a:pt x="292" y="179"/>
                    </a:lnTo>
                    <a:lnTo>
                      <a:pt x="293" y="167"/>
                    </a:lnTo>
                    <a:lnTo>
                      <a:pt x="294" y="155"/>
                    </a:lnTo>
                    <a:lnTo>
                      <a:pt x="294" y="118"/>
                    </a:lnTo>
                    <a:lnTo>
                      <a:pt x="293" y="106"/>
                    </a:lnTo>
                    <a:lnTo>
                      <a:pt x="292" y="94"/>
                    </a:lnTo>
                    <a:lnTo>
                      <a:pt x="289" y="83"/>
                    </a:lnTo>
                    <a:lnTo>
                      <a:pt x="285" y="72"/>
                    </a:lnTo>
                    <a:lnTo>
                      <a:pt x="280" y="62"/>
                    </a:lnTo>
                    <a:lnTo>
                      <a:pt x="274" y="52"/>
                    </a:lnTo>
                    <a:lnTo>
                      <a:pt x="259" y="35"/>
                    </a:lnTo>
                    <a:lnTo>
                      <a:pt x="242" y="20"/>
                    </a:lnTo>
                    <a:lnTo>
                      <a:pt x="232" y="14"/>
                    </a:lnTo>
                    <a:lnTo>
                      <a:pt x="222" y="9"/>
                    </a:lnTo>
                    <a:lnTo>
                      <a:pt x="211" y="5"/>
                    </a:lnTo>
                    <a:lnTo>
                      <a:pt x="200" y="2"/>
                    </a:lnTo>
                    <a:lnTo>
                      <a:pt x="188" y="1"/>
                    </a:lnTo>
                    <a:lnTo>
                      <a:pt x="176" y="0"/>
                    </a:ln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808080"/>
              </a:solidFill>
              <a:ln w="2540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grpSp>
            <p:nvGrpSpPr>
              <p:cNvPr id="42273" name="Group 289"/>
              <p:cNvGrpSpPr>
                <a:grpSpLocks/>
              </p:cNvGrpSpPr>
              <p:nvPr/>
            </p:nvGrpSpPr>
            <p:grpSpPr bwMode="auto">
              <a:xfrm>
                <a:off x="1622" y="1562"/>
                <a:ext cx="222" cy="87"/>
                <a:chOff x="4514" y="1848"/>
                <a:chExt cx="297" cy="133"/>
              </a:xfrm>
            </p:grpSpPr>
            <p:grpSp>
              <p:nvGrpSpPr>
                <p:cNvPr id="42274" name="Group 290"/>
                <p:cNvGrpSpPr>
                  <a:grpSpLocks/>
                </p:cNvGrpSpPr>
                <p:nvPr/>
              </p:nvGrpSpPr>
              <p:grpSpPr bwMode="auto">
                <a:xfrm>
                  <a:off x="4514" y="1848"/>
                  <a:ext cx="297" cy="133"/>
                  <a:chOff x="4514" y="1848"/>
                  <a:chExt cx="297" cy="133"/>
                </a:xfrm>
              </p:grpSpPr>
              <p:pic>
                <p:nvPicPr>
                  <p:cNvPr id="42275" name="Picture 291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76" name="Picture 292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77" name="Picture 29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78" name="Picture 294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79" name="Picture 295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80" name="Picture 296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81" name="Picture 297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82" name="Picture 298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1848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83" name="Picture 299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84" name="Picture 300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85" name="Picture 301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86" name="Picture 302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87" name="Picture 30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88" name="Picture 304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89" name="Picture 305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90" name="Picture 306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1887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91" name="Picture 307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92" name="Picture 308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93" name="Picture 309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94" name="Picture 310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95" name="Picture 311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96" name="Picture 312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97" name="Picture 31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98" name="Picture 314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1926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299" name="Picture 315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00" name="Picture 316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01" name="Picture 317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02" name="Picture 318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03" name="Picture 319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04" name="Picture 320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05" name="Picture 321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06" name="Picture 322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1965"/>
                    <a:ext cx="24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307" name="Freeform 323"/>
                  <p:cNvSpPr>
                    <a:spLocks/>
                  </p:cNvSpPr>
                  <p:nvPr/>
                </p:nvSpPr>
                <p:spPr bwMode="auto">
                  <a:xfrm>
                    <a:off x="4514" y="1848"/>
                    <a:ext cx="295" cy="131"/>
                  </a:xfrm>
                  <a:custGeom>
                    <a:avLst/>
                    <a:gdLst/>
                    <a:ahLst/>
                    <a:cxnLst>
                      <a:cxn ang="0">
                        <a:pos x="147" y="0"/>
                      </a:cxn>
                      <a:cxn ang="0">
                        <a:pos x="117" y="1"/>
                      </a:cxn>
                      <a:cxn ang="0">
                        <a:pos x="90" y="5"/>
                      </a:cxn>
                      <a:cxn ang="0">
                        <a:pos x="65" y="11"/>
                      </a:cxn>
                      <a:cxn ang="0">
                        <a:pos x="43" y="19"/>
                      </a:cxn>
                      <a:cxn ang="0">
                        <a:pos x="34" y="24"/>
                      </a:cxn>
                      <a:cxn ang="0">
                        <a:pos x="25" y="29"/>
                      </a:cxn>
                      <a:cxn ang="0">
                        <a:pos x="18" y="34"/>
                      </a:cxn>
                      <a:cxn ang="0">
                        <a:pos x="12" y="40"/>
                      </a:cxn>
                      <a:cxn ang="0">
                        <a:pos x="7" y="46"/>
                      </a:cxn>
                      <a:cxn ang="0">
                        <a:pos x="3" y="52"/>
                      </a:cxn>
                      <a:cxn ang="0">
                        <a:pos x="1" y="58"/>
                      </a:cxn>
                      <a:cxn ang="0">
                        <a:pos x="0" y="65"/>
                      </a:cxn>
                      <a:cxn ang="0">
                        <a:pos x="1" y="72"/>
                      </a:cxn>
                      <a:cxn ang="0">
                        <a:pos x="3" y="78"/>
                      </a:cxn>
                      <a:cxn ang="0">
                        <a:pos x="7" y="85"/>
                      </a:cxn>
                      <a:cxn ang="0">
                        <a:pos x="12" y="91"/>
                      </a:cxn>
                      <a:cxn ang="0">
                        <a:pos x="18" y="97"/>
                      </a:cxn>
                      <a:cxn ang="0">
                        <a:pos x="25" y="102"/>
                      </a:cxn>
                      <a:cxn ang="0">
                        <a:pos x="34" y="107"/>
                      </a:cxn>
                      <a:cxn ang="0">
                        <a:pos x="43" y="112"/>
                      </a:cxn>
                      <a:cxn ang="0">
                        <a:pos x="65" y="120"/>
                      </a:cxn>
                      <a:cxn ang="0">
                        <a:pos x="90" y="126"/>
                      </a:cxn>
                      <a:cxn ang="0">
                        <a:pos x="117" y="130"/>
                      </a:cxn>
                      <a:cxn ang="0">
                        <a:pos x="147" y="131"/>
                      </a:cxn>
                      <a:cxn ang="0">
                        <a:pos x="177" y="130"/>
                      </a:cxn>
                      <a:cxn ang="0">
                        <a:pos x="205" y="126"/>
                      </a:cxn>
                      <a:cxn ang="0">
                        <a:pos x="230" y="120"/>
                      </a:cxn>
                      <a:cxn ang="0">
                        <a:pos x="252" y="112"/>
                      </a:cxn>
                      <a:cxn ang="0">
                        <a:pos x="261" y="107"/>
                      </a:cxn>
                      <a:cxn ang="0">
                        <a:pos x="270" y="102"/>
                      </a:cxn>
                      <a:cxn ang="0">
                        <a:pos x="277" y="97"/>
                      </a:cxn>
                      <a:cxn ang="0">
                        <a:pos x="283" y="91"/>
                      </a:cxn>
                      <a:cxn ang="0">
                        <a:pos x="288" y="85"/>
                      </a:cxn>
                      <a:cxn ang="0">
                        <a:pos x="292" y="78"/>
                      </a:cxn>
                      <a:cxn ang="0">
                        <a:pos x="294" y="72"/>
                      </a:cxn>
                      <a:cxn ang="0">
                        <a:pos x="295" y="65"/>
                      </a:cxn>
                      <a:cxn ang="0">
                        <a:pos x="294" y="58"/>
                      </a:cxn>
                      <a:cxn ang="0">
                        <a:pos x="292" y="52"/>
                      </a:cxn>
                      <a:cxn ang="0">
                        <a:pos x="288" y="46"/>
                      </a:cxn>
                      <a:cxn ang="0">
                        <a:pos x="283" y="40"/>
                      </a:cxn>
                      <a:cxn ang="0">
                        <a:pos x="277" y="34"/>
                      </a:cxn>
                      <a:cxn ang="0">
                        <a:pos x="270" y="29"/>
                      </a:cxn>
                      <a:cxn ang="0">
                        <a:pos x="261" y="24"/>
                      </a:cxn>
                      <a:cxn ang="0">
                        <a:pos x="252" y="19"/>
                      </a:cxn>
                      <a:cxn ang="0">
                        <a:pos x="230" y="11"/>
                      </a:cxn>
                      <a:cxn ang="0">
                        <a:pos x="205" y="5"/>
                      </a:cxn>
                      <a:cxn ang="0">
                        <a:pos x="177" y="1"/>
                      </a:cxn>
                      <a:cxn ang="0">
                        <a:pos x="147" y="0"/>
                      </a:cxn>
                    </a:cxnLst>
                    <a:rect l="0" t="0" r="r" b="b"/>
                    <a:pathLst>
                      <a:path w="295" h="131">
                        <a:moveTo>
                          <a:pt x="147" y="0"/>
                        </a:moveTo>
                        <a:lnTo>
                          <a:pt x="117" y="1"/>
                        </a:lnTo>
                        <a:lnTo>
                          <a:pt x="90" y="5"/>
                        </a:lnTo>
                        <a:lnTo>
                          <a:pt x="65" y="11"/>
                        </a:lnTo>
                        <a:lnTo>
                          <a:pt x="43" y="19"/>
                        </a:lnTo>
                        <a:lnTo>
                          <a:pt x="34" y="24"/>
                        </a:lnTo>
                        <a:lnTo>
                          <a:pt x="25" y="29"/>
                        </a:lnTo>
                        <a:lnTo>
                          <a:pt x="18" y="34"/>
                        </a:lnTo>
                        <a:lnTo>
                          <a:pt x="12" y="40"/>
                        </a:lnTo>
                        <a:lnTo>
                          <a:pt x="7" y="46"/>
                        </a:lnTo>
                        <a:lnTo>
                          <a:pt x="3" y="52"/>
                        </a:lnTo>
                        <a:lnTo>
                          <a:pt x="1" y="58"/>
                        </a:lnTo>
                        <a:lnTo>
                          <a:pt x="0" y="65"/>
                        </a:lnTo>
                        <a:lnTo>
                          <a:pt x="1" y="72"/>
                        </a:lnTo>
                        <a:lnTo>
                          <a:pt x="3" y="78"/>
                        </a:lnTo>
                        <a:lnTo>
                          <a:pt x="7" y="85"/>
                        </a:lnTo>
                        <a:lnTo>
                          <a:pt x="12" y="91"/>
                        </a:lnTo>
                        <a:lnTo>
                          <a:pt x="18" y="97"/>
                        </a:lnTo>
                        <a:lnTo>
                          <a:pt x="25" y="102"/>
                        </a:lnTo>
                        <a:lnTo>
                          <a:pt x="34" y="107"/>
                        </a:lnTo>
                        <a:lnTo>
                          <a:pt x="43" y="112"/>
                        </a:lnTo>
                        <a:lnTo>
                          <a:pt x="65" y="120"/>
                        </a:lnTo>
                        <a:lnTo>
                          <a:pt x="90" y="126"/>
                        </a:lnTo>
                        <a:lnTo>
                          <a:pt x="117" y="130"/>
                        </a:lnTo>
                        <a:lnTo>
                          <a:pt x="147" y="131"/>
                        </a:lnTo>
                        <a:lnTo>
                          <a:pt x="177" y="130"/>
                        </a:lnTo>
                        <a:lnTo>
                          <a:pt x="205" y="126"/>
                        </a:lnTo>
                        <a:lnTo>
                          <a:pt x="230" y="120"/>
                        </a:lnTo>
                        <a:lnTo>
                          <a:pt x="252" y="112"/>
                        </a:lnTo>
                        <a:lnTo>
                          <a:pt x="261" y="107"/>
                        </a:lnTo>
                        <a:lnTo>
                          <a:pt x="270" y="102"/>
                        </a:lnTo>
                        <a:lnTo>
                          <a:pt x="277" y="97"/>
                        </a:lnTo>
                        <a:lnTo>
                          <a:pt x="283" y="91"/>
                        </a:lnTo>
                        <a:lnTo>
                          <a:pt x="288" y="85"/>
                        </a:lnTo>
                        <a:lnTo>
                          <a:pt x="292" y="78"/>
                        </a:lnTo>
                        <a:lnTo>
                          <a:pt x="294" y="72"/>
                        </a:lnTo>
                        <a:lnTo>
                          <a:pt x="295" y="65"/>
                        </a:lnTo>
                        <a:lnTo>
                          <a:pt x="294" y="58"/>
                        </a:lnTo>
                        <a:lnTo>
                          <a:pt x="292" y="52"/>
                        </a:lnTo>
                        <a:lnTo>
                          <a:pt x="288" y="46"/>
                        </a:lnTo>
                        <a:lnTo>
                          <a:pt x="283" y="40"/>
                        </a:lnTo>
                        <a:lnTo>
                          <a:pt x="277" y="34"/>
                        </a:lnTo>
                        <a:lnTo>
                          <a:pt x="270" y="29"/>
                        </a:lnTo>
                        <a:lnTo>
                          <a:pt x="261" y="24"/>
                        </a:lnTo>
                        <a:lnTo>
                          <a:pt x="252" y="19"/>
                        </a:lnTo>
                        <a:lnTo>
                          <a:pt x="230" y="11"/>
                        </a:lnTo>
                        <a:lnTo>
                          <a:pt x="205" y="5"/>
                        </a:lnTo>
                        <a:lnTo>
                          <a:pt x="177" y="1"/>
                        </a:lnTo>
                        <a:lnTo>
                          <a:pt x="147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2308" name="Oval 324"/>
                  <p:cNvSpPr>
                    <a:spLocks noChangeArrowheads="1"/>
                  </p:cNvSpPr>
                  <p:nvPr/>
                </p:nvSpPr>
                <p:spPr bwMode="auto">
                  <a:xfrm>
                    <a:off x="4514" y="1848"/>
                    <a:ext cx="296" cy="132"/>
                  </a:xfrm>
                  <a:prstGeom prst="ellipse">
                    <a:avLst/>
                  </a:pr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pic>
                <p:nvPicPr>
                  <p:cNvPr id="42309" name="Picture 325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10" name="Picture 326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11" name="Picture 327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12" name="Picture 328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13" name="Picture 329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14" name="Picture 330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15" name="Picture 331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184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16" name="Picture 332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1848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17" name="Picture 33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18" name="Picture 334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19" name="Picture 335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20" name="Picture 336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21" name="Picture 337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22" name="Picture 338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23" name="Picture 339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188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24" name="Picture 340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1887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25" name="Picture 341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26" name="Picture 342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27" name="Picture 34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28" name="Picture 344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29" name="Picture 345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30" name="Picture 346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31" name="Picture 347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192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32" name="Picture 348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1926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33" name="Picture 349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514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34" name="Picture 350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553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35" name="Picture 351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592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36" name="Picture 352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631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37" name="Picture 353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670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38" name="Picture 354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709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39" name="Picture 355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/>
                  <a:stretch>
                    <a:fillRect/>
                  </a:stretch>
                </p:blipFill>
                <p:spPr bwMode="auto">
                  <a:xfrm>
                    <a:off x="4748" y="1965"/>
                    <a:ext cx="39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40" name="Picture 356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/>
                  <a:stretch>
                    <a:fillRect/>
                  </a:stretch>
                </p:blipFill>
                <p:spPr bwMode="auto">
                  <a:xfrm>
                    <a:off x="4787" y="1965"/>
                    <a:ext cx="24" cy="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sp>
              <p:nvSpPr>
                <p:cNvPr id="42341" name="Oval 357"/>
                <p:cNvSpPr>
                  <a:spLocks noChangeArrowheads="1"/>
                </p:cNvSpPr>
                <p:nvPr/>
              </p:nvSpPr>
              <p:spPr bwMode="auto">
                <a:xfrm>
                  <a:off x="4514" y="1848"/>
                  <a:ext cx="296" cy="132"/>
                </a:xfrm>
                <a:prstGeom prst="ellips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42342" name="Group 358"/>
              <p:cNvGrpSpPr>
                <a:grpSpLocks/>
              </p:cNvGrpSpPr>
              <p:nvPr/>
            </p:nvGrpSpPr>
            <p:grpSpPr bwMode="auto">
              <a:xfrm>
                <a:off x="1674" y="1607"/>
                <a:ext cx="117" cy="90"/>
                <a:chOff x="4583" y="1917"/>
                <a:chExt cx="158" cy="137"/>
              </a:xfrm>
            </p:grpSpPr>
            <p:grpSp>
              <p:nvGrpSpPr>
                <p:cNvPr id="42343" name="Group 359"/>
                <p:cNvGrpSpPr>
                  <a:grpSpLocks/>
                </p:cNvGrpSpPr>
                <p:nvPr/>
              </p:nvGrpSpPr>
              <p:grpSpPr bwMode="auto">
                <a:xfrm>
                  <a:off x="4591" y="1925"/>
                  <a:ext cx="141" cy="120"/>
                  <a:chOff x="4591" y="1925"/>
                  <a:chExt cx="141" cy="120"/>
                </a:xfrm>
              </p:grpSpPr>
              <p:pic>
                <p:nvPicPr>
                  <p:cNvPr id="42344" name="Picture 360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/>
                  <a:stretch>
                    <a:fillRect/>
                  </a:stretch>
                </p:blipFill>
                <p:spPr bwMode="auto">
                  <a:xfrm>
                    <a:off x="4591" y="192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45" name="Picture 361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/>
                  <a:stretch>
                    <a:fillRect/>
                  </a:stretch>
                </p:blipFill>
                <p:spPr bwMode="auto">
                  <a:xfrm>
                    <a:off x="4630" y="192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46" name="Picture 362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/>
                  <a:stretch>
                    <a:fillRect/>
                  </a:stretch>
                </p:blipFill>
                <p:spPr bwMode="auto">
                  <a:xfrm>
                    <a:off x="4669" y="192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47" name="Picture 363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r="37500"/>
                  <a:stretch>
                    <a:fillRect/>
                  </a:stretch>
                </p:blipFill>
                <p:spPr bwMode="auto">
                  <a:xfrm>
                    <a:off x="4708" y="1925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48" name="Picture 364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/>
                  <a:stretch>
                    <a:fillRect/>
                  </a:stretch>
                </p:blipFill>
                <p:spPr bwMode="auto">
                  <a:xfrm>
                    <a:off x="4591" y="1964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49" name="Picture 365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/>
                  <a:stretch>
                    <a:fillRect/>
                  </a:stretch>
                </p:blipFill>
                <p:spPr bwMode="auto">
                  <a:xfrm>
                    <a:off x="4630" y="1964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50" name="Picture 366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/>
                  <a:stretch>
                    <a:fillRect/>
                  </a:stretch>
                </p:blipFill>
                <p:spPr bwMode="auto">
                  <a:xfrm>
                    <a:off x="4669" y="1964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51" name="Picture 367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r="37500"/>
                  <a:stretch>
                    <a:fillRect/>
                  </a:stretch>
                </p:blipFill>
                <p:spPr bwMode="auto">
                  <a:xfrm>
                    <a:off x="4708" y="1964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52" name="Picture 368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/>
                  <a:stretch>
                    <a:fillRect/>
                  </a:stretch>
                </p:blipFill>
                <p:spPr bwMode="auto">
                  <a:xfrm>
                    <a:off x="4591" y="2003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53" name="Picture 369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/>
                  <a:stretch>
                    <a:fillRect/>
                  </a:stretch>
                </p:blipFill>
                <p:spPr bwMode="auto">
                  <a:xfrm>
                    <a:off x="4630" y="2003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54" name="Picture 370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/>
                  <a:stretch>
                    <a:fillRect/>
                  </a:stretch>
                </p:blipFill>
                <p:spPr bwMode="auto">
                  <a:xfrm>
                    <a:off x="4669" y="2003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55" name="Picture 371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r="37500"/>
                  <a:stretch>
                    <a:fillRect/>
                  </a:stretch>
                </p:blipFill>
                <p:spPr bwMode="auto">
                  <a:xfrm>
                    <a:off x="4708" y="2003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56" name="Picture 372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t="87500"/>
                  <a:stretch>
                    <a:fillRect/>
                  </a:stretch>
                </p:blipFill>
                <p:spPr bwMode="auto">
                  <a:xfrm>
                    <a:off x="4591" y="2042"/>
                    <a:ext cx="39" cy="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57" name="Picture 373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t="87500"/>
                  <a:stretch>
                    <a:fillRect/>
                  </a:stretch>
                </p:blipFill>
                <p:spPr bwMode="auto">
                  <a:xfrm>
                    <a:off x="4630" y="2042"/>
                    <a:ext cx="39" cy="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58" name="Picture 374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t="87500"/>
                  <a:stretch>
                    <a:fillRect/>
                  </a:stretch>
                </p:blipFill>
                <p:spPr bwMode="auto">
                  <a:xfrm>
                    <a:off x="4669" y="2042"/>
                    <a:ext cx="39" cy="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59" name="Picture 375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/>
                  <a:srcRect t="87500" r="37500"/>
                  <a:stretch>
                    <a:fillRect/>
                  </a:stretch>
                </p:blipFill>
                <p:spPr bwMode="auto">
                  <a:xfrm>
                    <a:off x="4708" y="2042"/>
                    <a:ext cx="24" cy="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grpSp>
              <p:nvGrpSpPr>
                <p:cNvPr id="42360" name="Group 376"/>
                <p:cNvGrpSpPr>
                  <a:grpSpLocks/>
                </p:cNvGrpSpPr>
                <p:nvPr/>
              </p:nvGrpSpPr>
              <p:grpSpPr bwMode="auto">
                <a:xfrm>
                  <a:off x="4583" y="1917"/>
                  <a:ext cx="158" cy="137"/>
                  <a:chOff x="4583" y="1917"/>
                  <a:chExt cx="158" cy="137"/>
                </a:xfrm>
              </p:grpSpPr>
              <p:pic>
                <p:nvPicPr>
                  <p:cNvPr id="42361" name="Picture 37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583" y="191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62" name="Picture 37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622" y="191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63" name="Picture 37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661" y="191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64" name="Picture 38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700" y="191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65" name="Picture 381"/>
                  <p:cNvPicPr>
                    <a:picLocks noChangeAspect="1" noChangeArrowheads="1"/>
                  </p:cNvPicPr>
                  <p:nvPr/>
                </p:nvPicPr>
                <p:blipFill>
                  <a:blip r:embed="rId10"/>
                  <a:srcRect/>
                  <a:stretch>
                    <a:fillRect/>
                  </a:stretch>
                </p:blipFill>
                <p:spPr bwMode="auto">
                  <a:xfrm>
                    <a:off x="4739" y="1917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66" name="Picture 38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583" y="195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67" name="Picture 38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622" y="195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68" name="Picture 38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661" y="195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69" name="Picture 38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700" y="195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70" name="Picture 386"/>
                  <p:cNvPicPr>
                    <a:picLocks noChangeAspect="1" noChangeArrowheads="1"/>
                  </p:cNvPicPr>
                  <p:nvPr/>
                </p:nvPicPr>
                <p:blipFill>
                  <a:blip r:embed="rId10"/>
                  <a:srcRect/>
                  <a:stretch>
                    <a:fillRect/>
                  </a:stretch>
                </p:blipFill>
                <p:spPr bwMode="auto">
                  <a:xfrm>
                    <a:off x="4739" y="1956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71" name="Picture 38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583" y="199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72" name="Picture 38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622" y="199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73" name="Picture 38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661" y="199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74" name="Picture 39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700" y="199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75" name="Picture 391"/>
                  <p:cNvPicPr>
                    <a:picLocks noChangeAspect="1" noChangeArrowheads="1"/>
                  </p:cNvPicPr>
                  <p:nvPr/>
                </p:nvPicPr>
                <p:blipFill>
                  <a:blip r:embed="rId10"/>
                  <a:srcRect/>
                  <a:stretch>
                    <a:fillRect/>
                  </a:stretch>
                </p:blipFill>
                <p:spPr bwMode="auto">
                  <a:xfrm>
                    <a:off x="4739" y="1995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76" name="Picture 392"/>
                  <p:cNvPicPr>
                    <a:picLocks noChangeAspect="1" noChangeArrowheads="1"/>
                  </p:cNvPicPr>
                  <p:nvPr/>
                </p:nvPicPr>
                <p:blipFill>
                  <a:blip r:embed="rId11" cstate="print"/>
                  <a:srcRect/>
                  <a:stretch>
                    <a:fillRect/>
                  </a:stretch>
                </p:blipFill>
                <p:spPr bwMode="auto">
                  <a:xfrm>
                    <a:off x="4583" y="2034"/>
                    <a:ext cx="39" cy="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77" name="Picture 393"/>
                  <p:cNvPicPr>
                    <a:picLocks noChangeAspect="1" noChangeArrowheads="1"/>
                  </p:cNvPicPr>
                  <p:nvPr/>
                </p:nvPicPr>
                <p:blipFill>
                  <a:blip r:embed="rId11" cstate="print"/>
                  <a:srcRect/>
                  <a:stretch>
                    <a:fillRect/>
                  </a:stretch>
                </p:blipFill>
                <p:spPr bwMode="auto">
                  <a:xfrm>
                    <a:off x="4622" y="2034"/>
                    <a:ext cx="39" cy="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78" name="Picture 394"/>
                  <p:cNvPicPr>
                    <a:picLocks noChangeAspect="1" noChangeArrowheads="1"/>
                  </p:cNvPicPr>
                  <p:nvPr/>
                </p:nvPicPr>
                <p:blipFill>
                  <a:blip r:embed="rId11" cstate="print"/>
                  <a:srcRect/>
                  <a:stretch>
                    <a:fillRect/>
                  </a:stretch>
                </p:blipFill>
                <p:spPr bwMode="auto">
                  <a:xfrm>
                    <a:off x="4661" y="2034"/>
                    <a:ext cx="39" cy="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79" name="Picture 395"/>
                  <p:cNvPicPr>
                    <a:picLocks noChangeAspect="1" noChangeArrowheads="1"/>
                  </p:cNvPicPr>
                  <p:nvPr/>
                </p:nvPicPr>
                <p:blipFill>
                  <a:blip r:embed="rId11" cstate="print"/>
                  <a:srcRect/>
                  <a:stretch>
                    <a:fillRect/>
                  </a:stretch>
                </p:blipFill>
                <p:spPr bwMode="auto">
                  <a:xfrm>
                    <a:off x="4700" y="2034"/>
                    <a:ext cx="39" cy="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80" name="Picture 396"/>
                  <p:cNvPicPr>
                    <a:picLocks noChangeAspect="1" noChangeArrowheads="1"/>
                  </p:cNvPicPr>
                  <p:nvPr/>
                </p:nvPicPr>
                <p:blipFill>
                  <a:blip r:embed="rId12"/>
                  <a:srcRect/>
                  <a:stretch>
                    <a:fillRect/>
                  </a:stretch>
                </p:blipFill>
                <p:spPr bwMode="auto">
                  <a:xfrm>
                    <a:off x="4739" y="2034"/>
                    <a:ext cx="2" cy="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381" name="Freeform 397"/>
                  <p:cNvSpPr>
                    <a:spLocks/>
                  </p:cNvSpPr>
                  <p:nvPr/>
                </p:nvSpPr>
                <p:spPr bwMode="auto">
                  <a:xfrm>
                    <a:off x="4583" y="1917"/>
                    <a:ext cx="157" cy="136"/>
                  </a:xfrm>
                  <a:custGeom>
                    <a:avLst/>
                    <a:gdLst/>
                    <a:ahLst/>
                    <a:cxnLst>
                      <a:cxn ang="0">
                        <a:pos x="0" y="128"/>
                      </a:cxn>
                      <a:cxn ang="0">
                        <a:pos x="0" y="136"/>
                      </a:cxn>
                      <a:cxn ang="0">
                        <a:pos x="8" y="136"/>
                      </a:cxn>
                      <a:cxn ang="0">
                        <a:pos x="149" y="136"/>
                      </a:cxn>
                      <a:cxn ang="0">
                        <a:pos x="157" y="136"/>
                      </a:cxn>
                      <a:cxn ang="0">
                        <a:pos x="157" y="128"/>
                      </a:cxn>
                      <a:cxn ang="0">
                        <a:pos x="157" y="8"/>
                      </a:cxn>
                      <a:cxn ang="0">
                        <a:pos x="157" y="0"/>
                      </a:cxn>
                      <a:cxn ang="0">
                        <a:pos x="149" y="0"/>
                      </a:cxn>
                      <a:cxn ang="0">
                        <a:pos x="8" y="0"/>
                      </a:cxn>
                      <a:cxn ang="0">
                        <a:pos x="0" y="0"/>
                      </a:cxn>
                      <a:cxn ang="0">
                        <a:pos x="0" y="8"/>
                      </a:cxn>
                      <a:cxn ang="0">
                        <a:pos x="0" y="128"/>
                      </a:cxn>
                    </a:cxnLst>
                    <a:rect l="0" t="0" r="r" b="b"/>
                    <a:pathLst>
                      <a:path w="157" h="136">
                        <a:moveTo>
                          <a:pt x="0" y="128"/>
                        </a:moveTo>
                        <a:lnTo>
                          <a:pt x="0" y="136"/>
                        </a:lnTo>
                        <a:lnTo>
                          <a:pt x="8" y="136"/>
                        </a:lnTo>
                        <a:lnTo>
                          <a:pt x="149" y="136"/>
                        </a:lnTo>
                        <a:lnTo>
                          <a:pt x="157" y="136"/>
                        </a:lnTo>
                        <a:lnTo>
                          <a:pt x="157" y="128"/>
                        </a:lnTo>
                        <a:lnTo>
                          <a:pt x="157" y="8"/>
                        </a:lnTo>
                        <a:lnTo>
                          <a:pt x="157" y="0"/>
                        </a:lnTo>
                        <a:lnTo>
                          <a:pt x="149" y="0"/>
                        </a:lnTo>
                        <a:lnTo>
                          <a:pt x="8" y="0"/>
                        </a:lnTo>
                        <a:lnTo>
                          <a:pt x="0" y="0"/>
                        </a:lnTo>
                        <a:lnTo>
                          <a:pt x="0" y="8"/>
                        </a:lnTo>
                        <a:lnTo>
                          <a:pt x="0" y="128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2382" name="Rectangle 398"/>
                  <p:cNvSpPr>
                    <a:spLocks noChangeArrowheads="1"/>
                  </p:cNvSpPr>
                  <p:nvPr/>
                </p:nvSpPr>
                <p:spPr bwMode="auto">
                  <a:xfrm>
                    <a:off x="4599" y="1933"/>
                    <a:ext cx="125" cy="104"/>
                  </a:xfrm>
                  <a:prstGeom prst="rect">
                    <a:avLst/>
                  </a:prstGeom>
                  <a:noFill/>
                  <a:ln w="0">
                    <a:solidFill>
                      <a:srgbClr val="FFFFFF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2383" name="Freeform 399"/>
                  <p:cNvSpPr>
                    <a:spLocks noEditPoints="1"/>
                  </p:cNvSpPr>
                  <p:nvPr/>
                </p:nvSpPr>
                <p:spPr bwMode="auto">
                  <a:xfrm>
                    <a:off x="4583" y="1917"/>
                    <a:ext cx="157" cy="136"/>
                  </a:xfrm>
                  <a:custGeom>
                    <a:avLst/>
                    <a:gdLst/>
                    <a:ahLst/>
                    <a:cxnLst>
                      <a:cxn ang="0">
                        <a:pos x="0" y="128"/>
                      </a:cxn>
                      <a:cxn ang="0">
                        <a:pos x="0" y="136"/>
                      </a:cxn>
                      <a:cxn ang="0">
                        <a:pos x="8" y="136"/>
                      </a:cxn>
                      <a:cxn ang="0">
                        <a:pos x="149" y="136"/>
                      </a:cxn>
                      <a:cxn ang="0">
                        <a:pos x="157" y="136"/>
                      </a:cxn>
                      <a:cxn ang="0">
                        <a:pos x="157" y="128"/>
                      </a:cxn>
                      <a:cxn ang="0">
                        <a:pos x="157" y="8"/>
                      </a:cxn>
                      <a:cxn ang="0">
                        <a:pos x="157" y="0"/>
                      </a:cxn>
                      <a:cxn ang="0">
                        <a:pos x="149" y="0"/>
                      </a:cxn>
                      <a:cxn ang="0">
                        <a:pos x="8" y="0"/>
                      </a:cxn>
                      <a:cxn ang="0">
                        <a:pos x="0" y="0"/>
                      </a:cxn>
                      <a:cxn ang="0">
                        <a:pos x="0" y="8"/>
                      </a:cxn>
                      <a:cxn ang="0">
                        <a:pos x="0" y="128"/>
                      </a:cxn>
                      <a:cxn ang="0">
                        <a:pos x="0" y="128"/>
                      </a:cxn>
                      <a:cxn ang="0">
                        <a:pos x="16" y="16"/>
                      </a:cxn>
                      <a:cxn ang="0">
                        <a:pos x="141" y="16"/>
                      </a:cxn>
                      <a:cxn ang="0">
                        <a:pos x="141" y="120"/>
                      </a:cxn>
                      <a:cxn ang="0">
                        <a:pos x="16" y="120"/>
                      </a:cxn>
                      <a:cxn ang="0">
                        <a:pos x="16" y="16"/>
                      </a:cxn>
                      <a:cxn ang="0">
                        <a:pos x="16" y="16"/>
                      </a:cxn>
                    </a:cxnLst>
                    <a:rect l="0" t="0" r="r" b="b"/>
                    <a:pathLst>
                      <a:path w="157" h="136">
                        <a:moveTo>
                          <a:pt x="0" y="128"/>
                        </a:moveTo>
                        <a:lnTo>
                          <a:pt x="0" y="136"/>
                        </a:lnTo>
                        <a:lnTo>
                          <a:pt x="8" y="136"/>
                        </a:lnTo>
                        <a:lnTo>
                          <a:pt x="149" y="136"/>
                        </a:lnTo>
                        <a:lnTo>
                          <a:pt x="157" y="136"/>
                        </a:lnTo>
                        <a:lnTo>
                          <a:pt x="157" y="128"/>
                        </a:lnTo>
                        <a:lnTo>
                          <a:pt x="157" y="8"/>
                        </a:lnTo>
                        <a:lnTo>
                          <a:pt x="157" y="0"/>
                        </a:lnTo>
                        <a:lnTo>
                          <a:pt x="149" y="0"/>
                        </a:lnTo>
                        <a:lnTo>
                          <a:pt x="8" y="0"/>
                        </a:lnTo>
                        <a:lnTo>
                          <a:pt x="0" y="0"/>
                        </a:lnTo>
                        <a:lnTo>
                          <a:pt x="0" y="8"/>
                        </a:lnTo>
                        <a:lnTo>
                          <a:pt x="0" y="128"/>
                        </a:lnTo>
                        <a:lnTo>
                          <a:pt x="0" y="128"/>
                        </a:lnTo>
                        <a:close/>
                        <a:moveTo>
                          <a:pt x="16" y="16"/>
                        </a:moveTo>
                        <a:lnTo>
                          <a:pt x="141" y="16"/>
                        </a:lnTo>
                        <a:lnTo>
                          <a:pt x="141" y="120"/>
                        </a:lnTo>
                        <a:lnTo>
                          <a:pt x="16" y="120"/>
                        </a:lnTo>
                        <a:lnTo>
                          <a:pt x="16" y="16"/>
                        </a:lnTo>
                        <a:lnTo>
                          <a:pt x="16" y="16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pic>
                <p:nvPicPr>
                  <p:cNvPr id="42384" name="Picture 40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583" y="191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85" name="Picture 40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622" y="191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86" name="Picture 40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661" y="191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87" name="Picture 40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700" y="191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88" name="Picture 404"/>
                  <p:cNvPicPr>
                    <a:picLocks noChangeAspect="1" noChangeArrowheads="1"/>
                  </p:cNvPicPr>
                  <p:nvPr/>
                </p:nvPicPr>
                <p:blipFill>
                  <a:blip r:embed="rId10"/>
                  <a:srcRect/>
                  <a:stretch>
                    <a:fillRect/>
                  </a:stretch>
                </p:blipFill>
                <p:spPr bwMode="auto">
                  <a:xfrm>
                    <a:off x="4739" y="1917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89" name="Picture 40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583" y="195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90" name="Picture 40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622" y="195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91" name="Picture 40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661" y="195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92" name="Picture 40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700" y="195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93" name="Picture 409"/>
                  <p:cNvPicPr>
                    <a:picLocks noChangeAspect="1" noChangeArrowheads="1"/>
                  </p:cNvPicPr>
                  <p:nvPr/>
                </p:nvPicPr>
                <p:blipFill>
                  <a:blip r:embed="rId10"/>
                  <a:srcRect/>
                  <a:stretch>
                    <a:fillRect/>
                  </a:stretch>
                </p:blipFill>
                <p:spPr bwMode="auto">
                  <a:xfrm>
                    <a:off x="4739" y="1956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94" name="Picture 41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583" y="199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95" name="Picture 41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622" y="199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96" name="Picture 41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661" y="199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97" name="Picture 41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4700" y="199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98" name="Picture 414"/>
                  <p:cNvPicPr>
                    <a:picLocks noChangeAspect="1" noChangeArrowheads="1"/>
                  </p:cNvPicPr>
                  <p:nvPr/>
                </p:nvPicPr>
                <p:blipFill>
                  <a:blip r:embed="rId10"/>
                  <a:srcRect/>
                  <a:stretch>
                    <a:fillRect/>
                  </a:stretch>
                </p:blipFill>
                <p:spPr bwMode="auto">
                  <a:xfrm>
                    <a:off x="4739" y="1995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399" name="Picture 415"/>
                  <p:cNvPicPr>
                    <a:picLocks noChangeAspect="1" noChangeArrowheads="1"/>
                  </p:cNvPicPr>
                  <p:nvPr/>
                </p:nvPicPr>
                <p:blipFill>
                  <a:blip r:embed="rId11" cstate="print"/>
                  <a:srcRect/>
                  <a:stretch>
                    <a:fillRect/>
                  </a:stretch>
                </p:blipFill>
                <p:spPr bwMode="auto">
                  <a:xfrm>
                    <a:off x="4583" y="2034"/>
                    <a:ext cx="39" cy="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00" name="Picture 416"/>
                  <p:cNvPicPr>
                    <a:picLocks noChangeAspect="1" noChangeArrowheads="1"/>
                  </p:cNvPicPr>
                  <p:nvPr/>
                </p:nvPicPr>
                <p:blipFill>
                  <a:blip r:embed="rId11" cstate="print"/>
                  <a:srcRect/>
                  <a:stretch>
                    <a:fillRect/>
                  </a:stretch>
                </p:blipFill>
                <p:spPr bwMode="auto">
                  <a:xfrm>
                    <a:off x="4622" y="2034"/>
                    <a:ext cx="39" cy="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01" name="Picture 417"/>
                  <p:cNvPicPr>
                    <a:picLocks noChangeAspect="1" noChangeArrowheads="1"/>
                  </p:cNvPicPr>
                  <p:nvPr/>
                </p:nvPicPr>
                <p:blipFill>
                  <a:blip r:embed="rId11" cstate="print"/>
                  <a:srcRect/>
                  <a:stretch>
                    <a:fillRect/>
                  </a:stretch>
                </p:blipFill>
                <p:spPr bwMode="auto">
                  <a:xfrm>
                    <a:off x="4661" y="2034"/>
                    <a:ext cx="39" cy="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02" name="Picture 418"/>
                  <p:cNvPicPr>
                    <a:picLocks noChangeAspect="1" noChangeArrowheads="1"/>
                  </p:cNvPicPr>
                  <p:nvPr/>
                </p:nvPicPr>
                <p:blipFill>
                  <a:blip r:embed="rId11" cstate="print"/>
                  <a:srcRect/>
                  <a:stretch>
                    <a:fillRect/>
                  </a:stretch>
                </p:blipFill>
                <p:spPr bwMode="auto">
                  <a:xfrm>
                    <a:off x="4700" y="2034"/>
                    <a:ext cx="39" cy="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03" name="Picture 419"/>
                  <p:cNvPicPr>
                    <a:picLocks noChangeAspect="1" noChangeArrowheads="1"/>
                  </p:cNvPicPr>
                  <p:nvPr/>
                </p:nvPicPr>
                <p:blipFill>
                  <a:blip r:embed="rId12"/>
                  <a:srcRect/>
                  <a:stretch>
                    <a:fillRect/>
                  </a:stretch>
                </p:blipFill>
                <p:spPr bwMode="auto">
                  <a:xfrm>
                    <a:off x="4739" y="2034"/>
                    <a:ext cx="2" cy="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</p:grpSp>
          <p:sp>
            <p:nvSpPr>
              <p:cNvPr id="42404" name="Freeform 420"/>
              <p:cNvSpPr>
                <a:spLocks/>
              </p:cNvSpPr>
              <p:nvPr/>
            </p:nvSpPr>
            <p:spPr bwMode="auto">
              <a:xfrm>
                <a:off x="1622" y="1798"/>
                <a:ext cx="219" cy="266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94" y="1"/>
                  </a:cxn>
                  <a:cxn ang="0">
                    <a:pos x="84" y="2"/>
                  </a:cxn>
                  <a:cxn ang="0">
                    <a:pos x="64" y="8"/>
                  </a:cxn>
                  <a:cxn ang="0">
                    <a:pos x="46" y="18"/>
                  </a:cxn>
                  <a:cxn ang="0">
                    <a:pos x="31" y="31"/>
                  </a:cxn>
                  <a:cxn ang="0">
                    <a:pos x="18" y="46"/>
                  </a:cxn>
                  <a:cxn ang="0">
                    <a:pos x="8" y="64"/>
                  </a:cxn>
                  <a:cxn ang="0">
                    <a:pos x="2" y="84"/>
                  </a:cxn>
                  <a:cxn ang="0">
                    <a:pos x="1" y="94"/>
                  </a:cxn>
                  <a:cxn ang="0">
                    <a:pos x="0" y="105"/>
                  </a:cxn>
                  <a:cxn ang="0">
                    <a:pos x="0" y="419"/>
                  </a:cxn>
                  <a:cxn ang="0">
                    <a:pos x="1" y="430"/>
                  </a:cxn>
                  <a:cxn ang="0">
                    <a:pos x="2" y="440"/>
                  </a:cxn>
                  <a:cxn ang="0">
                    <a:pos x="8" y="460"/>
                  </a:cxn>
                  <a:cxn ang="0">
                    <a:pos x="18" y="478"/>
                  </a:cxn>
                  <a:cxn ang="0">
                    <a:pos x="31" y="493"/>
                  </a:cxn>
                  <a:cxn ang="0">
                    <a:pos x="46" y="506"/>
                  </a:cxn>
                  <a:cxn ang="0">
                    <a:pos x="64" y="516"/>
                  </a:cxn>
                  <a:cxn ang="0">
                    <a:pos x="84" y="522"/>
                  </a:cxn>
                  <a:cxn ang="0">
                    <a:pos x="94" y="523"/>
                  </a:cxn>
                  <a:cxn ang="0">
                    <a:pos x="105" y="524"/>
                  </a:cxn>
                  <a:cxn ang="0">
                    <a:pos x="189" y="524"/>
                  </a:cxn>
                  <a:cxn ang="0">
                    <a:pos x="200" y="523"/>
                  </a:cxn>
                  <a:cxn ang="0">
                    <a:pos x="210" y="522"/>
                  </a:cxn>
                  <a:cxn ang="0">
                    <a:pos x="230" y="516"/>
                  </a:cxn>
                  <a:cxn ang="0">
                    <a:pos x="248" y="506"/>
                  </a:cxn>
                  <a:cxn ang="0">
                    <a:pos x="263" y="493"/>
                  </a:cxn>
                  <a:cxn ang="0">
                    <a:pos x="276" y="478"/>
                  </a:cxn>
                  <a:cxn ang="0">
                    <a:pos x="286" y="460"/>
                  </a:cxn>
                  <a:cxn ang="0">
                    <a:pos x="292" y="440"/>
                  </a:cxn>
                  <a:cxn ang="0">
                    <a:pos x="293" y="430"/>
                  </a:cxn>
                  <a:cxn ang="0">
                    <a:pos x="294" y="419"/>
                  </a:cxn>
                  <a:cxn ang="0">
                    <a:pos x="294" y="105"/>
                  </a:cxn>
                  <a:cxn ang="0">
                    <a:pos x="293" y="94"/>
                  </a:cxn>
                  <a:cxn ang="0">
                    <a:pos x="292" y="84"/>
                  </a:cxn>
                  <a:cxn ang="0">
                    <a:pos x="286" y="64"/>
                  </a:cxn>
                  <a:cxn ang="0">
                    <a:pos x="276" y="46"/>
                  </a:cxn>
                  <a:cxn ang="0">
                    <a:pos x="263" y="31"/>
                  </a:cxn>
                  <a:cxn ang="0">
                    <a:pos x="248" y="18"/>
                  </a:cxn>
                  <a:cxn ang="0">
                    <a:pos x="230" y="8"/>
                  </a:cxn>
                  <a:cxn ang="0">
                    <a:pos x="210" y="2"/>
                  </a:cxn>
                  <a:cxn ang="0">
                    <a:pos x="200" y="1"/>
                  </a:cxn>
                  <a:cxn ang="0">
                    <a:pos x="189" y="0"/>
                  </a:cxn>
                  <a:cxn ang="0">
                    <a:pos x="105" y="0"/>
                  </a:cxn>
                </a:cxnLst>
                <a:rect l="0" t="0" r="r" b="b"/>
                <a:pathLst>
                  <a:path w="294" h="524">
                    <a:moveTo>
                      <a:pt x="105" y="0"/>
                    </a:moveTo>
                    <a:lnTo>
                      <a:pt x="94" y="1"/>
                    </a:lnTo>
                    <a:lnTo>
                      <a:pt x="84" y="2"/>
                    </a:lnTo>
                    <a:lnTo>
                      <a:pt x="64" y="8"/>
                    </a:lnTo>
                    <a:lnTo>
                      <a:pt x="46" y="18"/>
                    </a:lnTo>
                    <a:lnTo>
                      <a:pt x="31" y="31"/>
                    </a:lnTo>
                    <a:lnTo>
                      <a:pt x="18" y="46"/>
                    </a:lnTo>
                    <a:lnTo>
                      <a:pt x="8" y="64"/>
                    </a:lnTo>
                    <a:lnTo>
                      <a:pt x="2" y="84"/>
                    </a:lnTo>
                    <a:lnTo>
                      <a:pt x="1" y="94"/>
                    </a:lnTo>
                    <a:lnTo>
                      <a:pt x="0" y="105"/>
                    </a:lnTo>
                    <a:lnTo>
                      <a:pt x="0" y="419"/>
                    </a:lnTo>
                    <a:lnTo>
                      <a:pt x="1" y="430"/>
                    </a:lnTo>
                    <a:lnTo>
                      <a:pt x="2" y="440"/>
                    </a:lnTo>
                    <a:lnTo>
                      <a:pt x="8" y="460"/>
                    </a:lnTo>
                    <a:lnTo>
                      <a:pt x="18" y="478"/>
                    </a:lnTo>
                    <a:lnTo>
                      <a:pt x="31" y="493"/>
                    </a:lnTo>
                    <a:lnTo>
                      <a:pt x="46" y="506"/>
                    </a:lnTo>
                    <a:lnTo>
                      <a:pt x="64" y="516"/>
                    </a:lnTo>
                    <a:lnTo>
                      <a:pt x="84" y="522"/>
                    </a:lnTo>
                    <a:lnTo>
                      <a:pt x="94" y="523"/>
                    </a:lnTo>
                    <a:lnTo>
                      <a:pt x="105" y="524"/>
                    </a:lnTo>
                    <a:lnTo>
                      <a:pt x="189" y="524"/>
                    </a:lnTo>
                    <a:lnTo>
                      <a:pt x="200" y="523"/>
                    </a:lnTo>
                    <a:lnTo>
                      <a:pt x="210" y="522"/>
                    </a:lnTo>
                    <a:lnTo>
                      <a:pt x="230" y="516"/>
                    </a:lnTo>
                    <a:lnTo>
                      <a:pt x="248" y="506"/>
                    </a:lnTo>
                    <a:lnTo>
                      <a:pt x="263" y="493"/>
                    </a:lnTo>
                    <a:lnTo>
                      <a:pt x="276" y="478"/>
                    </a:lnTo>
                    <a:lnTo>
                      <a:pt x="286" y="460"/>
                    </a:lnTo>
                    <a:lnTo>
                      <a:pt x="292" y="440"/>
                    </a:lnTo>
                    <a:lnTo>
                      <a:pt x="293" y="430"/>
                    </a:lnTo>
                    <a:lnTo>
                      <a:pt x="294" y="419"/>
                    </a:lnTo>
                    <a:lnTo>
                      <a:pt x="294" y="105"/>
                    </a:lnTo>
                    <a:lnTo>
                      <a:pt x="293" y="94"/>
                    </a:lnTo>
                    <a:lnTo>
                      <a:pt x="292" y="84"/>
                    </a:lnTo>
                    <a:lnTo>
                      <a:pt x="286" y="64"/>
                    </a:lnTo>
                    <a:lnTo>
                      <a:pt x="276" y="46"/>
                    </a:lnTo>
                    <a:lnTo>
                      <a:pt x="263" y="31"/>
                    </a:lnTo>
                    <a:lnTo>
                      <a:pt x="248" y="18"/>
                    </a:lnTo>
                    <a:lnTo>
                      <a:pt x="230" y="8"/>
                    </a:lnTo>
                    <a:lnTo>
                      <a:pt x="210" y="2"/>
                    </a:lnTo>
                    <a:lnTo>
                      <a:pt x="200" y="1"/>
                    </a:lnTo>
                    <a:lnTo>
                      <a:pt x="189" y="0"/>
                    </a:lnTo>
                    <a:lnTo>
                      <a:pt x="105" y="0"/>
                    </a:lnTo>
                    <a:close/>
                  </a:path>
                </a:pathLst>
              </a:custGeom>
              <a:solidFill>
                <a:srgbClr val="FF0000"/>
              </a:solidFill>
              <a:ln w="2540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405" name="Rectangle 421"/>
              <p:cNvSpPr>
                <a:spLocks noChangeArrowheads="1"/>
              </p:cNvSpPr>
              <p:nvPr/>
            </p:nvSpPr>
            <p:spPr bwMode="auto">
              <a:xfrm>
                <a:off x="1622" y="1798"/>
                <a:ext cx="221" cy="63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406" name="Rectangle 422"/>
              <p:cNvSpPr>
                <a:spLocks noChangeArrowheads="1"/>
              </p:cNvSpPr>
              <p:nvPr/>
            </p:nvSpPr>
            <p:spPr bwMode="auto">
              <a:xfrm>
                <a:off x="1622" y="1707"/>
                <a:ext cx="221" cy="91"/>
              </a:xfrm>
              <a:prstGeom prst="rect">
                <a:avLst/>
              </a:prstGeom>
              <a:solidFill>
                <a:srgbClr val="FF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407" name="Rectangle 423"/>
              <p:cNvSpPr>
                <a:spLocks noChangeArrowheads="1"/>
              </p:cNvSpPr>
              <p:nvPr/>
            </p:nvSpPr>
            <p:spPr bwMode="auto">
              <a:xfrm>
                <a:off x="1622" y="1555"/>
                <a:ext cx="221" cy="55"/>
              </a:xfrm>
              <a:prstGeom prst="rect">
                <a:avLst/>
              </a:prstGeom>
              <a:solidFill>
                <a:srgbClr val="80808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408" name="Rectangle 424"/>
              <p:cNvSpPr>
                <a:spLocks noChangeArrowheads="1"/>
              </p:cNvSpPr>
              <p:nvPr/>
            </p:nvSpPr>
            <p:spPr bwMode="auto">
              <a:xfrm>
                <a:off x="1635" y="1549"/>
                <a:ext cx="202" cy="11"/>
              </a:xfrm>
              <a:prstGeom prst="rect">
                <a:avLst/>
              </a:prstGeom>
              <a:solidFill>
                <a:srgbClr val="808080"/>
              </a:solidFill>
              <a:ln w="25400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409" name="Rectangle 425"/>
              <p:cNvSpPr>
                <a:spLocks noChangeArrowheads="1"/>
              </p:cNvSpPr>
              <p:nvPr/>
            </p:nvSpPr>
            <p:spPr bwMode="auto">
              <a:xfrm>
                <a:off x="1667" y="1504"/>
                <a:ext cx="137" cy="10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410" name="Freeform 426"/>
              <p:cNvSpPr>
                <a:spLocks/>
              </p:cNvSpPr>
              <p:nvPr/>
            </p:nvSpPr>
            <p:spPr bwMode="auto">
              <a:xfrm>
                <a:off x="1622" y="1462"/>
                <a:ext cx="219" cy="31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71" y="2"/>
                  </a:cxn>
                  <a:cxn ang="0">
                    <a:pos x="54" y="7"/>
                  </a:cxn>
                  <a:cxn ang="0">
                    <a:pos x="39" y="15"/>
                  </a:cxn>
                  <a:cxn ang="0">
                    <a:pos x="26" y="26"/>
                  </a:cxn>
                  <a:cxn ang="0">
                    <a:pos x="15" y="39"/>
                  </a:cxn>
                  <a:cxn ang="0">
                    <a:pos x="7" y="54"/>
                  </a:cxn>
                  <a:cxn ang="0">
                    <a:pos x="2" y="71"/>
                  </a:cxn>
                  <a:cxn ang="0">
                    <a:pos x="0" y="89"/>
                  </a:cxn>
                  <a:cxn ang="0">
                    <a:pos x="2" y="107"/>
                  </a:cxn>
                  <a:cxn ang="0">
                    <a:pos x="7" y="124"/>
                  </a:cxn>
                  <a:cxn ang="0">
                    <a:pos x="15" y="139"/>
                  </a:cxn>
                  <a:cxn ang="0">
                    <a:pos x="26" y="152"/>
                  </a:cxn>
                  <a:cxn ang="0">
                    <a:pos x="39" y="163"/>
                  </a:cxn>
                  <a:cxn ang="0">
                    <a:pos x="54" y="171"/>
                  </a:cxn>
                  <a:cxn ang="0">
                    <a:pos x="71" y="176"/>
                  </a:cxn>
                  <a:cxn ang="0">
                    <a:pos x="89" y="178"/>
                  </a:cxn>
                  <a:cxn ang="0">
                    <a:pos x="205" y="178"/>
                  </a:cxn>
                  <a:cxn ang="0">
                    <a:pos x="223" y="176"/>
                  </a:cxn>
                  <a:cxn ang="0">
                    <a:pos x="240" y="171"/>
                  </a:cxn>
                  <a:cxn ang="0">
                    <a:pos x="255" y="163"/>
                  </a:cxn>
                  <a:cxn ang="0">
                    <a:pos x="268" y="152"/>
                  </a:cxn>
                  <a:cxn ang="0">
                    <a:pos x="279" y="139"/>
                  </a:cxn>
                  <a:cxn ang="0">
                    <a:pos x="287" y="124"/>
                  </a:cxn>
                  <a:cxn ang="0">
                    <a:pos x="292" y="107"/>
                  </a:cxn>
                  <a:cxn ang="0">
                    <a:pos x="294" y="89"/>
                  </a:cxn>
                  <a:cxn ang="0">
                    <a:pos x="292" y="71"/>
                  </a:cxn>
                  <a:cxn ang="0">
                    <a:pos x="287" y="54"/>
                  </a:cxn>
                  <a:cxn ang="0">
                    <a:pos x="279" y="39"/>
                  </a:cxn>
                  <a:cxn ang="0">
                    <a:pos x="268" y="26"/>
                  </a:cxn>
                  <a:cxn ang="0">
                    <a:pos x="255" y="15"/>
                  </a:cxn>
                  <a:cxn ang="0">
                    <a:pos x="240" y="7"/>
                  </a:cxn>
                  <a:cxn ang="0">
                    <a:pos x="223" y="2"/>
                  </a:cxn>
                  <a:cxn ang="0">
                    <a:pos x="205" y="0"/>
                  </a:cxn>
                  <a:cxn ang="0">
                    <a:pos x="89" y="0"/>
                  </a:cxn>
                </a:cxnLst>
                <a:rect l="0" t="0" r="r" b="b"/>
                <a:pathLst>
                  <a:path w="294" h="178">
                    <a:moveTo>
                      <a:pt x="89" y="0"/>
                    </a:moveTo>
                    <a:lnTo>
                      <a:pt x="71" y="2"/>
                    </a:lnTo>
                    <a:lnTo>
                      <a:pt x="54" y="7"/>
                    </a:lnTo>
                    <a:lnTo>
                      <a:pt x="39" y="15"/>
                    </a:lnTo>
                    <a:lnTo>
                      <a:pt x="26" y="26"/>
                    </a:lnTo>
                    <a:lnTo>
                      <a:pt x="15" y="39"/>
                    </a:lnTo>
                    <a:lnTo>
                      <a:pt x="7" y="54"/>
                    </a:lnTo>
                    <a:lnTo>
                      <a:pt x="2" y="71"/>
                    </a:lnTo>
                    <a:lnTo>
                      <a:pt x="0" y="89"/>
                    </a:lnTo>
                    <a:lnTo>
                      <a:pt x="2" y="107"/>
                    </a:lnTo>
                    <a:lnTo>
                      <a:pt x="7" y="124"/>
                    </a:lnTo>
                    <a:lnTo>
                      <a:pt x="15" y="139"/>
                    </a:lnTo>
                    <a:lnTo>
                      <a:pt x="26" y="152"/>
                    </a:lnTo>
                    <a:lnTo>
                      <a:pt x="39" y="163"/>
                    </a:lnTo>
                    <a:lnTo>
                      <a:pt x="54" y="171"/>
                    </a:lnTo>
                    <a:lnTo>
                      <a:pt x="71" y="176"/>
                    </a:lnTo>
                    <a:lnTo>
                      <a:pt x="89" y="178"/>
                    </a:lnTo>
                    <a:lnTo>
                      <a:pt x="205" y="178"/>
                    </a:lnTo>
                    <a:lnTo>
                      <a:pt x="223" y="176"/>
                    </a:lnTo>
                    <a:lnTo>
                      <a:pt x="240" y="171"/>
                    </a:lnTo>
                    <a:lnTo>
                      <a:pt x="255" y="163"/>
                    </a:lnTo>
                    <a:lnTo>
                      <a:pt x="268" y="152"/>
                    </a:lnTo>
                    <a:lnTo>
                      <a:pt x="279" y="139"/>
                    </a:lnTo>
                    <a:lnTo>
                      <a:pt x="287" y="124"/>
                    </a:lnTo>
                    <a:lnTo>
                      <a:pt x="292" y="107"/>
                    </a:lnTo>
                    <a:lnTo>
                      <a:pt x="294" y="89"/>
                    </a:lnTo>
                    <a:lnTo>
                      <a:pt x="292" y="71"/>
                    </a:lnTo>
                    <a:lnTo>
                      <a:pt x="287" y="54"/>
                    </a:lnTo>
                    <a:lnTo>
                      <a:pt x="279" y="39"/>
                    </a:lnTo>
                    <a:lnTo>
                      <a:pt x="268" y="26"/>
                    </a:lnTo>
                    <a:lnTo>
                      <a:pt x="255" y="15"/>
                    </a:lnTo>
                    <a:lnTo>
                      <a:pt x="240" y="7"/>
                    </a:lnTo>
                    <a:lnTo>
                      <a:pt x="223" y="2"/>
                    </a:lnTo>
                    <a:lnTo>
                      <a:pt x="205" y="0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rgbClr val="808080"/>
              </a:solidFill>
              <a:ln w="2540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411" name="Rectangle 427"/>
              <p:cNvSpPr>
                <a:spLocks noChangeArrowheads="1"/>
              </p:cNvSpPr>
              <p:nvPr/>
            </p:nvSpPr>
            <p:spPr bwMode="auto">
              <a:xfrm>
                <a:off x="993" y="2070"/>
                <a:ext cx="216" cy="74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412" name="Rectangle 428"/>
              <p:cNvSpPr>
                <a:spLocks noChangeArrowheads="1"/>
              </p:cNvSpPr>
              <p:nvPr/>
            </p:nvSpPr>
            <p:spPr bwMode="auto">
              <a:xfrm>
                <a:off x="1622" y="1834"/>
                <a:ext cx="221" cy="99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413" name="Rectangle 429"/>
              <p:cNvSpPr>
                <a:spLocks noChangeArrowheads="1"/>
              </p:cNvSpPr>
              <p:nvPr/>
            </p:nvSpPr>
            <p:spPr bwMode="auto">
              <a:xfrm>
                <a:off x="993" y="2069"/>
                <a:ext cx="215" cy="99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414" name="Freeform 430"/>
              <p:cNvSpPr>
                <a:spLocks/>
              </p:cNvSpPr>
              <p:nvPr/>
            </p:nvSpPr>
            <p:spPr bwMode="auto">
              <a:xfrm>
                <a:off x="993" y="1152"/>
                <a:ext cx="213" cy="349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94" y="1"/>
                  </a:cxn>
                  <a:cxn ang="0">
                    <a:pos x="84" y="2"/>
                  </a:cxn>
                  <a:cxn ang="0">
                    <a:pos x="64" y="8"/>
                  </a:cxn>
                  <a:cxn ang="0">
                    <a:pos x="46" y="18"/>
                  </a:cxn>
                  <a:cxn ang="0">
                    <a:pos x="31" y="31"/>
                  </a:cxn>
                  <a:cxn ang="0">
                    <a:pos x="18" y="46"/>
                  </a:cxn>
                  <a:cxn ang="0">
                    <a:pos x="8" y="64"/>
                  </a:cxn>
                  <a:cxn ang="0">
                    <a:pos x="2" y="84"/>
                  </a:cxn>
                  <a:cxn ang="0">
                    <a:pos x="1" y="94"/>
                  </a:cxn>
                  <a:cxn ang="0">
                    <a:pos x="0" y="105"/>
                  </a:cxn>
                  <a:cxn ang="0">
                    <a:pos x="0" y="428"/>
                  </a:cxn>
                  <a:cxn ang="0">
                    <a:pos x="1" y="439"/>
                  </a:cxn>
                  <a:cxn ang="0">
                    <a:pos x="2" y="449"/>
                  </a:cxn>
                  <a:cxn ang="0">
                    <a:pos x="8" y="469"/>
                  </a:cxn>
                  <a:cxn ang="0">
                    <a:pos x="18" y="487"/>
                  </a:cxn>
                  <a:cxn ang="0">
                    <a:pos x="31" y="502"/>
                  </a:cxn>
                  <a:cxn ang="0">
                    <a:pos x="46" y="515"/>
                  </a:cxn>
                  <a:cxn ang="0">
                    <a:pos x="64" y="525"/>
                  </a:cxn>
                  <a:cxn ang="0">
                    <a:pos x="84" y="531"/>
                  </a:cxn>
                  <a:cxn ang="0">
                    <a:pos x="94" y="532"/>
                  </a:cxn>
                  <a:cxn ang="0">
                    <a:pos x="105" y="533"/>
                  </a:cxn>
                  <a:cxn ang="0">
                    <a:pos x="181" y="533"/>
                  </a:cxn>
                  <a:cxn ang="0">
                    <a:pos x="192" y="532"/>
                  </a:cxn>
                  <a:cxn ang="0">
                    <a:pos x="202" y="531"/>
                  </a:cxn>
                  <a:cxn ang="0">
                    <a:pos x="222" y="525"/>
                  </a:cxn>
                  <a:cxn ang="0">
                    <a:pos x="240" y="515"/>
                  </a:cxn>
                  <a:cxn ang="0">
                    <a:pos x="255" y="502"/>
                  </a:cxn>
                  <a:cxn ang="0">
                    <a:pos x="268" y="487"/>
                  </a:cxn>
                  <a:cxn ang="0">
                    <a:pos x="278" y="469"/>
                  </a:cxn>
                  <a:cxn ang="0">
                    <a:pos x="284" y="449"/>
                  </a:cxn>
                  <a:cxn ang="0">
                    <a:pos x="285" y="439"/>
                  </a:cxn>
                  <a:cxn ang="0">
                    <a:pos x="286" y="428"/>
                  </a:cxn>
                  <a:cxn ang="0">
                    <a:pos x="286" y="105"/>
                  </a:cxn>
                  <a:cxn ang="0">
                    <a:pos x="285" y="94"/>
                  </a:cxn>
                  <a:cxn ang="0">
                    <a:pos x="284" y="84"/>
                  </a:cxn>
                  <a:cxn ang="0">
                    <a:pos x="278" y="64"/>
                  </a:cxn>
                  <a:cxn ang="0">
                    <a:pos x="268" y="46"/>
                  </a:cxn>
                  <a:cxn ang="0">
                    <a:pos x="255" y="31"/>
                  </a:cxn>
                  <a:cxn ang="0">
                    <a:pos x="240" y="18"/>
                  </a:cxn>
                  <a:cxn ang="0">
                    <a:pos x="222" y="8"/>
                  </a:cxn>
                  <a:cxn ang="0">
                    <a:pos x="202" y="2"/>
                  </a:cxn>
                  <a:cxn ang="0">
                    <a:pos x="192" y="1"/>
                  </a:cxn>
                  <a:cxn ang="0">
                    <a:pos x="181" y="0"/>
                  </a:cxn>
                  <a:cxn ang="0">
                    <a:pos x="105" y="0"/>
                  </a:cxn>
                </a:cxnLst>
                <a:rect l="0" t="0" r="r" b="b"/>
                <a:pathLst>
                  <a:path w="286" h="533">
                    <a:moveTo>
                      <a:pt x="105" y="0"/>
                    </a:moveTo>
                    <a:lnTo>
                      <a:pt x="94" y="1"/>
                    </a:lnTo>
                    <a:lnTo>
                      <a:pt x="84" y="2"/>
                    </a:lnTo>
                    <a:lnTo>
                      <a:pt x="64" y="8"/>
                    </a:lnTo>
                    <a:lnTo>
                      <a:pt x="46" y="18"/>
                    </a:lnTo>
                    <a:lnTo>
                      <a:pt x="31" y="31"/>
                    </a:lnTo>
                    <a:lnTo>
                      <a:pt x="18" y="46"/>
                    </a:lnTo>
                    <a:lnTo>
                      <a:pt x="8" y="64"/>
                    </a:lnTo>
                    <a:lnTo>
                      <a:pt x="2" y="84"/>
                    </a:lnTo>
                    <a:lnTo>
                      <a:pt x="1" y="94"/>
                    </a:lnTo>
                    <a:lnTo>
                      <a:pt x="0" y="105"/>
                    </a:lnTo>
                    <a:lnTo>
                      <a:pt x="0" y="428"/>
                    </a:lnTo>
                    <a:lnTo>
                      <a:pt x="1" y="439"/>
                    </a:lnTo>
                    <a:lnTo>
                      <a:pt x="2" y="449"/>
                    </a:lnTo>
                    <a:lnTo>
                      <a:pt x="8" y="469"/>
                    </a:lnTo>
                    <a:lnTo>
                      <a:pt x="18" y="487"/>
                    </a:lnTo>
                    <a:lnTo>
                      <a:pt x="31" y="502"/>
                    </a:lnTo>
                    <a:lnTo>
                      <a:pt x="46" y="515"/>
                    </a:lnTo>
                    <a:lnTo>
                      <a:pt x="64" y="525"/>
                    </a:lnTo>
                    <a:lnTo>
                      <a:pt x="84" y="531"/>
                    </a:lnTo>
                    <a:lnTo>
                      <a:pt x="94" y="532"/>
                    </a:lnTo>
                    <a:lnTo>
                      <a:pt x="105" y="533"/>
                    </a:lnTo>
                    <a:lnTo>
                      <a:pt x="181" y="533"/>
                    </a:lnTo>
                    <a:lnTo>
                      <a:pt x="192" y="532"/>
                    </a:lnTo>
                    <a:lnTo>
                      <a:pt x="202" y="531"/>
                    </a:lnTo>
                    <a:lnTo>
                      <a:pt x="222" y="525"/>
                    </a:lnTo>
                    <a:lnTo>
                      <a:pt x="240" y="515"/>
                    </a:lnTo>
                    <a:lnTo>
                      <a:pt x="255" y="502"/>
                    </a:lnTo>
                    <a:lnTo>
                      <a:pt x="268" y="487"/>
                    </a:lnTo>
                    <a:lnTo>
                      <a:pt x="278" y="469"/>
                    </a:lnTo>
                    <a:lnTo>
                      <a:pt x="284" y="449"/>
                    </a:lnTo>
                    <a:lnTo>
                      <a:pt x="285" y="439"/>
                    </a:lnTo>
                    <a:lnTo>
                      <a:pt x="286" y="428"/>
                    </a:lnTo>
                    <a:lnTo>
                      <a:pt x="286" y="105"/>
                    </a:lnTo>
                    <a:lnTo>
                      <a:pt x="285" y="94"/>
                    </a:lnTo>
                    <a:lnTo>
                      <a:pt x="284" y="84"/>
                    </a:lnTo>
                    <a:lnTo>
                      <a:pt x="278" y="64"/>
                    </a:lnTo>
                    <a:lnTo>
                      <a:pt x="268" y="46"/>
                    </a:lnTo>
                    <a:lnTo>
                      <a:pt x="255" y="31"/>
                    </a:lnTo>
                    <a:lnTo>
                      <a:pt x="240" y="18"/>
                    </a:lnTo>
                    <a:lnTo>
                      <a:pt x="222" y="8"/>
                    </a:lnTo>
                    <a:lnTo>
                      <a:pt x="202" y="2"/>
                    </a:lnTo>
                    <a:lnTo>
                      <a:pt x="192" y="1"/>
                    </a:lnTo>
                    <a:lnTo>
                      <a:pt x="181" y="0"/>
                    </a:lnTo>
                    <a:lnTo>
                      <a:pt x="105" y="0"/>
                    </a:lnTo>
                    <a:close/>
                  </a:path>
                </a:pathLst>
              </a:custGeom>
              <a:solidFill>
                <a:srgbClr val="FFFFFF"/>
              </a:solidFill>
              <a:ln w="2540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grpSp>
            <p:nvGrpSpPr>
              <p:cNvPr id="42415" name="Group 431"/>
              <p:cNvGrpSpPr>
                <a:grpSpLocks/>
              </p:cNvGrpSpPr>
              <p:nvPr/>
            </p:nvGrpSpPr>
            <p:grpSpPr bwMode="auto">
              <a:xfrm>
                <a:off x="993" y="1565"/>
                <a:ext cx="216" cy="106"/>
                <a:chOff x="3358" y="1819"/>
                <a:chExt cx="289" cy="162"/>
              </a:xfrm>
            </p:grpSpPr>
            <p:grpSp>
              <p:nvGrpSpPr>
                <p:cNvPr id="42416" name="Group 432"/>
                <p:cNvGrpSpPr>
                  <a:grpSpLocks/>
                </p:cNvGrpSpPr>
                <p:nvPr/>
              </p:nvGrpSpPr>
              <p:grpSpPr bwMode="auto">
                <a:xfrm>
                  <a:off x="3358" y="1819"/>
                  <a:ext cx="289" cy="162"/>
                  <a:chOff x="3358" y="1819"/>
                  <a:chExt cx="289" cy="162"/>
                </a:xfrm>
              </p:grpSpPr>
              <p:pic>
                <p:nvPicPr>
                  <p:cNvPr id="42417" name="Picture 43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18" name="Picture 43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19" name="Picture 43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20" name="Picture 43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21" name="Picture 43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22" name="Picture 43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23" name="Picture 43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24" name="Picture 440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19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25" name="Picture 44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26" name="Picture 44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27" name="Picture 44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28" name="Picture 44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29" name="Picture 44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30" name="Picture 44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31" name="Picture 44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32" name="Picture 448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58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33" name="Picture 44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34" name="Picture 45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35" name="Picture 45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36" name="Picture 45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37" name="Picture 45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38" name="Picture 45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39" name="Picture 45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40" name="Picture 456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97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41" name="Picture 45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42" name="Picture 45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43" name="Picture 45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44" name="Picture 46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45" name="Picture 46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46" name="Picture 46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47" name="Picture 46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48" name="Picture 464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936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49" name="Picture 465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58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50" name="Picture 466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97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51" name="Picture 467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36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52" name="Picture 468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75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53" name="Picture 469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14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54" name="Picture 470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53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55" name="Picture 471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92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56" name="Picture 472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3631" y="1975"/>
                    <a:ext cx="16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457" name="Freeform 473"/>
                  <p:cNvSpPr>
                    <a:spLocks/>
                  </p:cNvSpPr>
                  <p:nvPr/>
                </p:nvSpPr>
                <p:spPr bwMode="auto">
                  <a:xfrm>
                    <a:off x="3358" y="1819"/>
                    <a:ext cx="287" cy="160"/>
                  </a:xfrm>
                  <a:custGeom>
                    <a:avLst/>
                    <a:gdLst/>
                    <a:ahLst/>
                    <a:cxnLst>
                      <a:cxn ang="0">
                        <a:pos x="143" y="0"/>
                      </a:cxn>
                      <a:cxn ang="0">
                        <a:pos x="114" y="2"/>
                      </a:cxn>
                      <a:cxn ang="0">
                        <a:pos x="87" y="6"/>
                      </a:cxn>
                      <a:cxn ang="0">
                        <a:pos x="63" y="14"/>
                      </a:cxn>
                      <a:cxn ang="0">
                        <a:pos x="42" y="24"/>
                      </a:cxn>
                      <a:cxn ang="0">
                        <a:pos x="33" y="29"/>
                      </a:cxn>
                      <a:cxn ang="0">
                        <a:pos x="24" y="35"/>
                      </a:cxn>
                      <a:cxn ang="0">
                        <a:pos x="17" y="42"/>
                      </a:cxn>
                      <a:cxn ang="0">
                        <a:pos x="11" y="49"/>
                      </a:cxn>
                      <a:cxn ang="0">
                        <a:pos x="6" y="56"/>
                      </a:cxn>
                      <a:cxn ang="0">
                        <a:pos x="3" y="64"/>
                      </a:cxn>
                      <a:cxn ang="0">
                        <a:pos x="1" y="72"/>
                      </a:cxn>
                      <a:cxn ang="0">
                        <a:pos x="0" y="80"/>
                      </a:cxn>
                      <a:cxn ang="0">
                        <a:pos x="1" y="88"/>
                      </a:cxn>
                      <a:cxn ang="0">
                        <a:pos x="3" y="96"/>
                      </a:cxn>
                      <a:cxn ang="0">
                        <a:pos x="6" y="104"/>
                      </a:cxn>
                      <a:cxn ang="0">
                        <a:pos x="11" y="111"/>
                      </a:cxn>
                      <a:cxn ang="0">
                        <a:pos x="17" y="118"/>
                      </a:cxn>
                      <a:cxn ang="0">
                        <a:pos x="24" y="125"/>
                      </a:cxn>
                      <a:cxn ang="0">
                        <a:pos x="33" y="131"/>
                      </a:cxn>
                      <a:cxn ang="0">
                        <a:pos x="42" y="137"/>
                      </a:cxn>
                      <a:cxn ang="0">
                        <a:pos x="63" y="146"/>
                      </a:cxn>
                      <a:cxn ang="0">
                        <a:pos x="87" y="154"/>
                      </a:cxn>
                      <a:cxn ang="0">
                        <a:pos x="114" y="158"/>
                      </a:cxn>
                      <a:cxn ang="0">
                        <a:pos x="143" y="160"/>
                      </a:cxn>
                      <a:cxn ang="0">
                        <a:pos x="172" y="158"/>
                      </a:cxn>
                      <a:cxn ang="0">
                        <a:pos x="199" y="154"/>
                      </a:cxn>
                      <a:cxn ang="0">
                        <a:pos x="224" y="146"/>
                      </a:cxn>
                      <a:cxn ang="0">
                        <a:pos x="245" y="137"/>
                      </a:cxn>
                      <a:cxn ang="0">
                        <a:pos x="254" y="131"/>
                      </a:cxn>
                      <a:cxn ang="0">
                        <a:pos x="263" y="125"/>
                      </a:cxn>
                      <a:cxn ang="0">
                        <a:pos x="270" y="118"/>
                      </a:cxn>
                      <a:cxn ang="0">
                        <a:pos x="276" y="111"/>
                      </a:cxn>
                      <a:cxn ang="0">
                        <a:pos x="281" y="104"/>
                      </a:cxn>
                      <a:cxn ang="0">
                        <a:pos x="284" y="96"/>
                      </a:cxn>
                      <a:cxn ang="0">
                        <a:pos x="286" y="88"/>
                      </a:cxn>
                      <a:cxn ang="0">
                        <a:pos x="287" y="80"/>
                      </a:cxn>
                      <a:cxn ang="0">
                        <a:pos x="286" y="72"/>
                      </a:cxn>
                      <a:cxn ang="0">
                        <a:pos x="284" y="64"/>
                      </a:cxn>
                      <a:cxn ang="0">
                        <a:pos x="281" y="56"/>
                      </a:cxn>
                      <a:cxn ang="0">
                        <a:pos x="276" y="49"/>
                      </a:cxn>
                      <a:cxn ang="0">
                        <a:pos x="270" y="42"/>
                      </a:cxn>
                      <a:cxn ang="0">
                        <a:pos x="263" y="35"/>
                      </a:cxn>
                      <a:cxn ang="0">
                        <a:pos x="254" y="29"/>
                      </a:cxn>
                      <a:cxn ang="0">
                        <a:pos x="245" y="24"/>
                      </a:cxn>
                      <a:cxn ang="0">
                        <a:pos x="224" y="14"/>
                      </a:cxn>
                      <a:cxn ang="0">
                        <a:pos x="199" y="6"/>
                      </a:cxn>
                      <a:cxn ang="0">
                        <a:pos x="172" y="2"/>
                      </a:cxn>
                      <a:cxn ang="0">
                        <a:pos x="143" y="0"/>
                      </a:cxn>
                    </a:cxnLst>
                    <a:rect l="0" t="0" r="r" b="b"/>
                    <a:pathLst>
                      <a:path w="287" h="160">
                        <a:moveTo>
                          <a:pt x="143" y="0"/>
                        </a:moveTo>
                        <a:lnTo>
                          <a:pt x="114" y="2"/>
                        </a:lnTo>
                        <a:lnTo>
                          <a:pt x="87" y="6"/>
                        </a:lnTo>
                        <a:lnTo>
                          <a:pt x="63" y="14"/>
                        </a:lnTo>
                        <a:lnTo>
                          <a:pt x="42" y="24"/>
                        </a:lnTo>
                        <a:lnTo>
                          <a:pt x="33" y="29"/>
                        </a:lnTo>
                        <a:lnTo>
                          <a:pt x="24" y="35"/>
                        </a:lnTo>
                        <a:lnTo>
                          <a:pt x="17" y="42"/>
                        </a:lnTo>
                        <a:lnTo>
                          <a:pt x="11" y="49"/>
                        </a:lnTo>
                        <a:lnTo>
                          <a:pt x="6" y="56"/>
                        </a:lnTo>
                        <a:lnTo>
                          <a:pt x="3" y="64"/>
                        </a:lnTo>
                        <a:lnTo>
                          <a:pt x="1" y="72"/>
                        </a:lnTo>
                        <a:lnTo>
                          <a:pt x="0" y="80"/>
                        </a:lnTo>
                        <a:lnTo>
                          <a:pt x="1" y="88"/>
                        </a:lnTo>
                        <a:lnTo>
                          <a:pt x="3" y="96"/>
                        </a:lnTo>
                        <a:lnTo>
                          <a:pt x="6" y="104"/>
                        </a:lnTo>
                        <a:lnTo>
                          <a:pt x="11" y="111"/>
                        </a:lnTo>
                        <a:lnTo>
                          <a:pt x="17" y="118"/>
                        </a:lnTo>
                        <a:lnTo>
                          <a:pt x="24" y="125"/>
                        </a:lnTo>
                        <a:lnTo>
                          <a:pt x="33" y="131"/>
                        </a:lnTo>
                        <a:lnTo>
                          <a:pt x="42" y="137"/>
                        </a:lnTo>
                        <a:lnTo>
                          <a:pt x="63" y="146"/>
                        </a:lnTo>
                        <a:lnTo>
                          <a:pt x="87" y="154"/>
                        </a:lnTo>
                        <a:lnTo>
                          <a:pt x="114" y="158"/>
                        </a:lnTo>
                        <a:lnTo>
                          <a:pt x="143" y="160"/>
                        </a:lnTo>
                        <a:lnTo>
                          <a:pt x="172" y="158"/>
                        </a:lnTo>
                        <a:lnTo>
                          <a:pt x="199" y="154"/>
                        </a:lnTo>
                        <a:lnTo>
                          <a:pt x="224" y="146"/>
                        </a:lnTo>
                        <a:lnTo>
                          <a:pt x="245" y="137"/>
                        </a:lnTo>
                        <a:lnTo>
                          <a:pt x="254" y="131"/>
                        </a:lnTo>
                        <a:lnTo>
                          <a:pt x="263" y="125"/>
                        </a:lnTo>
                        <a:lnTo>
                          <a:pt x="270" y="118"/>
                        </a:lnTo>
                        <a:lnTo>
                          <a:pt x="276" y="111"/>
                        </a:lnTo>
                        <a:lnTo>
                          <a:pt x="281" y="104"/>
                        </a:lnTo>
                        <a:lnTo>
                          <a:pt x="284" y="96"/>
                        </a:lnTo>
                        <a:lnTo>
                          <a:pt x="286" y="88"/>
                        </a:lnTo>
                        <a:lnTo>
                          <a:pt x="287" y="80"/>
                        </a:lnTo>
                        <a:lnTo>
                          <a:pt x="286" y="72"/>
                        </a:lnTo>
                        <a:lnTo>
                          <a:pt x="284" y="64"/>
                        </a:lnTo>
                        <a:lnTo>
                          <a:pt x="281" y="56"/>
                        </a:lnTo>
                        <a:lnTo>
                          <a:pt x="276" y="49"/>
                        </a:lnTo>
                        <a:lnTo>
                          <a:pt x="270" y="42"/>
                        </a:lnTo>
                        <a:lnTo>
                          <a:pt x="263" y="35"/>
                        </a:lnTo>
                        <a:lnTo>
                          <a:pt x="254" y="29"/>
                        </a:lnTo>
                        <a:lnTo>
                          <a:pt x="245" y="24"/>
                        </a:lnTo>
                        <a:lnTo>
                          <a:pt x="224" y="14"/>
                        </a:lnTo>
                        <a:lnTo>
                          <a:pt x="199" y="6"/>
                        </a:lnTo>
                        <a:lnTo>
                          <a:pt x="172" y="2"/>
                        </a:lnTo>
                        <a:lnTo>
                          <a:pt x="143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2458" name="Oval 474"/>
                  <p:cNvSpPr>
                    <a:spLocks noChangeArrowheads="1"/>
                  </p:cNvSpPr>
                  <p:nvPr/>
                </p:nvSpPr>
                <p:spPr bwMode="auto">
                  <a:xfrm>
                    <a:off x="3358" y="1819"/>
                    <a:ext cx="288" cy="161"/>
                  </a:xfrm>
                  <a:prstGeom prst="ellipse">
                    <a:avLst/>
                  </a:pr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pic>
                <p:nvPicPr>
                  <p:cNvPr id="42459" name="Picture 47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60" name="Picture 47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61" name="Picture 47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62" name="Picture 47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63" name="Picture 47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64" name="Picture 48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65" name="Picture 48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66" name="Picture 482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19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67" name="Picture 48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68" name="Picture 48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69" name="Picture 48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70" name="Picture 48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71" name="Picture 48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72" name="Picture 48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73" name="Picture 48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74" name="Picture 490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58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75" name="Picture 49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76" name="Picture 49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77" name="Picture 49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78" name="Picture 49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79" name="Picture 49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80" name="Picture 49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81" name="Picture 49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82" name="Picture 498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97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83" name="Picture 49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84" name="Picture 50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85" name="Picture 50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86" name="Picture 50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87" name="Picture 50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88" name="Picture 50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89" name="Picture 50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90" name="Picture 506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936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91" name="Picture 507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58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92" name="Picture 508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97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93" name="Picture 509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36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94" name="Picture 510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75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95" name="Picture 511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14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96" name="Picture 512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53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97" name="Picture 513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92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498" name="Picture 514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3631" y="1975"/>
                    <a:ext cx="16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sp>
              <p:nvSpPr>
                <p:cNvPr id="42499" name="Oval 515"/>
                <p:cNvSpPr>
                  <a:spLocks noChangeArrowheads="1"/>
                </p:cNvSpPr>
                <p:nvPr/>
              </p:nvSpPr>
              <p:spPr bwMode="auto">
                <a:xfrm>
                  <a:off x="3358" y="1819"/>
                  <a:ext cx="288" cy="161"/>
                </a:xfrm>
                <a:prstGeom prst="ellips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42500" name="Group 516"/>
              <p:cNvGrpSpPr>
                <a:grpSpLocks/>
              </p:cNvGrpSpPr>
              <p:nvPr/>
            </p:nvGrpSpPr>
            <p:grpSpPr bwMode="auto">
              <a:xfrm>
                <a:off x="993" y="1672"/>
                <a:ext cx="216" cy="106"/>
                <a:chOff x="3358" y="1982"/>
                <a:chExt cx="289" cy="162"/>
              </a:xfrm>
            </p:grpSpPr>
            <p:grpSp>
              <p:nvGrpSpPr>
                <p:cNvPr id="42501" name="Group 517"/>
                <p:cNvGrpSpPr>
                  <a:grpSpLocks/>
                </p:cNvGrpSpPr>
                <p:nvPr/>
              </p:nvGrpSpPr>
              <p:grpSpPr bwMode="auto">
                <a:xfrm>
                  <a:off x="3358" y="1982"/>
                  <a:ext cx="289" cy="162"/>
                  <a:chOff x="3358" y="1982"/>
                  <a:chExt cx="289" cy="162"/>
                </a:xfrm>
              </p:grpSpPr>
              <p:pic>
                <p:nvPicPr>
                  <p:cNvPr id="42502" name="Picture 51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03" name="Picture 51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04" name="Picture 52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05" name="Picture 52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06" name="Picture 52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07" name="Picture 52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08" name="Picture 52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09" name="Picture 525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982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10" name="Picture 52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11" name="Picture 52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12" name="Picture 52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13" name="Picture 52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14" name="Picture 53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15" name="Picture 53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16" name="Picture 53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17" name="Picture 533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21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18" name="Picture 53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19" name="Picture 53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20" name="Picture 53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21" name="Picture 53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22" name="Picture 53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23" name="Picture 53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24" name="Picture 54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25" name="Picture 541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60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26" name="Picture 54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27" name="Picture 54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28" name="Picture 54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29" name="Picture 54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30" name="Picture 54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31" name="Picture 54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32" name="Picture 54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33" name="Picture 549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99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34" name="Picture 550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58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35" name="Picture 551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97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36" name="Picture 552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36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37" name="Picture 553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75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38" name="Picture 554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14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39" name="Picture 555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53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40" name="Picture 556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92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41" name="Picture 557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3631" y="2138"/>
                    <a:ext cx="16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542" name="Freeform 558"/>
                  <p:cNvSpPr>
                    <a:spLocks/>
                  </p:cNvSpPr>
                  <p:nvPr/>
                </p:nvSpPr>
                <p:spPr bwMode="auto">
                  <a:xfrm>
                    <a:off x="3358" y="1982"/>
                    <a:ext cx="287" cy="160"/>
                  </a:xfrm>
                  <a:custGeom>
                    <a:avLst/>
                    <a:gdLst/>
                    <a:ahLst/>
                    <a:cxnLst>
                      <a:cxn ang="0">
                        <a:pos x="143" y="0"/>
                      </a:cxn>
                      <a:cxn ang="0">
                        <a:pos x="114" y="2"/>
                      </a:cxn>
                      <a:cxn ang="0">
                        <a:pos x="87" y="6"/>
                      </a:cxn>
                      <a:cxn ang="0">
                        <a:pos x="63" y="14"/>
                      </a:cxn>
                      <a:cxn ang="0">
                        <a:pos x="42" y="24"/>
                      </a:cxn>
                      <a:cxn ang="0">
                        <a:pos x="33" y="29"/>
                      </a:cxn>
                      <a:cxn ang="0">
                        <a:pos x="24" y="35"/>
                      </a:cxn>
                      <a:cxn ang="0">
                        <a:pos x="17" y="42"/>
                      </a:cxn>
                      <a:cxn ang="0">
                        <a:pos x="11" y="49"/>
                      </a:cxn>
                      <a:cxn ang="0">
                        <a:pos x="6" y="56"/>
                      </a:cxn>
                      <a:cxn ang="0">
                        <a:pos x="3" y="64"/>
                      </a:cxn>
                      <a:cxn ang="0">
                        <a:pos x="1" y="72"/>
                      </a:cxn>
                      <a:cxn ang="0">
                        <a:pos x="0" y="80"/>
                      </a:cxn>
                      <a:cxn ang="0">
                        <a:pos x="1" y="88"/>
                      </a:cxn>
                      <a:cxn ang="0">
                        <a:pos x="3" y="96"/>
                      </a:cxn>
                      <a:cxn ang="0">
                        <a:pos x="6" y="104"/>
                      </a:cxn>
                      <a:cxn ang="0">
                        <a:pos x="11" y="111"/>
                      </a:cxn>
                      <a:cxn ang="0">
                        <a:pos x="17" y="118"/>
                      </a:cxn>
                      <a:cxn ang="0">
                        <a:pos x="24" y="125"/>
                      </a:cxn>
                      <a:cxn ang="0">
                        <a:pos x="33" y="131"/>
                      </a:cxn>
                      <a:cxn ang="0">
                        <a:pos x="42" y="137"/>
                      </a:cxn>
                      <a:cxn ang="0">
                        <a:pos x="63" y="146"/>
                      </a:cxn>
                      <a:cxn ang="0">
                        <a:pos x="87" y="154"/>
                      </a:cxn>
                      <a:cxn ang="0">
                        <a:pos x="114" y="158"/>
                      </a:cxn>
                      <a:cxn ang="0">
                        <a:pos x="143" y="160"/>
                      </a:cxn>
                      <a:cxn ang="0">
                        <a:pos x="172" y="158"/>
                      </a:cxn>
                      <a:cxn ang="0">
                        <a:pos x="199" y="154"/>
                      </a:cxn>
                      <a:cxn ang="0">
                        <a:pos x="224" y="146"/>
                      </a:cxn>
                      <a:cxn ang="0">
                        <a:pos x="245" y="137"/>
                      </a:cxn>
                      <a:cxn ang="0">
                        <a:pos x="254" y="131"/>
                      </a:cxn>
                      <a:cxn ang="0">
                        <a:pos x="263" y="125"/>
                      </a:cxn>
                      <a:cxn ang="0">
                        <a:pos x="270" y="118"/>
                      </a:cxn>
                      <a:cxn ang="0">
                        <a:pos x="276" y="111"/>
                      </a:cxn>
                      <a:cxn ang="0">
                        <a:pos x="281" y="104"/>
                      </a:cxn>
                      <a:cxn ang="0">
                        <a:pos x="284" y="96"/>
                      </a:cxn>
                      <a:cxn ang="0">
                        <a:pos x="286" y="88"/>
                      </a:cxn>
                      <a:cxn ang="0">
                        <a:pos x="287" y="80"/>
                      </a:cxn>
                      <a:cxn ang="0">
                        <a:pos x="286" y="72"/>
                      </a:cxn>
                      <a:cxn ang="0">
                        <a:pos x="284" y="64"/>
                      </a:cxn>
                      <a:cxn ang="0">
                        <a:pos x="281" y="56"/>
                      </a:cxn>
                      <a:cxn ang="0">
                        <a:pos x="276" y="49"/>
                      </a:cxn>
                      <a:cxn ang="0">
                        <a:pos x="270" y="42"/>
                      </a:cxn>
                      <a:cxn ang="0">
                        <a:pos x="263" y="35"/>
                      </a:cxn>
                      <a:cxn ang="0">
                        <a:pos x="254" y="29"/>
                      </a:cxn>
                      <a:cxn ang="0">
                        <a:pos x="245" y="24"/>
                      </a:cxn>
                      <a:cxn ang="0">
                        <a:pos x="224" y="14"/>
                      </a:cxn>
                      <a:cxn ang="0">
                        <a:pos x="199" y="6"/>
                      </a:cxn>
                      <a:cxn ang="0">
                        <a:pos x="172" y="2"/>
                      </a:cxn>
                      <a:cxn ang="0">
                        <a:pos x="143" y="0"/>
                      </a:cxn>
                    </a:cxnLst>
                    <a:rect l="0" t="0" r="r" b="b"/>
                    <a:pathLst>
                      <a:path w="287" h="160">
                        <a:moveTo>
                          <a:pt x="143" y="0"/>
                        </a:moveTo>
                        <a:lnTo>
                          <a:pt x="114" y="2"/>
                        </a:lnTo>
                        <a:lnTo>
                          <a:pt x="87" y="6"/>
                        </a:lnTo>
                        <a:lnTo>
                          <a:pt x="63" y="14"/>
                        </a:lnTo>
                        <a:lnTo>
                          <a:pt x="42" y="24"/>
                        </a:lnTo>
                        <a:lnTo>
                          <a:pt x="33" y="29"/>
                        </a:lnTo>
                        <a:lnTo>
                          <a:pt x="24" y="35"/>
                        </a:lnTo>
                        <a:lnTo>
                          <a:pt x="17" y="42"/>
                        </a:lnTo>
                        <a:lnTo>
                          <a:pt x="11" y="49"/>
                        </a:lnTo>
                        <a:lnTo>
                          <a:pt x="6" y="56"/>
                        </a:lnTo>
                        <a:lnTo>
                          <a:pt x="3" y="64"/>
                        </a:lnTo>
                        <a:lnTo>
                          <a:pt x="1" y="72"/>
                        </a:lnTo>
                        <a:lnTo>
                          <a:pt x="0" y="80"/>
                        </a:lnTo>
                        <a:lnTo>
                          <a:pt x="1" y="88"/>
                        </a:lnTo>
                        <a:lnTo>
                          <a:pt x="3" y="96"/>
                        </a:lnTo>
                        <a:lnTo>
                          <a:pt x="6" y="104"/>
                        </a:lnTo>
                        <a:lnTo>
                          <a:pt x="11" y="111"/>
                        </a:lnTo>
                        <a:lnTo>
                          <a:pt x="17" y="118"/>
                        </a:lnTo>
                        <a:lnTo>
                          <a:pt x="24" y="125"/>
                        </a:lnTo>
                        <a:lnTo>
                          <a:pt x="33" y="131"/>
                        </a:lnTo>
                        <a:lnTo>
                          <a:pt x="42" y="137"/>
                        </a:lnTo>
                        <a:lnTo>
                          <a:pt x="63" y="146"/>
                        </a:lnTo>
                        <a:lnTo>
                          <a:pt x="87" y="154"/>
                        </a:lnTo>
                        <a:lnTo>
                          <a:pt x="114" y="158"/>
                        </a:lnTo>
                        <a:lnTo>
                          <a:pt x="143" y="160"/>
                        </a:lnTo>
                        <a:lnTo>
                          <a:pt x="172" y="158"/>
                        </a:lnTo>
                        <a:lnTo>
                          <a:pt x="199" y="154"/>
                        </a:lnTo>
                        <a:lnTo>
                          <a:pt x="224" y="146"/>
                        </a:lnTo>
                        <a:lnTo>
                          <a:pt x="245" y="137"/>
                        </a:lnTo>
                        <a:lnTo>
                          <a:pt x="254" y="131"/>
                        </a:lnTo>
                        <a:lnTo>
                          <a:pt x="263" y="125"/>
                        </a:lnTo>
                        <a:lnTo>
                          <a:pt x="270" y="118"/>
                        </a:lnTo>
                        <a:lnTo>
                          <a:pt x="276" y="111"/>
                        </a:lnTo>
                        <a:lnTo>
                          <a:pt x="281" y="104"/>
                        </a:lnTo>
                        <a:lnTo>
                          <a:pt x="284" y="96"/>
                        </a:lnTo>
                        <a:lnTo>
                          <a:pt x="286" y="88"/>
                        </a:lnTo>
                        <a:lnTo>
                          <a:pt x="287" y="80"/>
                        </a:lnTo>
                        <a:lnTo>
                          <a:pt x="286" y="72"/>
                        </a:lnTo>
                        <a:lnTo>
                          <a:pt x="284" y="64"/>
                        </a:lnTo>
                        <a:lnTo>
                          <a:pt x="281" y="56"/>
                        </a:lnTo>
                        <a:lnTo>
                          <a:pt x="276" y="49"/>
                        </a:lnTo>
                        <a:lnTo>
                          <a:pt x="270" y="42"/>
                        </a:lnTo>
                        <a:lnTo>
                          <a:pt x="263" y="35"/>
                        </a:lnTo>
                        <a:lnTo>
                          <a:pt x="254" y="29"/>
                        </a:lnTo>
                        <a:lnTo>
                          <a:pt x="245" y="24"/>
                        </a:lnTo>
                        <a:lnTo>
                          <a:pt x="224" y="14"/>
                        </a:lnTo>
                        <a:lnTo>
                          <a:pt x="199" y="6"/>
                        </a:lnTo>
                        <a:lnTo>
                          <a:pt x="172" y="2"/>
                        </a:lnTo>
                        <a:lnTo>
                          <a:pt x="143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2543" name="Oval 559"/>
                  <p:cNvSpPr>
                    <a:spLocks noChangeArrowheads="1"/>
                  </p:cNvSpPr>
                  <p:nvPr/>
                </p:nvSpPr>
                <p:spPr bwMode="auto">
                  <a:xfrm>
                    <a:off x="3358" y="1982"/>
                    <a:ext cx="288" cy="161"/>
                  </a:xfrm>
                  <a:prstGeom prst="ellipse">
                    <a:avLst/>
                  </a:pr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pic>
                <p:nvPicPr>
                  <p:cNvPr id="42544" name="Picture 56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45" name="Picture 56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46" name="Picture 56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47" name="Picture 56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48" name="Picture 56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49" name="Picture 56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50" name="Picture 56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51" name="Picture 567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982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52" name="Picture 56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53" name="Picture 56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54" name="Picture 57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55" name="Picture 57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56" name="Picture 57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57" name="Picture 57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58" name="Picture 57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59" name="Picture 575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21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60" name="Picture 57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61" name="Picture 57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62" name="Picture 57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63" name="Picture 57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64" name="Picture 58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65" name="Picture 58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66" name="Picture 58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67" name="Picture 583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60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68" name="Picture 58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69" name="Picture 58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70" name="Picture 58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71" name="Picture 58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72" name="Picture 58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73" name="Picture 58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74" name="Picture 59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75" name="Picture 591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99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76" name="Picture 592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58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77" name="Picture 593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97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78" name="Picture 594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36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79" name="Picture 595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75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80" name="Picture 596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14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81" name="Picture 597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53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82" name="Picture 598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92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83" name="Picture 599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3631" y="2138"/>
                    <a:ext cx="16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sp>
              <p:nvSpPr>
                <p:cNvPr id="42584" name="Oval 600"/>
                <p:cNvSpPr>
                  <a:spLocks noChangeArrowheads="1"/>
                </p:cNvSpPr>
                <p:nvPr/>
              </p:nvSpPr>
              <p:spPr bwMode="auto">
                <a:xfrm>
                  <a:off x="3358" y="1982"/>
                  <a:ext cx="288" cy="161"/>
                </a:xfrm>
                <a:prstGeom prst="ellips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42585" name="Group 601"/>
              <p:cNvGrpSpPr>
                <a:grpSpLocks/>
              </p:cNvGrpSpPr>
              <p:nvPr/>
            </p:nvGrpSpPr>
            <p:grpSpPr bwMode="auto">
              <a:xfrm>
                <a:off x="1044" y="1610"/>
                <a:ext cx="118" cy="109"/>
                <a:chOff x="3427" y="1888"/>
                <a:chExt cx="158" cy="166"/>
              </a:xfrm>
            </p:grpSpPr>
            <p:grpSp>
              <p:nvGrpSpPr>
                <p:cNvPr id="42586" name="Group 602"/>
                <p:cNvGrpSpPr>
                  <a:grpSpLocks/>
                </p:cNvGrpSpPr>
                <p:nvPr/>
              </p:nvGrpSpPr>
              <p:grpSpPr bwMode="auto">
                <a:xfrm>
                  <a:off x="3435" y="1896"/>
                  <a:ext cx="141" cy="149"/>
                  <a:chOff x="3435" y="1896"/>
                  <a:chExt cx="141" cy="149"/>
                </a:xfrm>
              </p:grpSpPr>
              <p:pic>
                <p:nvPicPr>
                  <p:cNvPr id="42587" name="Picture 603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35" y="189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88" name="Picture 604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74" y="189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89" name="Picture 605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513" y="189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90" name="Picture 606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r="37500"/>
                  <a:stretch>
                    <a:fillRect/>
                  </a:stretch>
                </p:blipFill>
                <p:spPr bwMode="auto">
                  <a:xfrm>
                    <a:off x="3552" y="1896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91" name="Picture 607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35" y="193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92" name="Picture 608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74" y="193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93" name="Picture 609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513" y="193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94" name="Picture 610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r="37500"/>
                  <a:stretch>
                    <a:fillRect/>
                  </a:stretch>
                </p:blipFill>
                <p:spPr bwMode="auto">
                  <a:xfrm>
                    <a:off x="3552" y="1935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95" name="Picture 611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35" y="1974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96" name="Picture 612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74" y="1974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97" name="Picture 613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513" y="1974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98" name="Picture 614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r="37500"/>
                  <a:stretch>
                    <a:fillRect/>
                  </a:stretch>
                </p:blipFill>
                <p:spPr bwMode="auto">
                  <a:xfrm>
                    <a:off x="3552" y="1974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599" name="Picture 615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t="12500"/>
                  <a:stretch>
                    <a:fillRect/>
                  </a:stretch>
                </p:blipFill>
                <p:spPr bwMode="auto">
                  <a:xfrm>
                    <a:off x="3435" y="2013"/>
                    <a:ext cx="39" cy="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00" name="Picture 616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t="12500"/>
                  <a:stretch>
                    <a:fillRect/>
                  </a:stretch>
                </p:blipFill>
                <p:spPr bwMode="auto">
                  <a:xfrm>
                    <a:off x="3474" y="2013"/>
                    <a:ext cx="39" cy="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01" name="Picture 617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t="12500"/>
                  <a:stretch>
                    <a:fillRect/>
                  </a:stretch>
                </p:blipFill>
                <p:spPr bwMode="auto">
                  <a:xfrm>
                    <a:off x="3513" y="2013"/>
                    <a:ext cx="39" cy="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02" name="Picture 618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t="12500" r="37500"/>
                  <a:stretch>
                    <a:fillRect/>
                  </a:stretch>
                </p:blipFill>
                <p:spPr bwMode="auto">
                  <a:xfrm>
                    <a:off x="3552" y="2013"/>
                    <a:ext cx="24" cy="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grpSp>
              <p:nvGrpSpPr>
                <p:cNvPr id="42603" name="Group 619"/>
                <p:cNvGrpSpPr>
                  <a:grpSpLocks/>
                </p:cNvGrpSpPr>
                <p:nvPr/>
              </p:nvGrpSpPr>
              <p:grpSpPr bwMode="auto">
                <a:xfrm>
                  <a:off x="3427" y="1888"/>
                  <a:ext cx="158" cy="166"/>
                  <a:chOff x="3427" y="1888"/>
                  <a:chExt cx="158" cy="166"/>
                </a:xfrm>
              </p:grpSpPr>
              <p:pic>
                <p:nvPicPr>
                  <p:cNvPr id="42604" name="Picture 620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05" name="Picture 621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06" name="Picture 622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07" name="Picture 623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08" name="Picture 624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888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09" name="Picture 625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10" name="Picture 626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11" name="Picture 627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12" name="Picture 628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13" name="Picture 629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927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14" name="Picture 630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15" name="Picture 631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16" name="Picture 632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17" name="Picture 633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18" name="Picture 634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966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19" name="Picture 635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20" name="Picture 636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21" name="Picture 637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22" name="Picture 638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23" name="Picture 639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2005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24" name="Picture 640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25" name="Picture 641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26" name="Picture 642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27" name="Picture 643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28" name="Picture 644"/>
                  <p:cNvPicPr>
                    <a:picLocks noChangeAspect="1" noChangeArrowheads="1"/>
                  </p:cNvPicPr>
                  <p:nvPr/>
                </p:nvPicPr>
                <p:blipFill>
                  <a:blip r:embed="rId20"/>
                  <a:srcRect/>
                  <a:stretch>
                    <a:fillRect/>
                  </a:stretch>
                </p:blipFill>
                <p:spPr bwMode="auto">
                  <a:xfrm>
                    <a:off x="3583" y="2044"/>
                    <a:ext cx="2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629" name="Freeform 645"/>
                  <p:cNvSpPr>
                    <a:spLocks/>
                  </p:cNvSpPr>
                  <p:nvPr/>
                </p:nvSpPr>
                <p:spPr bwMode="auto">
                  <a:xfrm>
                    <a:off x="3427" y="1888"/>
                    <a:ext cx="157" cy="165"/>
                  </a:xfrm>
                  <a:custGeom>
                    <a:avLst/>
                    <a:gdLst/>
                    <a:ahLst/>
                    <a:cxnLst>
                      <a:cxn ang="0">
                        <a:pos x="0" y="157"/>
                      </a:cxn>
                      <a:cxn ang="0">
                        <a:pos x="0" y="165"/>
                      </a:cxn>
                      <a:cxn ang="0">
                        <a:pos x="8" y="165"/>
                      </a:cxn>
                      <a:cxn ang="0">
                        <a:pos x="149" y="165"/>
                      </a:cxn>
                      <a:cxn ang="0">
                        <a:pos x="157" y="165"/>
                      </a:cxn>
                      <a:cxn ang="0">
                        <a:pos x="157" y="157"/>
                      </a:cxn>
                      <a:cxn ang="0">
                        <a:pos x="157" y="8"/>
                      </a:cxn>
                      <a:cxn ang="0">
                        <a:pos x="157" y="0"/>
                      </a:cxn>
                      <a:cxn ang="0">
                        <a:pos x="149" y="0"/>
                      </a:cxn>
                      <a:cxn ang="0">
                        <a:pos x="8" y="0"/>
                      </a:cxn>
                      <a:cxn ang="0">
                        <a:pos x="0" y="0"/>
                      </a:cxn>
                      <a:cxn ang="0">
                        <a:pos x="0" y="8"/>
                      </a:cxn>
                      <a:cxn ang="0">
                        <a:pos x="0" y="157"/>
                      </a:cxn>
                    </a:cxnLst>
                    <a:rect l="0" t="0" r="r" b="b"/>
                    <a:pathLst>
                      <a:path w="157" h="165">
                        <a:moveTo>
                          <a:pt x="0" y="157"/>
                        </a:moveTo>
                        <a:lnTo>
                          <a:pt x="0" y="165"/>
                        </a:lnTo>
                        <a:lnTo>
                          <a:pt x="8" y="165"/>
                        </a:lnTo>
                        <a:lnTo>
                          <a:pt x="149" y="165"/>
                        </a:lnTo>
                        <a:lnTo>
                          <a:pt x="157" y="165"/>
                        </a:lnTo>
                        <a:lnTo>
                          <a:pt x="157" y="157"/>
                        </a:lnTo>
                        <a:lnTo>
                          <a:pt x="157" y="8"/>
                        </a:lnTo>
                        <a:lnTo>
                          <a:pt x="157" y="0"/>
                        </a:lnTo>
                        <a:lnTo>
                          <a:pt x="149" y="0"/>
                        </a:lnTo>
                        <a:lnTo>
                          <a:pt x="8" y="0"/>
                        </a:lnTo>
                        <a:lnTo>
                          <a:pt x="0" y="0"/>
                        </a:lnTo>
                        <a:lnTo>
                          <a:pt x="0" y="8"/>
                        </a:lnTo>
                        <a:lnTo>
                          <a:pt x="0" y="157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2630" name="Rectangle 646"/>
                  <p:cNvSpPr>
                    <a:spLocks noChangeArrowheads="1"/>
                  </p:cNvSpPr>
                  <p:nvPr/>
                </p:nvSpPr>
                <p:spPr bwMode="auto">
                  <a:xfrm>
                    <a:off x="3443" y="1904"/>
                    <a:ext cx="125" cy="133"/>
                  </a:xfrm>
                  <a:prstGeom prst="rect">
                    <a:avLst/>
                  </a:prstGeom>
                  <a:noFill/>
                  <a:ln w="0">
                    <a:solidFill>
                      <a:srgbClr val="FFFFFF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2631" name="Freeform 647"/>
                  <p:cNvSpPr>
                    <a:spLocks noEditPoints="1"/>
                  </p:cNvSpPr>
                  <p:nvPr/>
                </p:nvSpPr>
                <p:spPr bwMode="auto">
                  <a:xfrm>
                    <a:off x="3427" y="1888"/>
                    <a:ext cx="157" cy="165"/>
                  </a:xfrm>
                  <a:custGeom>
                    <a:avLst/>
                    <a:gdLst/>
                    <a:ahLst/>
                    <a:cxnLst>
                      <a:cxn ang="0">
                        <a:pos x="0" y="157"/>
                      </a:cxn>
                      <a:cxn ang="0">
                        <a:pos x="0" y="165"/>
                      </a:cxn>
                      <a:cxn ang="0">
                        <a:pos x="8" y="165"/>
                      </a:cxn>
                      <a:cxn ang="0">
                        <a:pos x="149" y="165"/>
                      </a:cxn>
                      <a:cxn ang="0">
                        <a:pos x="157" y="165"/>
                      </a:cxn>
                      <a:cxn ang="0">
                        <a:pos x="157" y="157"/>
                      </a:cxn>
                      <a:cxn ang="0">
                        <a:pos x="157" y="8"/>
                      </a:cxn>
                      <a:cxn ang="0">
                        <a:pos x="157" y="0"/>
                      </a:cxn>
                      <a:cxn ang="0">
                        <a:pos x="149" y="0"/>
                      </a:cxn>
                      <a:cxn ang="0">
                        <a:pos x="8" y="0"/>
                      </a:cxn>
                      <a:cxn ang="0">
                        <a:pos x="0" y="0"/>
                      </a:cxn>
                      <a:cxn ang="0">
                        <a:pos x="0" y="8"/>
                      </a:cxn>
                      <a:cxn ang="0">
                        <a:pos x="0" y="157"/>
                      </a:cxn>
                      <a:cxn ang="0">
                        <a:pos x="0" y="157"/>
                      </a:cxn>
                      <a:cxn ang="0">
                        <a:pos x="16" y="16"/>
                      </a:cxn>
                      <a:cxn ang="0">
                        <a:pos x="141" y="16"/>
                      </a:cxn>
                      <a:cxn ang="0">
                        <a:pos x="141" y="149"/>
                      </a:cxn>
                      <a:cxn ang="0">
                        <a:pos x="16" y="149"/>
                      </a:cxn>
                      <a:cxn ang="0">
                        <a:pos x="16" y="16"/>
                      </a:cxn>
                      <a:cxn ang="0">
                        <a:pos x="16" y="16"/>
                      </a:cxn>
                    </a:cxnLst>
                    <a:rect l="0" t="0" r="r" b="b"/>
                    <a:pathLst>
                      <a:path w="157" h="165">
                        <a:moveTo>
                          <a:pt x="0" y="157"/>
                        </a:moveTo>
                        <a:lnTo>
                          <a:pt x="0" y="165"/>
                        </a:lnTo>
                        <a:lnTo>
                          <a:pt x="8" y="165"/>
                        </a:lnTo>
                        <a:lnTo>
                          <a:pt x="149" y="165"/>
                        </a:lnTo>
                        <a:lnTo>
                          <a:pt x="157" y="165"/>
                        </a:lnTo>
                        <a:lnTo>
                          <a:pt x="157" y="157"/>
                        </a:lnTo>
                        <a:lnTo>
                          <a:pt x="157" y="8"/>
                        </a:lnTo>
                        <a:lnTo>
                          <a:pt x="157" y="0"/>
                        </a:lnTo>
                        <a:lnTo>
                          <a:pt x="149" y="0"/>
                        </a:lnTo>
                        <a:lnTo>
                          <a:pt x="8" y="0"/>
                        </a:lnTo>
                        <a:lnTo>
                          <a:pt x="0" y="0"/>
                        </a:lnTo>
                        <a:lnTo>
                          <a:pt x="0" y="8"/>
                        </a:lnTo>
                        <a:lnTo>
                          <a:pt x="0" y="157"/>
                        </a:lnTo>
                        <a:lnTo>
                          <a:pt x="0" y="157"/>
                        </a:lnTo>
                        <a:close/>
                        <a:moveTo>
                          <a:pt x="16" y="16"/>
                        </a:moveTo>
                        <a:lnTo>
                          <a:pt x="141" y="16"/>
                        </a:lnTo>
                        <a:lnTo>
                          <a:pt x="141" y="149"/>
                        </a:lnTo>
                        <a:lnTo>
                          <a:pt x="16" y="149"/>
                        </a:lnTo>
                        <a:lnTo>
                          <a:pt x="16" y="16"/>
                        </a:lnTo>
                        <a:lnTo>
                          <a:pt x="16" y="16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pic>
                <p:nvPicPr>
                  <p:cNvPr id="42632" name="Picture 648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33" name="Picture 649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34" name="Picture 650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35" name="Picture 651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36" name="Picture 652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888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37" name="Picture 653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38" name="Picture 654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39" name="Picture 655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40" name="Picture 656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41" name="Picture 657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927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42" name="Picture 658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43" name="Picture 659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44" name="Picture 660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45" name="Picture 661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46" name="Picture 662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966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47" name="Picture 663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48" name="Picture 664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49" name="Picture 665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50" name="Picture 666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51" name="Picture 667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2005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52" name="Picture 668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53" name="Picture 669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54" name="Picture 670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55" name="Picture 671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2656" name="Picture 672"/>
                  <p:cNvPicPr>
                    <a:picLocks noChangeAspect="1" noChangeArrowheads="1"/>
                  </p:cNvPicPr>
                  <p:nvPr/>
                </p:nvPicPr>
                <p:blipFill>
                  <a:blip r:embed="rId20"/>
                  <a:srcRect/>
                  <a:stretch>
                    <a:fillRect/>
                  </a:stretch>
                </p:blipFill>
                <p:spPr bwMode="auto">
                  <a:xfrm>
                    <a:off x="3583" y="2044"/>
                    <a:ext cx="2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</p:grpSp>
          <p:sp>
            <p:nvSpPr>
              <p:cNvPr id="42657" name="Rectangle 673"/>
              <p:cNvSpPr>
                <a:spLocks noChangeArrowheads="1"/>
              </p:cNvSpPr>
              <p:nvPr/>
            </p:nvSpPr>
            <p:spPr bwMode="auto">
              <a:xfrm>
                <a:off x="996" y="1446"/>
                <a:ext cx="208" cy="86"/>
              </a:xfrm>
              <a:prstGeom prst="rect">
                <a:avLst/>
              </a:prstGeom>
              <a:solidFill>
                <a:srgbClr val="000000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658" name="Rectangle 674"/>
              <p:cNvSpPr>
                <a:spLocks noChangeArrowheads="1"/>
              </p:cNvSpPr>
              <p:nvPr/>
            </p:nvSpPr>
            <p:spPr bwMode="auto">
              <a:xfrm>
                <a:off x="993" y="1534"/>
                <a:ext cx="215" cy="80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659" name="Rectangle 675"/>
              <p:cNvSpPr>
                <a:spLocks noChangeArrowheads="1"/>
              </p:cNvSpPr>
              <p:nvPr/>
            </p:nvSpPr>
            <p:spPr bwMode="auto">
              <a:xfrm>
                <a:off x="993" y="1717"/>
                <a:ext cx="215" cy="80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660" name="Rectangle 676"/>
              <p:cNvSpPr>
                <a:spLocks noChangeArrowheads="1"/>
              </p:cNvSpPr>
              <p:nvPr/>
            </p:nvSpPr>
            <p:spPr bwMode="auto">
              <a:xfrm>
                <a:off x="993" y="1804"/>
                <a:ext cx="215" cy="80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661" name="Rectangle 677"/>
              <p:cNvSpPr>
                <a:spLocks noChangeArrowheads="1"/>
              </p:cNvSpPr>
              <p:nvPr/>
            </p:nvSpPr>
            <p:spPr bwMode="auto">
              <a:xfrm>
                <a:off x="993" y="1886"/>
                <a:ext cx="215" cy="187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662" name="Rectangle 678"/>
              <p:cNvSpPr>
                <a:spLocks noChangeArrowheads="1"/>
              </p:cNvSpPr>
              <p:nvPr/>
            </p:nvSpPr>
            <p:spPr bwMode="auto">
              <a:xfrm>
                <a:off x="1008" y="1296"/>
                <a:ext cx="192" cy="86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663" name="Freeform 679"/>
              <p:cNvSpPr>
                <a:spLocks/>
              </p:cNvSpPr>
              <p:nvPr/>
            </p:nvSpPr>
            <p:spPr bwMode="auto">
              <a:xfrm>
                <a:off x="993" y="2220"/>
                <a:ext cx="216" cy="350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94" y="1"/>
                  </a:cxn>
                  <a:cxn ang="0">
                    <a:pos x="84" y="2"/>
                  </a:cxn>
                  <a:cxn ang="0">
                    <a:pos x="64" y="8"/>
                  </a:cxn>
                  <a:cxn ang="0">
                    <a:pos x="46" y="18"/>
                  </a:cxn>
                  <a:cxn ang="0">
                    <a:pos x="31" y="31"/>
                  </a:cxn>
                  <a:cxn ang="0">
                    <a:pos x="18" y="46"/>
                  </a:cxn>
                  <a:cxn ang="0">
                    <a:pos x="8" y="64"/>
                  </a:cxn>
                  <a:cxn ang="0">
                    <a:pos x="2" y="84"/>
                  </a:cxn>
                  <a:cxn ang="0">
                    <a:pos x="1" y="94"/>
                  </a:cxn>
                  <a:cxn ang="0">
                    <a:pos x="0" y="105"/>
                  </a:cxn>
                  <a:cxn ang="0">
                    <a:pos x="0" y="428"/>
                  </a:cxn>
                  <a:cxn ang="0">
                    <a:pos x="1" y="439"/>
                  </a:cxn>
                  <a:cxn ang="0">
                    <a:pos x="2" y="449"/>
                  </a:cxn>
                  <a:cxn ang="0">
                    <a:pos x="8" y="469"/>
                  </a:cxn>
                  <a:cxn ang="0">
                    <a:pos x="18" y="487"/>
                  </a:cxn>
                  <a:cxn ang="0">
                    <a:pos x="31" y="502"/>
                  </a:cxn>
                  <a:cxn ang="0">
                    <a:pos x="46" y="515"/>
                  </a:cxn>
                  <a:cxn ang="0">
                    <a:pos x="64" y="525"/>
                  </a:cxn>
                  <a:cxn ang="0">
                    <a:pos x="84" y="531"/>
                  </a:cxn>
                  <a:cxn ang="0">
                    <a:pos x="94" y="532"/>
                  </a:cxn>
                  <a:cxn ang="0">
                    <a:pos x="105" y="533"/>
                  </a:cxn>
                  <a:cxn ang="0">
                    <a:pos x="189" y="533"/>
                  </a:cxn>
                  <a:cxn ang="0">
                    <a:pos x="200" y="532"/>
                  </a:cxn>
                  <a:cxn ang="0">
                    <a:pos x="210" y="531"/>
                  </a:cxn>
                  <a:cxn ang="0">
                    <a:pos x="230" y="525"/>
                  </a:cxn>
                  <a:cxn ang="0">
                    <a:pos x="248" y="515"/>
                  </a:cxn>
                  <a:cxn ang="0">
                    <a:pos x="263" y="502"/>
                  </a:cxn>
                  <a:cxn ang="0">
                    <a:pos x="276" y="487"/>
                  </a:cxn>
                  <a:cxn ang="0">
                    <a:pos x="286" y="469"/>
                  </a:cxn>
                  <a:cxn ang="0">
                    <a:pos x="292" y="449"/>
                  </a:cxn>
                  <a:cxn ang="0">
                    <a:pos x="293" y="439"/>
                  </a:cxn>
                  <a:cxn ang="0">
                    <a:pos x="294" y="428"/>
                  </a:cxn>
                  <a:cxn ang="0">
                    <a:pos x="294" y="105"/>
                  </a:cxn>
                  <a:cxn ang="0">
                    <a:pos x="293" y="94"/>
                  </a:cxn>
                  <a:cxn ang="0">
                    <a:pos x="292" y="84"/>
                  </a:cxn>
                  <a:cxn ang="0">
                    <a:pos x="286" y="64"/>
                  </a:cxn>
                  <a:cxn ang="0">
                    <a:pos x="276" y="46"/>
                  </a:cxn>
                  <a:cxn ang="0">
                    <a:pos x="263" y="31"/>
                  </a:cxn>
                  <a:cxn ang="0">
                    <a:pos x="248" y="18"/>
                  </a:cxn>
                  <a:cxn ang="0">
                    <a:pos x="230" y="8"/>
                  </a:cxn>
                  <a:cxn ang="0">
                    <a:pos x="210" y="2"/>
                  </a:cxn>
                  <a:cxn ang="0">
                    <a:pos x="200" y="1"/>
                  </a:cxn>
                  <a:cxn ang="0">
                    <a:pos x="189" y="0"/>
                  </a:cxn>
                  <a:cxn ang="0">
                    <a:pos x="105" y="0"/>
                  </a:cxn>
                </a:cxnLst>
                <a:rect l="0" t="0" r="r" b="b"/>
                <a:pathLst>
                  <a:path w="294" h="533">
                    <a:moveTo>
                      <a:pt x="105" y="0"/>
                    </a:moveTo>
                    <a:lnTo>
                      <a:pt x="94" y="1"/>
                    </a:lnTo>
                    <a:lnTo>
                      <a:pt x="84" y="2"/>
                    </a:lnTo>
                    <a:lnTo>
                      <a:pt x="64" y="8"/>
                    </a:lnTo>
                    <a:lnTo>
                      <a:pt x="46" y="18"/>
                    </a:lnTo>
                    <a:lnTo>
                      <a:pt x="31" y="31"/>
                    </a:lnTo>
                    <a:lnTo>
                      <a:pt x="18" y="46"/>
                    </a:lnTo>
                    <a:lnTo>
                      <a:pt x="8" y="64"/>
                    </a:lnTo>
                    <a:lnTo>
                      <a:pt x="2" y="84"/>
                    </a:lnTo>
                    <a:lnTo>
                      <a:pt x="1" y="94"/>
                    </a:lnTo>
                    <a:lnTo>
                      <a:pt x="0" y="105"/>
                    </a:lnTo>
                    <a:lnTo>
                      <a:pt x="0" y="428"/>
                    </a:lnTo>
                    <a:lnTo>
                      <a:pt x="1" y="439"/>
                    </a:lnTo>
                    <a:lnTo>
                      <a:pt x="2" y="449"/>
                    </a:lnTo>
                    <a:lnTo>
                      <a:pt x="8" y="469"/>
                    </a:lnTo>
                    <a:lnTo>
                      <a:pt x="18" y="487"/>
                    </a:lnTo>
                    <a:lnTo>
                      <a:pt x="31" y="502"/>
                    </a:lnTo>
                    <a:lnTo>
                      <a:pt x="46" y="515"/>
                    </a:lnTo>
                    <a:lnTo>
                      <a:pt x="64" y="525"/>
                    </a:lnTo>
                    <a:lnTo>
                      <a:pt x="84" y="531"/>
                    </a:lnTo>
                    <a:lnTo>
                      <a:pt x="94" y="532"/>
                    </a:lnTo>
                    <a:lnTo>
                      <a:pt x="105" y="533"/>
                    </a:lnTo>
                    <a:lnTo>
                      <a:pt x="189" y="533"/>
                    </a:lnTo>
                    <a:lnTo>
                      <a:pt x="200" y="532"/>
                    </a:lnTo>
                    <a:lnTo>
                      <a:pt x="210" y="531"/>
                    </a:lnTo>
                    <a:lnTo>
                      <a:pt x="230" y="525"/>
                    </a:lnTo>
                    <a:lnTo>
                      <a:pt x="248" y="515"/>
                    </a:lnTo>
                    <a:lnTo>
                      <a:pt x="263" y="502"/>
                    </a:lnTo>
                    <a:lnTo>
                      <a:pt x="276" y="487"/>
                    </a:lnTo>
                    <a:lnTo>
                      <a:pt x="286" y="469"/>
                    </a:lnTo>
                    <a:lnTo>
                      <a:pt x="292" y="449"/>
                    </a:lnTo>
                    <a:lnTo>
                      <a:pt x="293" y="439"/>
                    </a:lnTo>
                    <a:lnTo>
                      <a:pt x="294" y="428"/>
                    </a:lnTo>
                    <a:lnTo>
                      <a:pt x="294" y="105"/>
                    </a:lnTo>
                    <a:lnTo>
                      <a:pt x="293" y="94"/>
                    </a:lnTo>
                    <a:lnTo>
                      <a:pt x="292" y="84"/>
                    </a:lnTo>
                    <a:lnTo>
                      <a:pt x="286" y="64"/>
                    </a:lnTo>
                    <a:lnTo>
                      <a:pt x="276" y="46"/>
                    </a:lnTo>
                    <a:lnTo>
                      <a:pt x="263" y="31"/>
                    </a:lnTo>
                    <a:lnTo>
                      <a:pt x="248" y="18"/>
                    </a:lnTo>
                    <a:lnTo>
                      <a:pt x="230" y="8"/>
                    </a:lnTo>
                    <a:lnTo>
                      <a:pt x="210" y="2"/>
                    </a:lnTo>
                    <a:lnTo>
                      <a:pt x="200" y="1"/>
                    </a:lnTo>
                    <a:lnTo>
                      <a:pt x="189" y="0"/>
                    </a:lnTo>
                    <a:lnTo>
                      <a:pt x="105" y="0"/>
                    </a:lnTo>
                    <a:close/>
                  </a:path>
                </a:pathLst>
              </a:custGeom>
              <a:solidFill>
                <a:srgbClr val="FFFFFF"/>
              </a:solidFill>
              <a:ln w="2540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2664" name="Rectangle 680"/>
              <p:cNvSpPr>
                <a:spLocks noChangeArrowheads="1"/>
              </p:cNvSpPr>
              <p:nvPr/>
            </p:nvSpPr>
            <p:spPr bwMode="auto">
              <a:xfrm>
                <a:off x="993" y="2208"/>
                <a:ext cx="213" cy="74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grpSp>
            <p:nvGrpSpPr>
              <p:cNvPr id="42665" name="Group 681"/>
              <p:cNvGrpSpPr>
                <a:grpSpLocks/>
              </p:cNvGrpSpPr>
              <p:nvPr/>
            </p:nvGrpSpPr>
            <p:grpSpPr bwMode="auto">
              <a:xfrm>
                <a:off x="480" y="1159"/>
                <a:ext cx="216" cy="1418"/>
                <a:chOff x="1344" y="2551"/>
                <a:chExt cx="216" cy="1418"/>
              </a:xfrm>
            </p:grpSpPr>
            <p:sp>
              <p:nvSpPr>
                <p:cNvPr id="42666" name="Rectangle 682"/>
                <p:cNvSpPr>
                  <a:spLocks noChangeArrowheads="1"/>
                </p:cNvSpPr>
                <p:nvPr/>
              </p:nvSpPr>
              <p:spPr bwMode="auto">
                <a:xfrm>
                  <a:off x="1344" y="3468"/>
                  <a:ext cx="215" cy="187"/>
                </a:xfrm>
                <a:prstGeom prst="rect">
                  <a:avLst/>
                </a:prstGeom>
                <a:solidFill>
                  <a:srgbClr val="FFFFFF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667" name="Rectangle 683"/>
                <p:cNvSpPr>
                  <a:spLocks noChangeArrowheads="1"/>
                </p:cNvSpPr>
                <p:nvPr/>
              </p:nvSpPr>
              <p:spPr bwMode="auto">
                <a:xfrm>
                  <a:off x="1344" y="3469"/>
                  <a:ext cx="216" cy="74"/>
                </a:xfrm>
                <a:prstGeom prst="rect">
                  <a:avLst/>
                </a:prstGeom>
                <a:solidFill>
                  <a:srgbClr val="FFFFFF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668" name="Rectangle 684"/>
                <p:cNvSpPr>
                  <a:spLocks noChangeArrowheads="1"/>
                </p:cNvSpPr>
                <p:nvPr/>
              </p:nvSpPr>
              <p:spPr bwMode="auto">
                <a:xfrm>
                  <a:off x="1344" y="3468"/>
                  <a:ext cx="215" cy="99"/>
                </a:xfrm>
                <a:prstGeom prst="rect">
                  <a:avLst/>
                </a:prstGeom>
                <a:solidFill>
                  <a:srgbClr val="00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669" name="Freeform 685"/>
                <p:cNvSpPr>
                  <a:spLocks/>
                </p:cNvSpPr>
                <p:nvPr/>
              </p:nvSpPr>
              <p:spPr bwMode="auto">
                <a:xfrm>
                  <a:off x="1344" y="2551"/>
                  <a:ext cx="213" cy="349"/>
                </a:xfrm>
                <a:custGeom>
                  <a:avLst/>
                  <a:gdLst/>
                  <a:ahLst/>
                  <a:cxnLst>
                    <a:cxn ang="0">
                      <a:pos x="105" y="0"/>
                    </a:cxn>
                    <a:cxn ang="0">
                      <a:pos x="94" y="1"/>
                    </a:cxn>
                    <a:cxn ang="0">
                      <a:pos x="84" y="2"/>
                    </a:cxn>
                    <a:cxn ang="0">
                      <a:pos x="64" y="8"/>
                    </a:cxn>
                    <a:cxn ang="0">
                      <a:pos x="46" y="18"/>
                    </a:cxn>
                    <a:cxn ang="0">
                      <a:pos x="31" y="31"/>
                    </a:cxn>
                    <a:cxn ang="0">
                      <a:pos x="18" y="46"/>
                    </a:cxn>
                    <a:cxn ang="0">
                      <a:pos x="8" y="64"/>
                    </a:cxn>
                    <a:cxn ang="0">
                      <a:pos x="2" y="84"/>
                    </a:cxn>
                    <a:cxn ang="0">
                      <a:pos x="1" y="94"/>
                    </a:cxn>
                    <a:cxn ang="0">
                      <a:pos x="0" y="105"/>
                    </a:cxn>
                    <a:cxn ang="0">
                      <a:pos x="0" y="428"/>
                    </a:cxn>
                    <a:cxn ang="0">
                      <a:pos x="1" y="439"/>
                    </a:cxn>
                    <a:cxn ang="0">
                      <a:pos x="2" y="449"/>
                    </a:cxn>
                    <a:cxn ang="0">
                      <a:pos x="8" y="469"/>
                    </a:cxn>
                    <a:cxn ang="0">
                      <a:pos x="18" y="487"/>
                    </a:cxn>
                    <a:cxn ang="0">
                      <a:pos x="31" y="502"/>
                    </a:cxn>
                    <a:cxn ang="0">
                      <a:pos x="46" y="515"/>
                    </a:cxn>
                    <a:cxn ang="0">
                      <a:pos x="64" y="525"/>
                    </a:cxn>
                    <a:cxn ang="0">
                      <a:pos x="84" y="531"/>
                    </a:cxn>
                    <a:cxn ang="0">
                      <a:pos x="94" y="532"/>
                    </a:cxn>
                    <a:cxn ang="0">
                      <a:pos x="105" y="533"/>
                    </a:cxn>
                    <a:cxn ang="0">
                      <a:pos x="181" y="533"/>
                    </a:cxn>
                    <a:cxn ang="0">
                      <a:pos x="192" y="532"/>
                    </a:cxn>
                    <a:cxn ang="0">
                      <a:pos x="202" y="531"/>
                    </a:cxn>
                    <a:cxn ang="0">
                      <a:pos x="222" y="525"/>
                    </a:cxn>
                    <a:cxn ang="0">
                      <a:pos x="240" y="515"/>
                    </a:cxn>
                    <a:cxn ang="0">
                      <a:pos x="255" y="502"/>
                    </a:cxn>
                    <a:cxn ang="0">
                      <a:pos x="268" y="487"/>
                    </a:cxn>
                    <a:cxn ang="0">
                      <a:pos x="278" y="469"/>
                    </a:cxn>
                    <a:cxn ang="0">
                      <a:pos x="284" y="449"/>
                    </a:cxn>
                    <a:cxn ang="0">
                      <a:pos x="285" y="439"/>
                    </a:cxn>
                    <a:cxn ang="0">
                      <a:pos x="286" y="428"/>
                    </a:cxn>
                    <a:cxn ang="0">
                      <a:pos x="286" y="105"/>
                    </a:cxn>
                    <a:cxn ang="0">
                      <a:pos x="285" y="94"/>
                    </a:cxn>
                    <a:cxn ang="0">
                      <a:pos x="284" y="84"/>
                    </a:cxn>
                    <a:cxn ang="0">
                      <a:pos x="278" y="64"/>
                    </a:cxn>
                    <a:cxn ang="0">
                      <a:pos x="268" y="46"/>
                    </a:cxn>
                    <a:cxn ang="0">
                      <a:pos x="255" y="31"/>
                    </a:cxn>
                    <a:cxn ang="0">
                      <a:pos x="240" y="18"/>
                    </a:cxn>
                    <a:cxn ang="0">
                      <a:pos x="222" y="8"/>
                    </a:cxn>
                    <a:cxn ang="0">
                      <a:pos x="202" y="2"/>
                    </a:cxn>
                    <a:cxn ang="0">
                      <a:pos x="192" y="1"/>
                    </a:cxn>
                    <a:cxn ang="0">
                      <a:pos x="181" y="0"/>
                    </a:cxn>
                    <a:cxn ang="0">
                      <a:pos x="105" y="0"/>
                    </a:cxn>
                  </a:cxnLst>
                  <a:rect l="0" t="0" r="r" b="b"/>
                  <a:pathLst>
                    <a:path w="286" h="533">
                      <a:moveTo>
                        <a:pt x="105" y="0"/>
                      </a:moveTo>
                      <a:lnTo>
                        <a:pt x="94" y="1"/>
                      </a:lnTo>
                      <a:lnTo>
                        <a:pt x="84" y="2"/>
                      </a:lnTo>
                      <a:lnTo>
                        <a:pt x="64" y="8"/>
                      </a:lnTo>
                      <a:lnTo>
                        <a:pt x="46" y="18"/>
                      </a:lnTo>
                      <a:lnTo>
                        <a:pt x="31" y="31"/>
                      </a:lnTo>
                      <a:lnTo>
                        <a:pt x="18" y="46"/>
                      </a:lnTo>
                      <a:lnTo>
                        <a:pt x="8" y="64"/>
                      </a:lnTo>
                      <a:lnTo>
                        <a:pt x="2" y="84"/>
                      </a:lnTo>
                      <a:lnTo>
                        <a:pt x="1" y="94"/>
                      </a:lnTo>
                      <a:lnTo>
                        <a:pt x="0" y="105"/>
                      </a:lnTo>
                      <a:lnTo>
                        <a:pt x="0" y="428"/>
                      </a:lnTo>
                      <a:lnTo>
                        <a:pt x="1" y="439"/>
                      </a:lnTo>
                      <a:lnTo>
                        <a:pt x="2" y="449"/>
                      </a:lnTo>
                      <a:lnTo>
                        <a:pt x="8" y="469"/>
                      </a:lnTo>
                      <a:lnTo>
                        <a:pt x="18" y="487"/>
                      </a:lnTo>
                      <a:lnTo>
                        <a:pt x="31" y="502"/>
                      </a:lnTo>
                      <a:lnTo>
                        <a:pt x="46" y="515"/>
                      </a:lnTo>
                      <a:lnTo>
                        <a:pt x="64" y="525"/>
                      </a:lnTo>
                      <a:lnTo>
                        <a:pt x="84" y="531"/>
                      </a:lnTo>
                      <a:lnTo>
                        <a:pt x="94" y="532"/>
                      </a:lnTo>
                      <a:lnTo>
                        <a:pt x="105" y="533"/>
                      </a:lnTo>
                      <a:lnTo>
                        <a:pt x="181" y="533"/>
                      </a:lnTo>
                      <a:lnTo>
                        <a:pt x="192" y="532"/>
                      </a:lnTo>
                      <a:lnTo>
                        <a:pt x="202" y="531"/>
                      </a:lnTo>
                      <a:lnTo>
                        <a:pt x="222" y="525"/>
                      </a:lnTo>
                      <a:lnTo>
                        <a:pt x="240" y="515"/>
                      </a:lnTo>
                      <a:lnTo>
                        <a:pt x="255" y="502"/>
                      </a:lnTo>
                      <a:lnTo>
                        <a:pt x="268" y="487"/>
                      </a:lnTo>
                      <a:lnTo>
                        <a:pt x="278" y="469"/>
                      </a:lnTo>
                      <a:lnTo>
                        <a:pt x="284" y="449"/>
                      </a:lnTo>
                      <a:lnTo>
                        <a:pt x="285" y="439"/>
                      </a:lnTo>
                      <a:lnTo>
                        <a:pt x="286" y="428"/>
                      </a:lnTo>
                      <a:lnTo>
                        <a:pt x="286" y="105"/>
                      </a:lnTo>
                      <a:lnTo>
                        <a:pt x="285" y="94"/>
                      </a:lnTo>
                      <a:lnTo>
                        <a:pt x="284" y="84"/>
                      </a:lnTo>
                      <a:lnTo>
                        <a:pt x="278" y="64"/>
                      </a:lnTo>
                      <a:lnTo>
                        <a:pt x="268" y="46"/>
                      </a:lnTo>
                      <a:lnTo>
                        <a:pt x="255" y="31"/>
                      </a:lnTo>
                      <a:lnTo>
                        <a:pt x="240" y="18"/>
                      </a:lnTo>
                      <a:lnTo>
                        <a:pt x="222" y="8"/>
                      </a:lnTo>
                      <a:lnTo>
                        <a:pt x="202" y="2"/>
                      </a:lnTo>
                      <a:lnTo>
                        <a:pt x="192" y="1"/>
                      </a:lnTo>
                      <a:lnTo>
                        <a:pt x="181" y="0"/>
                      </a:lnTo>
                      <a:lnTo>
                        <a:pt x="10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grpSp>
              <p:nvGrpSpPr>
                <p:cNvPr id="42670" name="Group 686"/>
                <p:cNvGrpSpPr>
                  <a:grpSpLocks/>
                </p:cNvGrpSpPr>
                <p:nvPr/>
              </p:nvGrpSpPr>
              <p:grpSpPr bwMode="auto">
                <a:xfrm>
                  <a:off x="1344" y="2964"/>
                  <a:ext cx="216" cy="106"/>
                  <a:chOff x="3358" y="1819"/>
                  <a:chExt cx="289" cy="162"/>
                </a:xfrm>
              </p:grpSpPr>
              <p:grpSp>
                <p:nvGrpSpPr>
                  <p:cNvPr id="42671" name="Group 687"/>
                  <p:cNvGrpSpPr>
                    <a:grpSpLocks/>
                  </p:cNvGrpSpPr>
                  <p:nvPr/>
                </p:nvGrpSpPr>
                <p:grpSpPr bwMode="auto">
                  <a:xfrm>
                    <a:off x="3358" y="1819"/>
                    <a:ext cx="289" cy="162"/>
                    <a:chOff x="3358" y="1819"/>
                    <a:chExt cx="289" cy="162"/>
                  </a:xfrm>
                </p:grpSpPr>
                <p:pic>
                  <p:nvPicPr>
                    <p:cNvPr id="42672" name="Picture 68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73" name="Picture 68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74" name="Picture 69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75" name="Picture 69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76" name="Picture 69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77" name="Picture 69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78" name="Picture 69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79" name="Picture 69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1819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80" name="Picture 69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81" name="Picture 69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82" name="Picture 69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83" name="Picture 69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84" name="Picture 70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85" name="Picture 70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86" name="Picture 70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87" name="Picture 70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1858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88" name="Picture 70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89" name="Picture 70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90" name="Picture 70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91" name="Picture 70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92" name="Picture 70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93" name="Picture 70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94" name="Picture 71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95" name="Picture 71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1897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96" name="Picture 71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97" name="Picture 71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98" name="Picture 71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699" name="Picture 71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00" name="Picture 71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01" name="Picture 71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02" name="Picture 71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03" name="Picture 71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1936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04" name="Picture 72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05" name="Picture 72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06" name="Picture 72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07" name="Picture 72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08" name="Picture 72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09" name="Picture 72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10" name="Picture 72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11" name="Picture 72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5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1975"/>
                      <a:ext cx="16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2712" name="Freeform 728"/>
                    <p:cNvSpPr>
                      <a:spLocks/>
                    </p:cNvSpPr>
                    <p:nvPr/>
                  </p:nvSpPr>
                  <p:spPr bwMode="auto">
                    <a:xfrm>
                      <a:off x="3358" y="1819"/>
                      <a:ext cx="287" cy="160"/>
                    </a:xfrm>
                    <a:custGeom>
                      <a:avLst/>
                      <a:gdLst/>
                      <a:ahLst/>
                      <a:cxnLst>
                        <a:cxn ang="0">
                          <a:pos x="143" y="0"/>
                        </a:cxn>
                        <a:cxn ang="0">
                          <a:pos x="114" y="2"/>
                        </a:cxn>
                        <a:cxn ang="0">
                          <a:pos x="87" y="6"/>
                        </a:cxn>
                        <a:cxn ang="0">
                          <a:pos x="63" y="14"/>
                        </a:cxn>
                        <a:cxn ang="0">
                          <a:pos x="42" y="24"/>
                        </a:cxn>
                        <a:cxn ang="0">
                          <a:pos x="33" y="29"/>
                        </a:cxn>
                        <a:cxn ang="0">
                          <a:pos x="24" y="35"/>
                        </a:cxn>
                        <a:cxn ang="0">
                          <a:pos x="17" y="42"/>
                        </a:cxn>
                        <a:cxn ang="0">
                          <a:pos x="11" y="49"/>
                        </a:cxn>
                        <a:cxn ang="0">
                          <a:pos x="6" y="56"/>
                        </a:cxn>
                        <a:cxn ang="0">
                          <a:pos x="3" y="64"/>
                        </a:cxn>
                        <a:cxn ang="0">
                          <a:pos x="1" y="72"/>
                        </a:cxn>
                        <a:cxn ang="0">
                          <a:pos x="0" y="80"/>
                        </a:cxn>
                        <a:cxn ang="0">
                          <a:pos x="1" y="88"/>
                        </a:cxn>
                        <a:cxn ang="0">
                          <a:pos x="3" y="96"/>
                        </a:cxn>
                        <a:cxn ang="0">
                          <a:pos x="6" y="104"/>
                        </a:cxn>
                        <a:cxn ang="0">
                          <a:pos x="11" y="111"/>
                        </a:cxn>
                        <a:cxn ang="0">
                          <a:pos x="17" y="118"/>
                        </a:cxn>
                        <a:cxn ang="0">
                          <a:pos x="24" y="125"/>
                        </a:cxn>
                        <a:cxn ang="0">
                          <a:pos x="33" y="131"/>
                        </a:cxn>
                        <a:cxn ang="0">
                          <a:pos x="42" y="137"/>
                        </a:cxn>
                        <a:cxn ang="0">
                          <a:pos x="63" y="146"/>
                        </a:cxn>
                        <a:cxn ang="0">
                          <a:pos x="87" y="154"/>
                        </a:cxn>
                        <a:cxn ang="0">
                          <a:pos x="114" y="158"/>
                        </a:cxn>
                        <a:cxn ang="0">
                          <a:pos x="143" y="160"/>
                        </a:cxn>
                        <a:cxn ang="0">
                          <a:pos x="172" y="158"/>
                        </a:cxn>
                        <a:cxn ang="0">
                          <a:pos x="199" y="154"/>
                        </a:cxn>
                        <a:cxn ang="0">
                          <a:pos x="224" y="146"/>
                        </a:cxn>
                        <a:cxn ang="0">
                          <a:pos x="245" y="137"/>
                        </a:cxn>
                        <a:cxn ang="0">
                          <a:pos x="254" y="131"/>
                        </a:cxn>
                        <a:cxn ang="0">
                          <a:pos x="263" y="125"/>
                        </a:cxn>
                        <a:cxn ang="0">
                          <a:pos x="270" y="118"/>
                        </a:cxn>
                        <a:cxn ang="0">
                          <a:pos x="276" y="111"/>
                        </a:cxn>
                        <a:cxn ang="0">
                          <a:pos x="281" y="104"/>
                        </a:cxn>
                        <a:cxn ang="0">
                          <a:pos x="284" y="96"/>
                        </a:cxn>
                        <a:cxn ang="0">
                          <a:pos x="286" y="88"/>
                        </a:cxn>
                        <a:cxn ang="0">
                          <a:pos x="287" y="80"/>
                        </a:cxn>
                        <a:cxn ang="0">
                          <a:pos x="286" y="72"/>
                        </a:cxn>
                        <a:cxn ang="0">
                          <a:pos x="284" y="64"/>
                        </a:cxn>
                        <a:cxn ang="0">
                          <a:pos x="281" y="56"/>
                        </a:cxn>
                        <a:cxn ang="0">
                          <a:pos x="276" y="49"/>
                        </a:cxn>
                        <a:cxn ang="0">
                          <a:pos x="270" y="42"/>
                        </a:cxn>
                        <a:cxn ang="0">
                          <a:pos x="263" y="35"/>
                        </a:cxn>
                        <a:cxn ang="0">
                          <a:pos x="254" y="29"/>
                        </a:cxn>
                        <a:cxn ang="0">
                          <a:pos x="245" y="24"/>
                        </a:cxn>
                        <a:cxn ang="0">
                          <a:pos x="224" y="14"/>
                        </a:cxn>
                        <a:cxn ang="0">
                          <a:pos x="199" y="6"/>
                        </a:cxn>
                        <a:cxn ang="0">
                          <a:pos x="172" y="2"/>
                        </a:cxn>
                        <a:cxn ang="0">
                          <a:pos x="143" y="0"/>
                        </a:cxn>
                      </a:cxnLst>
                      <a:rect l="0" t="0" r="r" b="b"/>
                      <a:pathLst>
                        <a:path w="287" h="160">
                          <a:moveTo>
                            <a:pt x="143" y="0"/>
                          </a:moveTo>
                          <a:lnTo>
                            <a:pt x="114" y="2"/>
                          </a:lnTo>
                          <a:lnTo>
                            <a:pt x="87" y="6"/>
                          </a:lnTo>
                          <a:lnTo>
                            <a:pt x="63" y="14"/>
                          </a:lnTo>
                          <a:lnTo>
                            <a:pt x="42" y="24"/>
                          </a:lnTo>
                          <a:lnTo>
                            <a:pt x="33" y="29"/>
                          </a:lnTo>
                          <a:lnTo>
                            <a:pt x="24" y="35"/>
                          </a:lnTo>
                          <a:lnTo>
                            <a:pt x="17" y="42"/>
                          </a:lnTo>
                          <a:lnTo>
                            <a:pt x="11" y="49"/>
                          </a:lnTo>
                          <a:lnTo>
                            <a:pt x="6" y="56"/>
                          </a:lnTo>
                          <a:lnTo>
                            <a:pt x="3" y="64"/>
                          </a:lnTo>
                          <a:lnTo>
                            <a:pt x="1" y="72"/>
                          </a:lnTo>
                          <a:lnTo>
                            <a:pt x="0" y="80"/>
                          </a:lnTo>
                          <a:lnTo>
                            <a:pt x="1" y="88"/>
                          </a:lnTo>
                          <a:lnTo>
                            <a:pt x="3" y="96"/>
                          </a:lnTo>
                          <a:lnTo>
                            <a:pt x="6" y="104"/>
                          </a:lnTo>
                          <a:lnTo>
                            <a:pt x="11" y="111"/>
                          </a:lnTo>
                          <a:lnTo>
                            <a:pt x="17" y="118"/>
                          </a:lnTo>
                          <a:lnTo>
                            <a:pt x="24" y="125"/>
                          </a:lnTo>
                          <a:lnTo>
                            <a:pt x="33" y="131"/>
                          </a:lnTo>
                          <a:lnTo>
                            <a:pt x="42" y="137"/>
                          </a:lnTo>
                          <a:lnTo>
                            <a:pt x="63" y="146"/>
                          </a:lnTo>
                          <a:lnTo>
                            <a:pt x="87" y="154"/>
                          </a:lnTo>
                          <a:lnTo>
                            <a:pt x="114" y="158"/>
                          </a:lnTo>
                          <a:lnTo>
                            <a:pt x="143" y="160"/>
                          </a:lnTo>
                          <a:lnTo>
                            <a:pt x="172" y="158"/>
                          </a:lnTo>
                          <a:lnTo>
                            <a:pt x="199" y="154"/>
                          </a:lnTo>
                          <a:lnTo>
                            <a:pt x="224" y="146"/>
                          </a:lnTo>
                          <a:lnTo>
                            <a:pt x="245" y="137"/>
                          </a:lnTo>
                          <a:lnTo>
                            <a:pt x="254" y="131"/>
                          </a:lnTo>
                          <a:lnTo>
                            <a:pt x="263" y="125"/>
                          </a:lnTo>
                          <a:lnTo>
                            <a:pt x="270" y="118"/>
                          </a:lnTo>
                          <a:lnTo>
                            <a:pt x="276" y="111"/>
                          </a:lnTo>
                          <a:lnTo>
                            <a:pt x="281" y="104"/>
                          </a:lnTo>
                          <a:lnTo>
                            <a:pt x="284" y="96"/>
                          </a:lnTo>
                          <a:lnTo>
                            <a:pt x="286" y="88"/>
                          </a:lnTo>
                          <a:lnTo>
                            <a:pt x="287" y="80"/>
                          </a:lnTo>
                          <a:lnTo>
                            <a:pt x="286" y="72"/>
                          </a:lnTo>
                          <a:lnTo>
                            <a:pt x="284" y="64"/>
                          </a:lnTo>
                          <a:lnTo>
                            <a:pt x="281" y="56"/>
                          </a:lnTo>
                          <a:lnTo>
                            <a:pt x="276" y="49"/>
                          </a:lnTo>
                          <a:lnTo>
                            <a:pt x="270" y="42"/>
                          </a:lnTo>
                          <a:lnTo>
                            <a:pt x="263" y="35"/>
                          </a:lnTo>
                          <a:lnTo>
                            <a:pt x="254" y="29"/>
                          </a:lnTo>
                          <a:lnTo>
                            <a:pt x="245" y="24"/>
                          </a:lnTo>
                          <a:lnTo>
                            <a:pt x="224" y="14"/>
                          </a:lnTo>
                          <a:lnTo>
                            <a:pt x="199" y="6"/>
                          </a:lnTo>
                          <a:lnTo>
                            <a:pt x="172" y="2"/>
                          </a:lnTo>
                          <a:lnTo>
                            <a:pt x="14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713" name="Oval 7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58" y="1819"/>
                      <a:ext cx="288" cy="161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pic>
                  <p:nvPicPr>
                    <p:cNvPr id="42714" name="Picture 73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15" name="Picture 73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16" name="Picture 73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17" name="Picture 73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18" name="Picture 73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19" name="Picture 73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20" name="Picture 7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181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21" name="Picture 73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1819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22" name="Picture 73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23" name="Picture 73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24" name="Picture 74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25" name="Picture 74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26" name="Picture 74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27" name="Picture 74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28" name="Picture 74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185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29" name="Picture 74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1858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30" name="Picture 74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31" name="Picture 74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32" name="Picture 74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33" name="Picture 74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34" name="Picture 75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35" name="Picture 75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36" name="Picture 75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189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37" name="Picture 75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1897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38" name="Picture 75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39" name="Picture 75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40" name="Picture 75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41" name="Picture 75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42" name="Picture 75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43" name="Picture 75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44" name="Picture 76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193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45" name="Picture 76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1936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46" name="Picture 76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47" name="Picture 76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48" name="Picture 76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49" name="Picture 76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50" name="Picture 76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51" name="Picture 76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52" name="Picture 76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1975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53" name="Picture 76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5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1975"/>
                      <a:ext cx="16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sp>
                <p:nvSpPr>
                  <p:cNvPr id="42754" name="Oval 770"/>
                  <p:cNvSpPr>
                    <a:spLocks noChangeArrowheads="1"/>
                  </p:cNvSpPr>
                  <p:nvPr/>
                </p:nvSpPr>
                <p:spPr bwMode="auto">
                  <a:xfrm>
                    <a:off x="3358" y="1819"/>
                    <a:ext cx="288" cy="161"/>
                  </a:xfrm>
                  <a:prstGeom prst="ellips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grpSp>
              <p:nvGrpSpPr>
                <p:cNvPr id="42755" name="Group 771"/>
                <p:cNvGrpSpPr>
                  <a:grpSpLocks/>
                </p:cNvGrpSpPr>
                <p:nvPr/>
              </p:nvGrpSpPr>
              <p:grpSpPr bwMode="auto">
                <a:xfrm>
                  <a:off x="1344" y="3071"/>
                  <a:ext cx="216" cy="106"/>
                  <a:chOff x="3358" y="1982"/>
                  <a:chExt cx="289" cy="162"/>
                </a:xfrm>
              </p:grpSpPr>
              <p:grpSp>
                <p:nvGrpSpPr>
                  <p:cNvPr id="42756" name="Group 772"/>
                  <p:cNvGrpSpPr>
                    <a:grpSpLocks/>
                  </p:cNvGrpSpPr>
                  <p:nvPr/>
                </p:nvGrpSpPr>
                <p:grpSpPr bwMode="auto">
                  <a:xfrm>
                    <a:off x="3358" y="1982"/>
                    <a:ext cx="289" cy="162"/>
                    <a:chOff x="3358" y="1982"/>
                    <a:chExt cx="289" cy="162"/>
                  </a:xfrm>
                </p:grpSpPr>
                <p:pic>
                  <p:nvPicPr>
                    <p:cNvPr id="42757" name="Picture 77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58" name="Picture 77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59" name="Picture 77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60" name="Picture 77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61" name="Picture 77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62" name="Picture 77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63" name="Picture 77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64" name="Picture 78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1982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65" name="Picture 78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66" name="Picture 78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67" name="Picture 78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68" name="Picture 78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69" name="Picture 78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70" name="Picture 78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71" name="Picture 78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72" name="Picture 78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2021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73" name="Picture 78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74" name="Picture 79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75" name="Picture 79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76" name="Picture 79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77" name="Picture 79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78" name="Picture 79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79" name="Picture 79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80" name="Picture 79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2060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81" name="Picture 79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82" name="Picture 79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83" name="Picture 79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84" name="Picture 80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85" name="Picture 80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86" name="Picture 80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87" name="Picture 80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88" name="Picture 80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2099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89" name="Picture 80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90" name="Picture 80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91" name="Picture 80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92" name="Picture 80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93" name="Picture 80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94" name="Picture 81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95" name="Picture 81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796" name="Picture 81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5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2138"/>
                      <a:ext cx="16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2797" name="Freeform 813"/>
                    <p:cNvSpPr>
                      <a:spLocks/>
                    </p:cNvSpPr>
                    <p:nvPr/>
                  </p:nvSpPr>
                  <p:spPr bwMode="auto">
                    <a:xfrm>
                      <a:off x="3358" y="1982"/>
                      <a:ext cx="287" cy="160"/>
                    </a:xfrm>
                    <a:custGeom>
                      <a:avLst/>
                      <a:gdLst/>
                      <a:ahLst/>
                      <a:cxnLst>
                        <a:cxn ang="0">
                          <a:pos x="143" y="0"/>
                        </a:cxn>
                        <a:cxn ang="0">
                          <a:pos x="114" y="2"/>
                        </a:cxn>
                        <a:cxn ang="0">
                          <a:pos x="87" y="6"/>
                        </a:cxn>
                        <a:cxn ang="0">
                          <a:pos x="63" y="14"/>
                        </a:cxn>
                        <a:cxn ang="0">
                          <a:pos x="42" y="24"/>
                        </a:cxn>
                        <a:cxn ang="0">
                          <a:pos x="33" y="29"/>
                        </a:cxn>
                        <a:cxn ang="0">
                          <a:pos x="24" y="35"/>
                        </a:cxn>
                        <a:cxn ang="0">
                          <a:pos x="17" y="42"/>
                        </a:cxn>
                        <a:cxn ang="0">
                          <a:pos x="11" y="49"/>
                        </a:cxn>
                        <a:cxn ang="0">
                          <a:pos x="6" y="56"/>
                        </a:cxn>
                        <a:cxn ang="0">
                          <a:pos x="3" y="64"/>
                        </a:cxn>
                        <a:cxn ang="0">
                          <a:pos x="1" y="72"/>
                        </a:cxn>
                        <a:cxn ang="0">
                          <a:pos x="0" y="80"/>
                        </a:cxn>
                        <a:cxn ang="0">
                          <a:pos x="1" y="88"/>
                        </a:cxn>
                        <a:cxn ang="0">
                          <a:pos x="3" y="96"/>
                        </a:cxn>
                        <a:cxn ang="0">
                          <a:pos x="6" y="104"/>
                        </a:cxn>
                        <a:cxn ang="0">
                          <a:pos x="11" y="111"/>
                        </a:cxn>
                        <a:cxn ang="0">
                          <a:pos x="17" y="118"/>
                        </a:cxn>
                        <a:cxn ang="0">
                          <a:pos x="24" y="125"/>
                        </a:cxn>
                        <a:cxn ang="0">
                          <a:pos x="33" y="131"/>
                        </a:cxn>
                        <a:cxn ang="0">
                          <a:pos x="42" y="137"/>
                        </a:cxn>
                        <a:cxn ang="0">
                          <a:pos x="63" y="146"/>
                        </a:cxn>
                        <a:cxn ang="0">
                          <a:pos x="87" y="154"/>
                        </a:cxn>
                        <a:cxn ang="0">
                          <a:pos x="114" y="158"/>
                        </a:cxn>
                        <a:cxn ang="0">
                          <a:pos x="143" y="160"/>
                        </a:cxn>
                        <a:cxn ang="0">
                          <a:pos x="172" y="158"/>
                        </a:cxn>
                        <a:cxn ang="0">
                          <a:pos x="199" y="154"/>
                        </a:cxn>
                        <a:cxn ang="0">
                          <a:pos x="224" y="146"/>
                        </a:cxn>
                        <a:cxn ang="0">
                          <a:pos x="245" y="137"/>
                        </a:cxn>
                        <a:cxn ang="0">
                          <a:pos x="254" y="131"/>
                        </a:cxn>
                        <a:cxn ang="0">
                          <a:pos x="263" y="125"/>
                        </a:cxn>
                        <a:cxn ang="0">
                          <a:pos x="270" y="118"/>
                        </a:cxn>
                        <a:cxn ang="0">
                          <a:pos x="276" y="111"/>
                        </a:cxn>
                        <a:cxn ang="0">
                          <a:pos x="281" y="104"/>
                        </a:cxn>
                        <a:cxn ang="0">
                          <a:pos x="284" y="96"/>
                        </a:cxn>
                        <a:cxn ang="0">
                          <a:pos x="286" y="88"/>
                        </a:cxn>
                        <a:cxn ang="0">
                          <a:pos x="287" y="80"/>
                        </a:cxn>
                        <a:cxn ang="0">
                          <a:pos x="286" y="72"/>
                        </a:cxn>
                        <a:cxn ang="0">
                          <a:pos x="284" y="64"/>
                        </a:cxn>
                        <a:cxn ang="0">
                          <a:pos x="281" y="56"/>
                        </a:cxn>
                        <a:cxn ang="0">
                          <a:pos x="276" y="49"/>
                        </a:cxn>
                        <a:cxn ang="0">
                          <a:pos x="270" y="42"/>
                        </a:cxn>
                        <a:cxn ang="0">
                          <a:pos x="263" y="35"/>
                        </a:cxn>
                        <a:cxn ang="0">
                          <a:pos x="254" y="29"/>
                        </a:cxn>
                        <a:cxn ang="0">
                          <a:pos x="245" y="24"/>
                        </a:cxn>
                        <a:cxn ang="0">
                          <a:pos x="224" y="14"/>
                        </a:cxn>
                        <a:cxn ang="0">
                          <a:pos x="199" y="6"/>
                        </a:cxn>
                        <a:cxn ang="0">
                          <a:pos x="172" y="2"/>
                        </a:cxn>
                        <a:cxn ang="0">
                          <a:pos x="143" y="0"/>
                        </a:cxn>
                      </a:cxnLst>
                      <a:rect l="0" t="0" r="r" b="b"/>
                      <a:pathLst>
                        <a:path w="287" h="160">
                          <a:moveTo>
                            <a:pt x="143" y="0"/>
                          </a:moveTo>
                          <a:lnTo>
                            <a:pt x="114" y="2"/>
                          </a:lnTo>
                          <a:lnTo>
                            <a:pt x="87" y="6"/>
                          </a:lnTo>
                          <a:lnTo>
                            <a:pt x="63" y="14"/>
                          </a:lnTo>
                          <a:lnTo>
                            <a:pt x="42" y="24"/>
                          </a:lnTo>
                          <a:lnTo>
                            <a:pt x="33" y="29"/>
                          </a:lnTo>
                          <a:lnTo>
                            <a:pt x="24" y="35"/>
                          </a:lnTo>
                          <a:lnTo>
                            <a:pt x="17" y="42"/>
                          </a:lnTo>
                          <a:lnTo>
                            <a:pt x="11" y="49"/>
                          </a:lnTo>
                          <a:lnTo>
                            <a:pt x="6" y="56"/>
                          </a:lnTo>
                          <a:lnTo>
                            <a:pt x="3" y="64"/>
                          </a:lnTo>
                          <a:lnTo>
                            <a:pt x="1" y="72"/>
                          </a:lnTo>
                          <a:lnTo>
                            <a:pt x="0" y="80"/>
                          </a:lnTo>
                          <a:lnTo>
                            <a:pt x="1" y="88"/>
                          </a:lnTo>
                          <a:lnTo>
                            <a:pt x="3" y="96"/>
                          </a:lnTo>
                          <a:lnTo>
                            <a:pt x="6" y="104"/>
                          </a:lnTo>
                          <a:lnTo>
                            <a:pt x="11" y="111"/>
                          </a:lnTo>
                          <a:lnTo>
                            <a:pt x="17" y="118"/>
                          </a:lnTo>
                          <a:lnTo>
                            <a:pt x="24" y="125"/>
                          </a:lnTo>
                          <a:lnTo>
                            <a:pt x="33" y="131"/>
                          </a:lnTo>
                          <a:lnTo>
                            <a:pt x="42" y="137"/>
                          </a:lnTo>
                          <a:lnTo>
                            <a:pt x="63" y="146"/>
                          </a:lnTo>
                          <a:lnTo>
                            <a:pt x="87" y="154"/>
                          </a:lnTo>
                          <a:lnTo>
                            <a:pt x="114" y="158"/>
                          </a:lnTo>
                          <a:lnTo>
                            <a:pt x="143" y="160"/>
                          </a:lnTo>
                          <a:lnTo>
                            <a:pt x="172" y="158"/>
                          </a:lnTo>
                          <a:lnTo>
                            <a:pt x="199" y="154"/>
                          </a:lnTo>
                          <a:lnTo>
                            <a:pt x="224" y="146"/>
                          </a:lnTo>
                          <a:lnTo>
                            <a:pt x="245" y="137"/>
                          </a:lnTo>
                          <a:lnTo>
                            <a:pt x="254" y="131"/>
                          </a:lnTo>
                          <a:lnTo>
                            <a:pt x="263" y="125"/>
                          </a:lnTo>
                          <a:lnTo>
                            <a:pt x="270" y="118"/>
                          </a:lnTo>
                          <a:lnTo>
                            <a:pt x="276" y="111"/>
                          </a:lnTo>
                          <a:lnTo>
                            <a:pt x="281" y="104"/>
                          </a:lnTo>
                          <a:lnTo>
                            <a:pt x="284" y="96"/>
                          </a:lnTo>
                          <a:lnTo>
                            <a:pt x="286" y="88"/>
                          </a:lnTo>
                          <a:lnTo>
                            <a:pt x="287" y="80"/>
                          </a:lnTo>
                          <a:lnTo>
                            <a:pt x="286" y="72"/>
                          </a:lnTo>
                          <a:lnTo>
                            <a:pt x="284" y="64"/>
                          </a:lnTo>
                          <a:lnTo>
                            <a:pt x="281" y="56"/>
                          </a:lnTo>
                          <a:lnTo>
                            <a:pt x="276" y="49"/>
                          </a:lnTo>
                          <a:lnTo>
                            <a:pt x="270" y="42"/>
                          </a:lnTo>
                          <a:lnTo>
                            <a:pt x="263" y="35"/>
                          </a:lnTo>
                          <a:lnTo>
                            <a:pt x="254" y="29"/>
                          </a:lnTo>
                          <a:lnTo>
                            <a:pt x="245" y="24"/>
                          </a:lnTo>
                          <a:lnTo>
                            <a:pt x="224" y="14"/>
                          </a:lnTo>
                          <a:lnTo>
                            <a:pt x="199" y="6"/>
                          </a:lnTo>
                          <a:lnTo>
                            <a:pt x="172" y="2"/>
                          </a:lnTo>
                          <a:lnTo>
                            <a:pt x="14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798" name="Oval 8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58" y="1982"/>
                      <a:ext cx="288" cy="161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pic>
                  <p:nvPicPr>
                    <p:cNvPr id="42799" name="Picture 81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00" name="Picture 81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01" name="Picture 81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02" name="Picture 81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03" name="Picture 81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04" name="Picture 82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05" name="Picture 82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06" name="Picture 82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1982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07" name="Picture 82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08" name="Picture 82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09" name="Picture 82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10" name="Picture 82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11" name="Picture 82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12" name="Picture 82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13" name="Picture 82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14" name="Picture 83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2021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15" name="Picture 83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16" name="Picture 83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17" name="Picture 83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18" name="Picture 83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19" name="Picture 83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20" name="Picture 8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21" name="Picture 83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22" name="Picture 83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2060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23" name="Picture 83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24" name="Picture 84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25" name="Picture 84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26" name="Picture 84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27" name="Picture 84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28" name="Picture 84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29" name="Picture 84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2099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30" name="Picture 84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2099"/>
                      <a:ext cx="16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31" name="Picture 84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358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32" name="Picture 84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397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33" name="Picture 84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436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34" name="Picture 85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475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35" name="Picture 85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514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36" name="Picture 85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553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37" name="Picture 85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4"/>
                    <a:srcRect/>
                    <a:stretch>
                      <a:fillRect/>
                    </a:stretch>
                  </p:blipFill>
                  <p:spPr bwMode="auto">
                    <a:xfrm>
                      <a:off x="3592" y="2138"/>
                      <a:ext cx="39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38" name="Picture 85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5"/>
                    <a:srcRect/>
                    <a:stretch>
                      <a:fillRect/>
                    </a:stretch>
                  </p:blipFill>
                  <p:spPr bwMode="auto">
                    <a:xfrm>
                      <a:off x="3631" y="2138"/>
                      <a:ext cx="16" cy="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sp>
                <p:nvSpPr>
                  <p:cNvPr id="42839" name="Oval 855"/>
                  <p:cNvSpPr>
                    <a:spLocks noChangeArrowheads="1"/>
                  </p:cNvSpPr>
                  <p:nvPr/>
                </p:nvSpPr>
                <p:spPr bwMode="auto">
                  <a:xfrm>
                    <a:off x="3358" y="1982"/>
                    <a:ext cx="288" cy="161"/>
                  </a:xfrm>
                  <a:prstGeom prst="ellips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grpSp>
              <p:nvGrpSpPr>
                <p:cNvPr id="42840" name="Group 856"/>
                <p:cNvGrpSpPr>
                  <a:grpSpLocks/>
                </p:cNvGrpSpPr>
                <p:nvPr/>
              </p:nvGrpSpPr>
              <p:grpSpPr bwMode="auto">
                <a:xfrm>
                  <a:off x="1395" y="3009"/>
                  <a:ext cx="118" cy="109"/>
                  <a:chOff x="3427" y="1888"/>
                  <a:chExt cx="158" cy="166"/>
                </a:xfrm>
              </p:grpSpPr>
              <p:grpSp>
                <p:nvGrpSpPr>
                  <p:cNvPr id="42841" name="Group 857"/>
                  <p:cNvGrpSpPr>
                    <a:grpSpLocks/>
                  </p:cNvGrpSpPr>
                  <p:nvPr/>
                </p:nvGrpSpPr>
                <p:grpSpPr bwMode="auto">
                  <a:xfrm>
                    <a:off x="3435" y="1896"/>
                    <a:ext cx="141" cy="149"/>
                    <a:chOff x="3435" y="1896"/>
                    <a:chExt cx="141" cy="149"/>
                  </a:xfrm>
                </p:grpSpPr>
                <p:pic>
                  <p:nvPicPr>
                    <p:cNvPr id="42842" name="Picture 85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5" y="189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43" name="Picture 85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4" y="189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44" name="Picture 86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3" y="189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45" name="Picture 86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 r="37500"/>
                    <a:stretch>
                      <a:fillRect/>
                    </a:stretch>
                  </p:blipFill>
                  <p:spPr bwMode="auto">
                    <a:xfrm>
                      <a:off x="3552" y="1896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46" name="Picture 86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5" y="193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47" name="Picture 86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4" y="193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48" name="Picture 86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3" y="193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49" name="Picture 86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 r="37500"/>
                    <a:stretch>
                      <a:fillRect/>
                    </a:stretch>
                  </p:blipFill>
                  <p:spPr bwMode="auto">
                    <a:xfrm>
                      <a:off x="3552" y="1935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50" name="Picture 86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35" y="1974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51" name="Picture 86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74" y="1974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52" name="Picture 86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13" y="1974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53" name="Picture 86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 r="37500"/>
                    <a:stretch>
                      <a:fillRect/>
                    </a:stretch>
                  </p:blipFill>
                  <p:spPr bwMode="auto">
                    <a:xfrm>
                      <a:off x="3552" y="1974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54" name="Picture 87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 t="12500"/>
                    <a:stretch>
                      <a:fillRect/>
                    </a:stretch>
                  </p:blipFill>
                  <p:spPr bwMode="auto">
                    <a:xfrm>
                      <a:off x="3435" y="2013"/>
                      <a:ext cx="39" cy="32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55" name="Picture 87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 t="12500"/>
                    <a:stretch>
                      <a:fillRect/>
                    </a:stretch>
                  </p:blipFill>
                  <p:spPr bwMode="auto">
                    <a:xfrm>
                      <a:off x="3474" y="2013"/>
                      <a:ext cx="39" cy="32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56" name="Picture 87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 t="12500"/>
                    <a:stretch>
                      <a:fillRect/>
                    </a:stretch>
                  </p:blipFill>
                  <p:spPr bwMode="auto">
                    <a:xfrm>
                      <a:off x="3513" y="2013"/>
                      <a:ext cx="39" cy="32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57" name="Picture 87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6" cstate="print"/>
                    <a:srcRect t="12500" r="37500"/>
                    <a:stretch>
                      <a:fillRect/>
                    </a:stretch>
                  </p:blipFill>
                  <p:spPr bwMode="auto">
                    <a:xfrm>
                      <a:off x="3552" y="2013"/>
                      <a:ext cx="24" cy="32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grpSp>
                <p:nvGrpSpPr>
                  <p:cNvPr id="42858" name="Group 874"/>
                  <p:cNvGrpSpPr>
                    <a:grpSpLocks/>
                  </p:cNvGrpSpPr>
                  <p:nvPr/>
                </p:nvGrpSpPr>
                <p:grpSpPr bwMode="auto">
                  <a:xfrm>
                    <a:off x="3427" y="1888"/>
                    <a:ext cx="158" cy="166"/>
                    <a:chOff x="3427" y="1888"/>
                    <a:chExt cx="158" cy="166"/>
                  </a:xfrm>
                </p:grpSpPr>
                <p:pic>
                  <p:nvPicPr>
                    <p:cNvPr id="42859" name="Picture 87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27" y="188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60" name="Picture 87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66" y="188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61" name="Picture 87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05" y="188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62" name="Picture 87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44" y="188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63" name="Picture 87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8"/>
                    <a:srcRect/>
                    <a:stretch>
                      <a:fillRect/>
                    </a:stretch>
                  </p:blipFill>
                  <p:spPr bwMode="auto">
                    <a:xfrm>
                      <a:off x="3583" y="1888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64" name="Picture 88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27" y="192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65" name="Picture 88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66" y="192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66" name="Picture 88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05" y="192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67" name="Picture 88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44" y="192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68" name="Picture 88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8"/>
                    <a:srcRect/>
                    <a:stretch>
                      <a:fillRect/>
                    </a:stretch>
                  </p:blipFill>
                  <p:spPr bwMode="auto">
                    <a:xfrm>
                      <a:off x="3583" y="1927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69" name="Picture 88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27" y="196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70" name="Picture 88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66" y="196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71" name="Picture 88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05" y="196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72" name="Picture 88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44" y="196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73" name="Picture 88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8"/>
                    <a:srcRect/>
                    <a:stretch>
                      <a:fillRect/>
                    </a:stretch>
                  </p:blipFill>
                  <p:spPr bwMode="auto">
                    <a:xfrm>
                      <a:off x="3583" y="1966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74" name="Picture 89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27" y="200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75" name="Picture 89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66" y="200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76" name="Picture 89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05" y="200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77" name="Picture 89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44" y="200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78" name="Picture 89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8"/>
                    <a:srcRect/>
                    <a:stretch>
                      <a:fillRect/>
                    </a:stretch>
                  </p:blipFill>
                  <p:spPr bwMode="auto">
                    <a:xfrm>
                      <a:off x="3583" y="2005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79" name="Picture 89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27" y="2044"/>
                      <a:ext cx="39" cy="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80" name="Picture 89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66" y="2044"/>
                      <a:ext cx="39" cy="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81" name="Picture 89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05" y="2044"/>
                      <a:ext cx="39" cy="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82" name="Picture 89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44" y="2044"/>
                      <a:ext cx="39" cy="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83" name="Picture 89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0"/>
                    <a:srcRect/>
                    <a:stretch>
                      <a:fillRect/>
                    </a:stretch>
                  </p:blipFill>
                  <p:spPr bwMode="auto">
                    <a:xfrm>
                      <a:off x="3583" y="2044"/>
                      <a:ext cx="2" cy="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2884" name="Freeform 900"/>
                    <p:cNvSpPr>
                      <a:spLocks/>
                    </p:cNvSpPr>
                    <p:nvPr/>
                  </p:nvSpPr>
                  <p:spPr bwMode="auto">
                    <a:xfrm>
                      <a:off x="3427" y="1888"/>
                      <a:ext cx="157" cy="16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57"/>
                        </a:cxn>
                        <a:cxn ang="0">
                          <a:pos x="0" y="165"/>
                        </a:cxn>
                        <a:cxn ang="0">
                          <a:pos x="8" y="165"/>
                        </a:cxn>
                        <a:cxn ang="0">
                          <a:pos x="149" y="165"/>
                        </a:cxn>
                        <a:cxn ang="0">
                          <a:pos x="157" y="165"/>
                        </a:cxn>
                        <a:cxn ang="0">
                          <a:pos x="157" y="157"/>
                        </a:cxn>
                        <a:cxn ang="0">
                          <a:pos x="157" y="8"/>
                        </a:cxn>
                        <a:cxn ang="0">
                          <a:pos x="157" y="0"/>
                        </a:cxn>
                        <a:cxn ang="0">
                          <a:pos x="149" y="0"/>
                        </a:cxn>
                        <a:cxn ang="0">
                          <a:pos x="8" y="0"/>
                        </a:cxn>
                        <a:cxn ang="0">
                          <a:pos x="0" y="0"/>
                        </a:cxn>
                        <a:cxn ang="0">
                          <a:pos x="0" y="8"/>
                        </a:cxn>
                        <a:cxn ang="0">
                          <a:pos x="0" y="157"/>
                        </a:cxn>
                      </a:cxnLst>
                      <a:rect l="0" t="0" r="r" b="b"/>
                      <a:pathLst>
                        <a:path w="157" h="165">
                          <a:moveTo>
                            <a:pt x="0" y="157"/>
                          </a:moveTo>
                          <a:lnTo>
                            <a:pt x="0" y="165"/>
                          </a:lnTo>
                          <a:lnTo>
                            <a:pt x="8" y="165"/>
                          </a:lnTo>
                          <a:lnTo>
                            <a:pt x="149" y="165"/>
                          </a:lnTo>
                          <a:lnTo>
                            <a:pt x="157" y="165"/>
                          </a:lnTo>
                          <a:lnTo>
                            <a:pt x="157" y="157"/>
                          </a:lnTo>
                          <a:lnTo>
                            <a:pt x="157" y="8"/>
                          </a:lnTo>
                          <a:lnTo>
                            <a:pt x="157" y="0"/>
                          </a:lnTo>
                          <a:lnTo>
                            <a:pt x="149" y="0"/>
                          </a:lnTo>
                          <a:lnTo>
                            <a:pt x="8" y="0"/>
                          </a:lnTo>
                          <a:lnTo>
                            <a:pt x="0" y="0"/>
                          </a:lnTo>
                          <a:lnTo>
                            <a:pt x="0" y="8"/>
                          </a:lnTo>
                          <a:lnTo>
                            <a:pt x="0" y="15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885" name="Rectangle 90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443" y="1904"/>
                      <a:ext cx="125" cy="133"/>
                    </a:xfrm>
                    <a:prstGeom prst="rect">
                      <a:avLst/>
                    </a:prstGeom>
                    <a:noFill/>
                    <a:ln w="0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886" name="Freeform 902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3427" y="1888"/>
                      <a:ext cx="157" cy="16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57"/>
                        </a:cxn>
                        <a:cxn ang="0">
                          <a:pos x="0" y="165"/>
                        </a:cxn>
                        <a:cxn ang="0">
                          <a:pos x="8" y="165"/>
                        </a:cxn>
                        <a:cxn ang="0">
                          <a:pos x="149" y="165"/>
                        </a:cxn>
                        <a:cxn ang="0">
                          <a:pos x="157" y="165"/>
                        </a:cxn>
                        <a:cxn ang="0">
                          <a:pos x="157" y="157"/>
                        </a:cxn>
                        <a:cxn ang="0">
                          <a:pos x="157" y="8"/>
                        </a:cxn>
                        <a:cxn ang="0">
                          <a:pos x="157" y="0"/>
                        </a:cxn>
                        <a:cxn ang="0">
                          <a:pos x="149" y="0"/>
                        </a:cxn>
                        <a:cxn ang="0">
                          <a:pos x="8" y="0"/>
                        </a:cxn>
                        <a:cxn ang="0">
                          <a:pos x="0" y="0"/>
                        </a:cxn>
                        <a:cxn ang="0">
                          <a:pos x="0" y="8"/>
                        </a:cxn>
                        <a:cxn ang="0">
                          <a:pos x="0" y="157"/>
                        </a:cxn>
                        <a:cxn ang="0">
                          <a:pos x="0" y="157"/>
                        </a:cxn>
                        <a:cxn ang="0">
                          <a:pos x="16" y="16"/>
                        </a:cxn>
                        <a:cxn ang="0">
                          <a:pos x="141" y="16"/>
                        </a:cxn>
                        <a:cxn ang="0">
                          <a:pos x="141" y="149"/>
                        </a:cxn>
                        <a:cxn ang="0">
                          <a:pos x="16" y="149"/>
                        </a:cxn>
                        <a:cxn ang="0">
                          <a:pos x="16" y="16"/>
                        </a:cxn>
                        <a:cxn ang="0">
                          <a:pos x="16" y="16"/>
                        </a:cxn>
                      </a:cxnLst>
                      <a:rect l="0" t="0" r="r" b="b"/>
                      <a:pathLst>
                        <a:path w="157" h="165">
                          <a:moveTo>
                            <a:pt x="0" y="157"/>
                          </a:moveTo>
                          <a:lnTo>
                            <a:pt x="0" y="165"/>
                          </a:lnTo>
                          <a:lnTo>
                            <a:pt x="8" y="165"/>
                          </a:lnTo>
                          <a:lnTo>
                            <a:pt x="149" y="165"/>
                          </a:lnTo>
                          <a:lnTo>
                            <a:pt x="157" y="165"/>
                          </a:lnTo>
                          <a:lnTo>
                            <a:pt x="157" y="157"/>
                          </a:lnTo>
                          <a:lnTo>
                            <a:pt x="157" y="8"/>
                          </a:lnTo>
                          <a:lnTo>
                            <a:pt x="157" y="0"/>
                          </a:lnTo>
                          <a:lnTo>
                            <a:pt x="149" y="0"/>
                          </a:lnTo>
                          <a:lnTo>
                            <a:pt x="8" y="0"/>
                          </a:lnTo>
                          <a:lnTo>
                            <a:pt x="0" y="0"/>
                          </a:lnTo>
                          <a:lnTo>
                            <a:pt x="0" y="8"/>
                          </a:lnTo>
                          <a:lnTo>
                            <a:pt x="0" y="157"/>
                          </a:lnTo>
                          <a:lnTo>
                            <a:pt x="0" y="157"/>
                          </a:lnTo>
                          <a:close/>
                          <a:moveTo>
                            <a:pt x="16" y="16"/>
                          </a:moveTo>
                          <a:lnTo>
                            <a:pt x="141" y="16"/>
                          </a:lnTo>
                          <a:lnTo>
                            <a:pt x="141" y="149"/>
                          </a:lnTo>
                          <a:lnTo>
                            <a:pt x="16" y="149"/>
                          </a:lnTo>
                          <a:lnTo>
                            <a:pt x="16" y="16"/>
                          </a:lnTo>
                          <a:lnTo>
                            <a:pt x="16" y="16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pic>
                  <p:nvPicPr>
                    <p:cNvPr id="42887" name="Picture 90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27" y="188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88" name="Picture 90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66" y="188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89" name="Picture 90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05" y="188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90" name="Picture 90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44" y="188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91" name="Picture 90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8"/>
                    <a:srcRect/>
                    <a:stretch>
                      <a:fillRect/>
                    </a:stretch>
                  </p:blipFill>
                  <p:spPr bwMode="auto">
                    <a:xfrm>
                      <a:off x="3583" y="1888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92" name="Picture 90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27" y="192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93" name="Picture 90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66" y="192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94" name="Picture 91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05" y="192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95" name="Picture 91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44" y="192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96" name="Picture 91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8"/>
                    <a:srcRect/>
                    <a:stretch>
                      <a:fillRect/>
                    </a:stretch>
                  </p:blipFill>
                  <p:spPr bwMode="auto">
                    <a:xfrm>
                      <a:off x="3583" y="1927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97" name="Picture 91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27" y="196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98" name="Picture 91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66" y="196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899" name="Picture 91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05" y="196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00" name="Picture 91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44" y="196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01" name="Picture 91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8"/>
                    <a:srcRect/>
                    <a:stretch>
                      <a:fillRect/>
                    </a:stretch>
                  </p:blipFill>
                  <p:spPr bwMode="auto">
                    <a:xfrm>
                      <a:off x="3583" y="1966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02" name="Picture 91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27" y="200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03" name="Picture 91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66" y="200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04" name="Picture 92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05" y="200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05" name="Picture 92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44" y="200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06" name="Picture 92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8"/>
                    <a:srcRect/>
                    <a:stretch>
                      <a:fillRect/>
                    </a:stretch>
                  </p:blipFill>
                  <p:spPr bwMode="auto">
                    <a:xfrm>
                      <a:off x="3583" y="2005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07" name="Picture 92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27" y="2044"/>
                      <a:ext cx="39" cy="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08" name="Picture 92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466" y="2044"/>
                      <a:ext cx="39" cy="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09" name="Picture 92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05" y="2044"/>
                      <a:ext cx="39" cy="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10" name="Picture 92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544" y="2044"/>
                      <a:ext cx="39" cy="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11" name="Picture 92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0"/>
                    <a:srcRect/>
                    <a:stretch>
                      <a:fillRect/>
                    </a:stretch>
                  </p:blipFill>
                  <p:spPr bwMode="auto">
                    <a:xfrm>
                      <a:off x="3583" y="2044"/>
                      <a:ext cx="2" cy="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</p:grpSp>
            <p:sp>
              <p:nvSpPr>
                <p:cNvPr id="42912" name="Rectangle 928"/>
                <p:cNvSpPr>
                  <a:spLocks noChangeArrowheads="1"/>
                </p:cNvSpPr>
                <p:nvPr/>
              </p:nvSpPr>
              <p:spPr bwMode="auto">
                <a:xfrm>
                  <a:off x="1347" y="2845"/>
                  <a:ext cx="208" cy="86"/>
                </a:xfrm>
                <a:prstGeom prst="rect">
                  <a:avLst/>
                </a:prstGeom>
                <a:solidFill>
                  <a:srgbClr val="000000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913" name="Rectangle 929"/>
                <p:cNvSpPr>
                  <a:spLocks noChangeArrowheads="1"/>
                </p:cNvSpPr>
                <p:nvPr/>
              </p:nvSpPr>
              <p:spPr bwMode="auto">
                <a:xfrm>
                  <a:off x="1344" y="2933"/>
                  <a:ext cx="215" cy="80"/>
                </a:xfrm>
                <a:prstGeom prst="rect">
                  <a:avLst/>
                </a:prstGeom>
                <a:solidFill>
                  <a:srgbClr val="FFFFFF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914" name="Rectangle 930"/>
                <p:cNvSpPr>
                  <a:spLocks noChangeArrowheads="1"/>
                </p:cNvSpPr>
                <p:nvPr/>
              </p:nvSpPr>
              <p:spPr bwMode="auto">
                <a:xfrm>
                  <a:off x="1344" y="3116"/>
                  <a:ext cx="215" cy="80"/>
                </a:xfrm>
                <a:prstGeom prst="rect">
                  <a:avLst/>
                </a:prstGeom>
                <a:solidFill>
                  <a:srgbClr val="FFFFFF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915" name="Rectangle 931"/>
                <p:cNvSpPr>
                  <a:spLocks noChangeArrowheads="1"/>
                </p:cNvSpPr>
                <p:nvPr/>
              </p:nvSpPr>
              <p:spPr bwMode="auto">
                <a:xfrm>
                  <a:off x="1344" y="3203"/>
                  <a:ext cx="215" cy="80"/>
                </a:xfrm>
                <a:prstGeom prst="rect">
                  <a:avLst/>
                </a:prstGeom>
                <a:solidFill>
                  <a:srgbClr val="00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916" name="Rectangle 932"/>
                <p:cNvSpPr>
                  <a:spLocks noChangeArrowheads="1"/>
                </p:cNvSpPr>
                <p:nvPr/>
              </p:nvSpPr>
              <p:spPr bwMode="auto">
                <a:xfrm>
                  <a:off x="1344" y="3285"/>
                  <a:ext cx="215" cy="187"/>
                </a:xfrm>
                <a:prstGeom prst="rect">
                  <a:avLst/>
                </a:prstGeom>
                <a:solidFill>
                  <a:srgbClr val="FFFFFF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917" name="Rectangle 933"/>
                <p:cNvSpPr>
                  <a:spLocks noChangeArrowheads="1"/>
                </p:cNvSpPr>
                <p:nvPr/>
              </p:nvSpPr>
              <p:spPr bwMode="auto">
                <a:xfrm>
                  <a:off x="1359" y="2695"/>
                  <a:ext cx="192" cy="86"/>
                </a:xfrm>
                <a:prstGeom prst="rect">
                  <a:avLst/>
                </a:prstGeom>
                <a:solidFill>
                  <a:srgbClr val="00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918" name="Freeform 934"/>
                <p:cNvSpPr>
                  <a:spLocks/>
                </p:cNvSpPr>
                <p:nvPr/>
              </p:nvSpPr>
              <p:spPr bwMode="auto">
                <a:xfrm>
                  <a:off x="1344" y="3619"/>
                  <a:ext cx="216" cy="350"/>
                </a:xfrm>
                <a:custGeom>
                  <a:avLst/>
                  <a:gdLst/>
                  <a:ahLst/>
                  <a:cxnLst>
                    <a:cxn ang="0">
                      <a:pos x="105" y="0"/>
                    </a:cxn>
                    <a:cxn ang="0">
                      <a:pos x="94" y="1"/>
                    </a:cxn>
                    <a:cxn ang="0">
                      <a:pos x="84" y="2"/>
                    </a:cxn>
                    <a:cxn ang="0">
                      <a:pos x="64" y="8"/>
                    </a:cxn>
                    <a:cxn ang="0">
                      <a:pos x="46" y="18"/>
                    </a:cxn>
                    <a:cxn ang="0">
                      <a:pos x="31" y="31"/>
                    </a:cxn>
                    <a:cxn ang="0">
                      <a:pos x="18" y="46"/>
                    </a:cxn>
                    <a:cxn ang="0">
                      <a:pos x="8" y="64"/>
                    </a:cxn>
                    <a:cxn ang="0">
                      <a:pos x="2" y="84"/>
                    </a:cxn>
                    <a:cxn ang="0">
                      <a:pos x="1" y="94"/>
                    </a:cxn>
                    <a:cxn ang="0">
                      <a:pos x="0" y="105"/>
                    </a:cxn>
                    <a:cxn ang="0">
                      <a:pos x="0" y="428"/>
                    </a:cxn>
                    <a:cxn ang="0">
                      <a:pos x="1" y="439"/>
                    </a:cxn>
                    <a:cxn ang="0">
                      <a:pos x="2" y="449"/>
                    </a:cxn>
                    <a:cxn ang="0">
                      <a:pos x="8" y="469"/>
                    </a:cxn>
                    <a:cxn ang="0">
                      <a:pos x="18" y="487"/>
                    </a:cxn>
                    <a:cxn ang="0">
                      <a:pos x="31" y="502"/>
                    </a:cxn>
                    <a:cxn ang="0">
                      <a:pos x="46" y="515"/>
                    </a:cxn>
                    <a:cxn ang="0">
                      <a:pos x="64" y="525"/>
                    </a:cxn>
                    <a:cxn ang="0">
                      <a:pos x="84" y="531"/>
                    </a:cxn>
                    <a:cxn ang="0">
                      <a:pos x="94" y="532"/>
                    </a:cxn>
                    <a:cxn ang="0">
                      <a:pos x="105" y="533"/>
                    </a:cxn>
                    <a:cxn ang="0">
                      <a:pos x="189" y="533"/>
                    </a:cxn>
                    <a:cxn ang="0">
                      <a:pos x="200" y="532"/>
                    </a:cxn>
                    <a:cxn ang="0">
                      <a:pos x="210" y="531"/>
                    </a:cxn>
                    <a:cxn ang="0">
                      <a:pos x="230" y="525"/>
                    </a:cxn>
                    <a:cxn ang="0">
                      <a:pos x="248" y="515"/>
                    </a:cxn>
                    <a:cxn ang="0">
                      <a:pos x="263" y="502"/>
                    </a:cxn>
                    <a:cxn ang="0">
                      <a:pos x="276" y="487"/>
                    </a:cxn>
                    <a:cxn ang="0">
                      <a:pos x="286" y="469"/>
                    </a:cxn>
                    <a:cxn ang="0">
                      <a:pos x="292" y="449"/>
                    </a:cxn>
                    <a:cxn ang="0">
                      <a:pos x="293" y="439"/>
                    </a:cxn>
                    <a:cxn ang="0">
                      <a:pos x="294" y="428"/>
                    </a:cxn>
                    <a:cxn ang="0">
                      <a:pos x="294" y="105"/>
                    </a:cxn>
                    <a:cxn ang="0">
                      <a:pos x="293" y="94"/>
                    </a:cxn>
                    <a:cxn ang="0">
                      <a:pos x="292" y="84"/>
                    </a:cxn>
                    <a:cxn ang="0">
                      <a:pos x="286" y="64"/>
                    </a:cxn>
                    <a:cxn ang="0">
                      <a:pos x="276" y="46"/>
                    </a:cxn>
                    <a:cxn ang="0">
                      <a:pos x="263" y="31"/>
                    </a:cxn>
                    <a:cxn ang="0">
                      <a:pos x="248" y="18"/>
                    </a:cxn>
                    <a:cxn ang="0">
                      <a:pos x="230" y="8"/>
                    </a:cxn>
                    <a:cxn ang="0">
                      <a:pos x="210" y="2"/>
                    </a:cxn>
                    <a:cxn ang="0">
                      <a:pos x="200" y="1"/>
                    </a:cxn>
                    <a:cxn ang="0">
                      <a:pos x="189" y="0"/>
                    </a:cxn>
                    <a:cxn ang="0">
                      <a:pos x="105" y="0"/>
                    </a:cxn>
                  </a:cxnLst>
                  <a:rect l="0" t="0" r="r" b="b"/>
                  <a:pathLst>
                    <a:path w="294" h="533">
                      <a:moveTo>
                        <a:pt x="105" y="0"/>
                      </a:moveTo>
                      <a:lnTo>
                        <a:pt x="94" y="1"/>
                      </a:lnTo>
                      <a:lnTo>
                        <a:pt x="84" y="2"/>
                      </a:lnTo>
                      <a:lnTo>
                        <a:pt x="64" y="8"/>
                      </a:lnTo>
                      <a:lnTo>
                        <a:pt x="46" y="18"/>
                      </a:lnTo>
                      <a:lnTo>
                        <a:pt x="31" y="31"/>
                      </a:lnTo>
                      <a:lnTo>
                        <a:pt x="18" y="46"/>
                      </a:lnTo>
                      <a:lnTo>
                        <a:pt x="8" y="64"/>
                      </a:lnTo>
                      <a:lnTo>
                        <a:pt x="2" y="84"/>
                      </a:lnTo>
                      <a:lnTo>
                        <a:pt x="1" y="94"/>
                      </a:lnTo>
                      <a:lnTo>
                        <a:pt x="0" y="105"/>
                      </a:lnTo>
                      <a:lnTo>
                        <a:pt x="0" y="428"/>
                      </a:lnTo>
                      <a:lnTo>
                        <a:pt x="1" y="439"/>
                      </a:lnTo>
                      <a:lnTo>
                        <a:pt x="2" y="449"/>
                      </a:lnTo>
                      <a:lnTo>
                        <a:pt x="8" y="469"/>
                      </a:lnTo>
                      <a:lnTo>
                        <a:pt x="18" y="487"/>
                      </a:lnTo>
                      <a:lnTo>
                        <a:pt x="31" y="502"/>
                      </a:lnTo>
                      <a:lnTo>
                        <a:pt x="46" y="515"/>
                      </a:lnTo>
                      <a:lnTo>
                        <a:pt x="64" y="525"/>
                      </a:lnTo>
                      <a:lnTo>
                        <a:pt x="84" y="531"/>
                      </a:lnTo>
                      <a:lnTo>
                        <a:pt x="94" y="532"/>
                      </a:lnTo>
                      <a:lnTo>
                        <a:pt x="105" y="533"/>
                      </a:lnTo>
                      <a:lnTo>
                        <a:pt x="189" y="533"/>
                      </a:lnTo>
                      <a:lnTo>
                        <a:pt x="200" y="532"/>
                      </a:lnTo>
                      <a:lnTo>
                        <a:pt x="210" y="531"/>
                      </a:lnTo>
                      <a:lnTo>
                        <a:pt x="230" y="525"/>
                      </a:lnTo>
                      <a:lnTo>
                        <a:pt x="248" y="515"/>
                      </a:lnTo>
                      <a:lnTo>
                        <a:pt x="263" y="502"/>
                      </a:lnTo>
                      <a:lnTo>
                        <a:pt x="276" y="487"/>
                      </a:lnTo>
                      <a:lnTo>
                        <a:pt x="286" y="469"/>
                      </a:lnTo>
                      <a:lnTo>
                        <a:pt x="292" y="449"/>
                      </a:lnTo>
                      <a:lnTo>
                        <a:pt x="293" y="439"/>
                      </a:lnTo>
                      <a:lnTo>
                        <a:pt x="294" y="428"/>
                      </a:lnTo>
                      <a:lnTo>
                        <a:pt x="294" y="105"/>
                      </a:lnTo>
                      <a:lnTo>
                        <a:pt x="293" y="94"/>
                      </a:lnTo>
                      <a:lnTo>
                        <a:pt x="292" y="84"/>
                      </a:lnTo>
                      <a:lnTo>
                        <a:pt x="286" y="64"/>
                      </a:lnTo>
                      <a:lnTo>
                        <a:pt x="276" y="46"/>
                      </a:lnTo>
                      <a:lnTo>
                        <a:pt x="263" y="31"/>
                      </a:lnTo>
                      <a:lnTo>
                        <a:pt x="248" y="18"/>
                      </a:lnTo>
                      <a:lnTo>
                        <a:pt x="230" y="8"/>
                      </a:lnTo>
                      <a:lnTo>
                        <a:pt x="210" y="2"/>
                      </a:lnTo>
                      <a:lnTo>
                        <a:pt x="200" y="1"/>
                      </a:lnTo>
                      <a:lnTo>
                        <a:pt x="189" y="0"/>
                      </a:lnTo>
                      <a:lnTo>
                        <a:pt x="10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2919" name="Rectangle 935"/>
                <p:cNvSpPr>
                  <a:spLocks noChangeArrowheads="1"/>
                </p:cNvSpPr>
                <p:nvPr/>
              </p:nvSpPr>
              <p:spPr bwMode="auto">
                <a:xfrm>
                  <a:off x="1344" y="3607"/>
                  <a:ext cx="213" cy="74"/>
                </a:xfrm>
                <a:prstGeom prst="rect">
                  <a:avLst/>
                </a:prstGeom>
                <a:solidFill>
                  <a:srgbClr val="00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42920" name="Group 936"/>
              <p:cNvGrpSpPr>
                <a:grpSpLocks/>
              </p:cNvGrpSpPr>
              <p:nvPr/>
            </p:nvGrpSpPr>
            <p:grpSpPr bwMode="auto">
              <a:xfrm>
                <a:off x="2034" y="1440"/>
                <a:ext cx="222" cy="602"/>
                <a:chOff x="2754" y="2832"/>
                <a:chExt cx="222" cy="602"/>
              </a:xfrm>
            </p:grpSpPr>
            <p:grpSp>
              <p:nvGrpSpPr>
                <p:cNvPr id="42921" name="Group 937"/>
                <p:cNvGrpSpPr>
                  <a:grpSpLocks/>
                </p:cNvGrpSpPr>
                <p:nvPr/>
              </p:nvGrpSpPr>
              <p:grpSpPr bwMode="auto">
                <a:xfrm>
                  <a:off x="2754" y="3019"/>
                  <a:ext cx="222" cy="94"/>
                  <a:chOff x="4514" y="1982"/>
                  <a:chExt cx="297" cy="143"/>
                </a:xfrm>
              </p:grpSpPr>
              <p:grpSp>
                <p:nvGrpSpPr>
                  <p:cNvPr id="42922" name="Group 938"/>
                  <p:cNvGrpSpPr>
                    <a:grpSpLocks/>
                  </p:cNvGrpSpPr>
                  <p:nvPr/>
                </p:nvGrpSpPr>
                <p:grpSpPr bwMode="auto">
                  <a:xfrm>
                    <a:off x="4514" y="1982"/>
                    <a:ext cx="297" cy="143"/>
                    <a:chOff x="4514" y="1982"/>
                    <a:chExt cx="297" cy="143"/>
                  </a:xfrm>
                </p:grpSpPr>
                <p:pic>
                  <p:nvPicPr>
                    <p:cNvPr id="42923" name="Picture 93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24" name="Picture 94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25" name="Picture 94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26" name="Picture 94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27" name="Picture 94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28" name="Picture 94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29" name="Picture 94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30" name="Picture 94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82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31" name="Picture 94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32" name="Picture 94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33" name="Picture 94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34" name="Picture 95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35" name="Picture 95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36" name="Picture 95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37" name="Picture 95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38" name="Picture 95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21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39" name="Picture 95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40" name="Picture 95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41" name="Picture 95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42" name="Picture 95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43" name="Picture 95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44" name="Picture 96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45" name="Picture 96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46" name="Picture 96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60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47" name="Picture 96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48" name="Picture 96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49" name="Picture 96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50" name="Picture 96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51" name="Picture 96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52" name="Picture 96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53" name="Picture 96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54" name="Picture 97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99"/>
                      <a:ext cx="24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2955" name="Freeform 971"/>
                    <p:cNvSpPr>
                      <a:spLocks/>
                    </p:cNvSpPr>
                    <p:nvPr/>
                  </p:nvSpPr>
                  <p:spPr bwMode="auto">
                    <a:xfrm>
                      <a:off x="4514" y="1982"/>
                      <a:ext cx="295" cy="141"/>
                    </a:xfrm>
                    <a:custGeom>
                      <a:avLst/>
                      <a:gdLst/>
                      <a:ahLst/>
                      <a:cxnLst>
                        <a:cxn ang="0">
                          <a:pos x="147" y="0"/>
                        </a:cxn>
                        <a:cxn ang="0">
                          <a:pos x="117" y="1"/>
                        </a:cxn>
                        <a:cxn ang="0">
                          <a:pos x="90" y="6"/>
                        </a:cxn>
                        <a:cxn ang="0">
                          <a:pos x="65" y="12"/>
                        </a:cxn>
                        <a:cxn ang="0">
                          <a:pos x="43" y="21"/>
                        </a:cxn>
                        <a:cxn ang="0">
                          <a:pos x="34" y="26"/>
                        </a:cxn>
                        <a:cxn ang="0">
                          <a:pos x="25" y="31"/>
                        </a:cxn>
                        <a:cxn ang="0">
                          <a:pos x="18" y="37"/>
                        </a:cxn>
                        <a:cxn ang="0">
                          <a:pos x="12" y="43"/>
                        </a:cxn>
                        <a:cxn ang="0">
                          <a:pos x="7" y="49"/>
                        </a:cxn>
                        <a:cxn ang="0">
                          <a:pos x="3" y="56"/>
                        </a:cxn>
                        <a:cxn ang="0">
                          <a:pos x="1" y="63"/>
                        </a:cxn>
                        <a:cxn ang="0">
                          <a:pos x="0" y="70"/>
                        </a:cxn>
                        <a:cxn ang="0">
                          <a:pos x="1" y="77"/>
                        </a:cxn>
                        <a:cxn ang="0">
                          <a:pos x="3" y="84"/>
                        </a:cxn>
                        <a:cxn ang="0">
                          <a:pos x="7" y="91"/>
                        </a:cxn>
                        <a:cxn ang="0">
                          <a:pos x="12" y="98"/>
                        </a:cxn>
                        <a:cxn ang="0">
                          <a:pos x="18" y="104"/>
                        </a:cxn>
                        <a:cxn ang="0">
                          <a:pos x="25" y="110"/>
                        </a:cxn>
                        <a:cxn ang="0">
                          <a:pos x="34" y="115"/>
                        </a:cxn>
                        <a:cxn ang="0">
                          <a:pos x="43" y="120"/>
                        </a:cxn>
                        <a:cxn ang="0">
                          <a:pos x="65" y="129"/>
                        </a:cxn>
                        <a:cxn ang="0">
                          <a:pos x="90" y="135"/>
                        </a:cxn>
                        <a:cxn ang="0">
                          <a:pos x="117" y="140"/>
                        </a:cxn>
                        <a:cxn ang="0">
                          <a:pos x="147" y="141"/>
                        </a:cxn>
                        <a:cxn ang="0">
                          <a:pos x="177" y="140"/>
                        </a:cxn>
                        <a:cxn ang="0">
                          <a:pos x="205" y="135"/>
                        </a:cxn>
                        <a:cxn ang="0">
                          <a:pos x="230" y="129"/>
                        </a:cxn>
                        <a:cxn ang="0">
                          <a:pos x="252" y="120"/>
                        </a:cxn>
                        <a:cxn ang="0">
                          <a:pos x="261" y="115"/>
                        </a:cxn>
                        <a:cxn ang="0">
                          <a:pos x="270" y="110"/>
                        </a:cxn>
                        <a:cxn ang="0">
                          <a:pos x="277" y="104"/>
                        </a:cxn>
                        <a:cxn ang="0">
                          <a:pos x="283" y="98"/>
                        </a:cxn>
                        <a:cxn ang="0">
                          <a:pos x="288" y="91"/>
                        </a:cxn>
                        <a:cxn ang="0">
                          <a:pos x="292" y="84"/>
                        </a:cxn>
                        <a:cxn ang="0">
                          <a:pos x="294" y="77"/>
                        </a:cxn>
                        <a:cxn ang="0">
                          <a:pos x="295" y="70"/>
                        </a:cxn>
                        <a:cxn ang="0">
                          <a:pos x="294" y="63"/>
                        </a:cxn>
                        <a:cxn ang="0">
                          <a:pos x="292" y="56"/>
                        </a:cxn>
                        <a:cxn ang="0">
                          <a:pos x="288" y="49"/>
                        </a:cxn>
                        <a:cxn ang="0">
                          <a:pos x="283" y="43"/>
                        </a:cxn>
                        <a:cxn ang="0">
                          <a:pos x="277" y="37"/>
                        </a:cxn>
                        <a:cxn ang="0">
                          <a:pos x="270" y="31"/>
                        </a:cxn>
                        <a:cxn ang="0">
                          <a:pos x="261" y="26"/>
                        </a:cxn>
                        <a:cxn ang="0">
                          <a:pos x="252" y="21"/>
                        </a:cxn>
                        <a:cxn ang="0">
                          <a:pos x="230" y="12"/>
                        </a:cxn>
                        <a:cxn ang="0">
                          <a:pos x="205" y="6"/>
                        </a:cxn>
                        <a:cxn ang="0">
                          <a:pos x="177" y="1"/>
                        </a:cxn>
                        <a:cxn ang="0">
                          <a:pos x="147" y="0"/>
                        </a:cxn>
                      </a:cxnLst>
                      <a:rect l="0" t="0" r="r" b="b"/>
                      <a:pathLst>
                        <a:path w="295" h="141">
                          <a:moveTo>
                            <a:pt x="147" y="0"/>
                          </a:moveTo>
                          <a:lnTo>
                            <a:pt x="117" y="1"/>
                          </a:lnTo>
                          <a:lnTo>
                            <a:pt x="90" y="6"/>
                          </a:lnTo>
                          <a:lnTo>
                            <a:pt x="65" y="12"/>
                          </a:lnTo>
                          <a:lnTo>
                            <a:pt x="43" y="21"/>
                          </a:lnTo>
                          <a:lnTo>
                            <a:pt x="34" y="26"/>
                          </a:lnTo>
                          <a:lnTo>
                            <a:pt x="25" y="31"/>
                          </a:lnTo>
                          <a:lnTo>
                            <a:pt x="18" y="37"/>
                          </a:lnTo>
                          <a:lnTo>
                            <a:pt x="12" y="43"/>
                          </a:lnTo>
                          <a:lnTo>
                            <a:pt x="7" y="49"/>
                          </a:lnTo>
                          <a:lnTo>
                            <a:pt x="3" y="56"/>
                          </a:lnTo>
                          <a:lnTo>
                            <a:pt x="1" y="63"/>
                          </a:lnTo>
                          <a:lnTo>
                            <a:pt x="0" y="70"/>
                          </a:lnTo>
                          <a:lnTo>
                            <a:pt x="1" y="77"/>
                          </a:lnTo>
                          <a:lnTo>
                            <a:pt x="3" y="84"/>
                          </a:lnTo>
                          <a:lnTo>
                            <a:pt x="7" y="91"/>
                          </a:lnTo>
                          <a:lnTo>
                            <a:pt x="12" y="98"/>
                          </a:lnTo>
                          <a:lnTo>
                            <a:pt x="18" y="104"/>
                          </a:lnTo>
                          <a:lnTo>
                            <a:pt x="25" y="110"/>
                          </a:lnTo>
                          <a:lnTo>
                            <a:pt x="34" y="115"/>
                          </a:lnTo>
                          <a:lnTo>
                            <a:pt x="43" y="120"/>
                          </a:lnTo>
                          <a:lnTo>
                            <a:pt x="65" y="129"/>
                          </a:lnTo>
                          <a:lnTo>
                            <a:pt x="90" y="135"/>
                          </a:lnTo>
                          <a:lnTo>
                            <a:pt x="117" y="140"/>
                          </a:lnTo>
                          <a:lnTo>
                            <a:pt x="147" y="141"/>
                          </a:lnTo>
                          <a:lnTo>
                            <a:pt x="177" y="140"/>
                          </a:lnTo>
                          <a:lnTo>
                            <a:pt x="205" y="135"/>
                          </a:lnTo>
                          <a:lnTo>
                            <a:pt x="230" y="129"/>
                          </a:lnTo>
                          <a:lnTo>
                            <a:pt x="252" y="120"/>
                          </a:lnTo>
                          <a:lnTo>
                            <a:pt x="261" y="115"/>
                          </a:lnTo>
                          <a:lnTo>
                            <a:pt x="270" y="110"/>
                          </a:lnTo>
                          <a:lnTo>
                            <a:pt x="277" y="104"/>
                          </a:lnTo>
                          <a:lnTo>
                            <a:pt x="283" y="98"/>
                          </a:lnTo>
                          <a:lnTo>
                            <a:pt x="288" y="91"/>
                          </a:lnTo>
                          <a:lnTo>
                            <a:pt x="292" y="84"/>
                          </a:lnTo>
                          <a:lnTo>
                            <a:pt x="294" y="77"/>
                          </a:lnTo>
                          <a:lnTo>
                            <a:pt x="295" y="70"/>
                          </a:lnTo>
                          <a:lnTo>
                            <a:pt x="294" y="63"/>
                          </a:lnTo>
                          <a:lnTo>
                            <a:pt x="292" y="56"/>
                          </a:lnTo>
                          <a:lnTo>
                            <a:pt x="288" y="49"/>
                          </a:lnTo>
                          <a:lnTo>
                            <a:pt x="283" y="43"/>
                          </a:lnTo>
                          <a:lnTo>
                            <a:pt x="277" y="37"/>
                          </a:lnTo>
                          <a:lnTo>
                            <a:pt x="270" y="31"/>
                          </a:lnTo>
                          <a:lnTo>
                            <a:pt x="261" y="26"/>
                          </a:lnTo>
                          <a:lnTo>
                            <a:pt x="252" y="21"/>
                          </a:lnTo>
                          <a:lnTo>
                            <a:pt x="230" y="12"/>
                          </a:lnTo>
                          <a:lnTo>
                            <a:pt x="205" y="6"/>
                          </a:lnTo>
                          <a:lnTo>
                            <a:pt x="177" y="1"/>
                          </a:lnTo>
                          <a:lnTo>
                            <a:pt x="14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956" name="Oval 97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514" y="1982"/>
                      <a:ext cx="296" cy="142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pic>
                  <p:nvPicPr>
                    <p:cNvPr id="42957" name="Picture 97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58" name="Picture 97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59" name="Picture 97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60" name="Picture 97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61" name="Picture 97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62" name="Picture 97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63" name="Picture 97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64" name="Picture 98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82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65" name="Picture 98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66" name="Picture 98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67" name="Picture 98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68" name="Picture 98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69" name="Picture 98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70" name="Picture 98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71" name="Picture 98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72" name="Picture 98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21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73" name="Picture 98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74" name="Picture 99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75" name="Picture 99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76" name="Picture 99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77" name="Picture 99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78" name="Picture 99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79" name="Picture 99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80" name="Picture 99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60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81" name="Picture 99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82" name="Picture 99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83" name="Picture 99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84" name="Picture 100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85" name="Picture 100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86" name="Picture 100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87" name="Picture 100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88" name="Picture 100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99"/>
                      <a:ext cx="24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sp>
                <p:nvSpPr>
                  <p:cNvPr id="42989" name="Oval 1005"/>
                  <p:cNvSpPr>
                    <a:spLocks noChangeArrowheads="1"/>
                  </p:cNvSpPr>
                  <p:nvPr/>
                </p:nvSpPr>
                <p:spPr bwMode="auto">
                  <a:xfrm>
                    <a:off x="4514" y="1982"/>
                    <a:ext cx="296" cy="142"/>
                  </a:xfrm>
                  <a:prstGeom prst="ellips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sp>
              <p:nvSpPr>
                <p:cNvPr id="42990" name="Freeform 1006"/>
                <p:cNvSpPr>
                  <a:spLocks/>
                </p:cNvSpPr>
                <p:nvPr/>
              </p:nvSpPr>
              <p:spPr bwMode="auto">
                <a:xfrm>
                  <a:off x="2754" y="2893"/>
                  <a:ext cx="219" cy="111"/>
                </a:xfrm>
                <a:custGeom>
                  <a:avLst/>
                  <a:gdLst/>
                  <a:ahLst/>
                  <a:cxnLst>
                    <a:cxn ang="0">
                      <a:pos x="118" y="0"/>
                    </a:cxn>
                    <a:cxn ang="0">
                      <a:pos x="106" y="1"/>
                    </a:cxn>
                    <a:cxn ang="0">
                      <a:pos x="94" y="2"/>
                    </a:cxn>
                    <a:cxn ang="0">
                      <a:pos x="83" y="5"/>
                    </a:cxn>
                    <a:cxn ang="0">
                      <a:pos x="72" y="9"/>
                    </a:cxn>
                    <a:cxn ang="0">
                      <a:pos x="62" y="14"/>
                    </a:cxn>
                    <a:cxn ang="0">
                      <a:pos x="52" y="20"/>
                    </a:cxn>
                    <a:cxn ang="0">
                      <a:pos x="35" y="35"/>
                    </a:cxn>
                    <a:cxn ang="0">
                      <a:pos x="20" y="52"/>
                    </a:cxn>
                    <a:cxn ang="0">
                      <a:pos x="14" y="62"/>
                    </a:cxn>
                    <a:cxn ang="0">
                      <a:pos x="9" y="72"/>
                    </a:cxn>
                    <a:cxn ang="0">
                      <a:pos x="5" y="83"/>
                    </a:cxn>
                    <a:cxn ang="0">
                      <a:pos x="2" y="94"/>
                    </a:cxn>
                    <a:cxn ang="0">
                      <a:pos x="1" y="106"/>
                    </a:cxn>
                    <a:cxn ang="0">
                      <a:pos x="0" y="118"/>
                    </a:cxn>
                    <a:cxn ang="0">
                      <a:pos x="0" y="155"/>
                    </a:cxn>
                    <a:cxn ang="0">
                      <a:pos x="1" y="167"/>
                    </a:cxn>
                    <a:cxn ang="0">
                      <a:pos x="2" y="179"/>
                    </a:cxn>
                    <a:cxn ang="0">
                      <a:pos x="5" y="190"/>
                    </a:cxn>
                    <a:cxn ang="0">
                      <a:pos x="9" y="201"/>
                    </a:cxn>
                    <a:cxn ang="0">
                      <a:pos x="14" y="211"/>
                    </a:cxn>
                    <a:cxn ang="0">
                      <a:pos x="20" y="221"/>
                    </a:cxn>
                    <a:cxn ang="0">
                      <a:pos x="35" y="238"/>
                    </a:cxn>
                    <a:cxn ang="0">
                      <a:pos x="52" y="253"/>
                    </a:cxn>
                    <a:cxn ang="0">
                      <a:pos x="62" y="259"/>
                    </a:cxn>
                    <a:cxn ang="0">
                      <a:pos x="72" y="264"/>
                    </a:cxn>
                    <a:cxn ang="0">
                      <a:pos x="83" y="268"/>
                    </a:cxn>
                    <a:cxn ang="0">
                      <a:pos x="94" y="271"/>
                    </a:cxn>
                    <a:cxn ang="0">
                      <a:pos x="106" y="272"/>
                    </a:cxn>
                    <a:cxn ang="0">
                      <a:pos x="118" y="273"/>
                    </a:cxn>
                    <a:cxn ang="0">
                      <a:pos x="176" y="273"/>
                    </a:cxn>
                    <a:cxn ang="0">
                      <a:pos x="188" y="272"/>
                    </a:cxn>
                    <a:cxn ang="0">
                      <a:pos x="200" y="271"/>
                    </a:cxn>
                    <a:cxn ang="0">
                      <a:pos x="211" y="268"/>
                    </a:cxn>
                    <a:cxn ang="0">
                      <a:pos x="222" y="264"/>
                    </a:cxn>
                    <a:cxn ang="0">
                      <a:pos x="232" y="259"/>
                    </a:cxn>
                    <a:cxn ang="0">
                      <a:pos x="242" y="253"/>
                    </a:cxn>
                    <a:cxn ang="0">
                      <a:pos x="259" y="238"/>
                    </a:cxn>
                    <a:cxn ang="0">
                      <a:pos x="274" y="221"/>
                    </a:cxn>
                    <a:cxn ang="0">
                      <a:pos x="280" y="211"/>
                    </a:cxn>
                    <a:cxn ang="0">
                      <a:pos x="285" y="201"/>
                    </a:cxn>
                    <a:cxn ang="0">
                      <a:pos x="289" y="190"/>
                    </a:cxn>
                    <a:cxn ang="0">
                      <a:pos x="292" y="179"/>
                    </a:cxn>
                    <a:cxn ang="0">
                      <a:pos x="293" y="167"/>
                    </a:cxn>
                    <a:cxn ang="0">
                      <a:pos x="294" y="155"/>
                    </a:cxn>
                    <a:cxn ang="0">
                      <a:pos x="294" y="118"/>
                    </a:cxn>
                    <a:cxn ang="0">
                      <a:pos x="293" y="106"/>
                    </a:cxn>
                    <a:cxn ang="0">
                      <a:pos x="292" y="94"/>
                    </a:cxn>
                    <a:cxn ang="0">
                      <a:pos x="289" y="83"/>
                    </a:cxn>
                    <a:cxn ang="0">
                      <a:pos x="285" y="72"/>
                    </a:cxn>
                    <a:cxn ang="0">
                      <a:pos x="280" y="62"/>
                    </a:cxn>
                    <a:cxn ang="0">
                      <a:pos x="274" y="52"/>
                    </a:cxn>
                    <a:cxn ang="0">
                      <a:pos x="259" y="35"/>
                    </a:cxn>
                    <a:cxn ang="0">
                      <a:pos x="242" y="20"/>
                    </a:cxn>
                    <a:cxn ang="0">
                      <a:pos x="232" y="14"/>
                    </a:cxn>
                    <a:cxn ang="0">
                      <a:pos x="222" y="9"/>
                    </a:cxn>
                    <a:cxn ang="0">
                      <a:pos x="211" y="5"/>
                    </a:cxn>
                    <a:cxn ang="0">
                      <a:pos x="200" y="2"/>
                    </a:cxn>
                    <a:cxn ang="0">
                      <a:pos x="188" y="1"/>
                    </a:cxn>
                    <a:cxn ang="0">
                      <a:pos x="176" y="0"/>
                    </a:cxn>
                    <a:cxn ang="0">
                      <a:pos x="118" y="0"/>
                    </a:cxn>
                  </a:cxnLst>
                  <a:rect l="0" t="0" r="r" b="b"/>
                  <a:pathLst>
                    <a:path w="294" h="273">
                      <a:moveTo>
                        <a:pt x="118" y="0"/>
                      </a:moveTo>
                      <a:lnTo>
                        <a:pt x="106" y="1"/>
                      </a:lnTo>
                      <a:lnTo>
                        <a:pt x="94" y="2"/>
                      </a:lnTo>
                      <a:lnTo>
                        <a:pt x="83" y="5"/>
                      </a:lnTo>
                      <a:lnTo>
                        <a:pt x="72" y="9"/>
                      </a:lnTo>
                      <a:lnTo>
                        <a:pt x="62" y="14"/>
                      </a:lnTo>
                      <a:lnTo>
                        <a:pt x="52" y="20"/>
                      </a:lnTo>
                      <a:lnTo>
                        <a:pt x="35" y="35"/>
                      </a:lnTo>
                      <a:lnTo>
                        <a:pt x="20" y="52"/>
                      </a:lnTo>
                      <a:lnTo>
                        <a:pt x="14" y="62"/>
                      </a:lnTo>
                      <a:lnTo>
                        <a:pt x="9" y="72"/>
                      </a:lnTo>
                      <a:lnTo>
                        <a:pt x="5" y="83"/>
                      </a:lnTo>
                      <a:lnTo>
                        <a:pt x="2" y="94"/>
                      </a:lnTo>
                      <a:lnTo>
                        <a:pt x="1" y="106"/>
                      </a:lnTo>
                      <a:lnTo>
                        <a:pt x="0" y="118"/>
                      </a:lnTo>
                      <a:lnTo>
                        <a:pt x="0" y="155"/>
                      </a:lnTo>
                      <a:lnTo>
                        <a:pt x="1" y="167"/>
                      </a:lnTo>
                      <a:lnTo>
                        <a:pt x="2" y="179"/>
                      </a:lnTo>
                      <a:lnTo>
                        <a:pt x="5" y="190"/>
                      </a:lnTo>
                      <a:lnTo>
                        <a:pt x="9" y="201"/>
                      </a:lnTo>
                      <a:lnTo>
                        <a:pt x="14" y="211"/>
                      </a:lnTo>
                      <a:lnTo>
                        <a:pt x="20" y="221"/>
                      </a:lnTo>
                      <a:lnTo>
                        <a:pt x="35" y="238"/>
                      </a:lnTo>
                      <a:lnTo>
                        <a:pt x="52" y="253"/>
                      </a:lnTo>
                      <a:lnTo>
                        <a:pt x="62" y="259"/>
                      </a:lnTo>
                      <a:lnTo>
                        <a:pt x="72" y="264"/>
                      </a:lnTo>
                      <a:lnTo>
                        <a:pt x="83" y="268"/>
                      </a:lnTo>
                      <a:lnTo>
                        <a:pt x="94" y="271"/>
                      </a:lnTo>
                      <a:lnTo>
                        <a:pt x="106" y="272"/>
                      </a:lnTo>
                      <a:lnTo>
                        <a:pt x="118" y="273"/>
                      </a:lnTo>
                      <a:lnTo>
                        <a:pt x="176" y="273"/>
                      </a:lnTo>
                      <a:lnTo>
                        <a:pt x="188" y="272"/>
                      </a:lnTo>
                      <a:lnTo>
                        <a:pt x="200" y="271"/>
                      </a:lnTo>
                      <a:lnTo>
                        <a:pt x="211" y="268"/>
                      </a:lnTo>
                      <a:lnTo>
                        <a:pt x="222" y="264"/>
                      </a:lnTo>
                      <a:lnTo>
                        <a:pt x="232" y="259"/>
                      </a:lnTo>
                      <a:lnTo>
                        <a:pt x="242" y="253"/>
                      </a:lnTo>
                      <a:lnTo>
                        <a:pt x="259" y="238"/>
                      </a:lnTo>
                      <a:lnTo>
                        <a:pt x="274" y="221"/>
                      </a:lnTo>
                      <a:lnTo>
                        <a:pt x="280" y="211"/>
                      </a:lnTo>
                      <a:lnTo>
                        <a:pt x="285" y="201"/>
                      </a:lnTo>
                      <a:lnTo>
                        <a:pt x="289" y="190"/>
                      </a:lnTo>
                      <a:lnTo>
                        <a:pt x="292" y="179"/>
                      </a:lnTo>
                      <a:lnTo>
                        <a:pt x="293" y="167"/>
                      </a:lnTo>
                      <a:lnTo>
                        <a:pt x="294" y="155"/>
                      </a:lnTo>
                      <a:lnTo>
                        <a:pt x="294" y="118"/>
                      </a:lnTo>
                      <a:lnTo>
                        <a:pt x="293" y="106"/>
                      </a:lnTo>
                      <a:lnTo>
                        <a:pt x="292" y="94"/>
                      </a:lnTo>
                      <a:lnTo>
                        <a:pt x="289" y="83"/>
                      </a:lnTo>
                      <a:lnTo>
                        <a:pt x="285" y="72"/>
                      </a:lnTo>
                      <a:lnTo>
                        <a:pt x="280" y="62"/>
                      </a:lnTo>
                      <a:lnTo>
                        <a:pt x="274" y="52"/>
                      </a:lnTo>
                      <a:lnTo>
                        <a:pt x="259" y="35"/>
                      </a:lnTo>
                      <a:lnTo>
                        <a:pt x="242" y="20"/>
                      </a:lnTo>
                      <a:lnTo>
                        <a:pt x="232" y="14"/>
                      </a:lnTo>
                      <a:lnTo>
                        <a:pt x="222" y="9"/>
                      </a:lnTo>
                      <a:lnTo>
                        <a:pt x="211" y="5"/>
                      </a:lnTo>
                      <a:lnTo>
                        <a:pt x="200" y="2"/>
                      </a:lnTo>
                      <a:lnTo>
                        <a:pt x="188" y="1"/>
                      </a:lnTo>
                      <a:lnTo>
                        <a:pt x="176" y="0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254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grpSp>
              <p:nvGrpSpPr>
                <p:cNvPr id="42991" name="Group 1007"/>
                <p:cNvGrpSpPr>
                  <a:grpSpLocks/>
                </p:cNvGrpSpPr>
                <p:nvPr/>
              </p:nvGrpSpPr>
              <p:grpSpPr bwMode="auto">
                <a:xfrm>
                  <a:off x="2754" y="2932"/>
                  <a:ext cx="222" cy="87"/>
                  <a:chOff x="4514" y="1848"/>
                  <a:chExt cx="297" cy="133"/>
                </a:xfrm>
              </p:grpSpPr>
              <p:grpSp>
                <p:nvGrpSpPr>
                  <p:cNvPr id="42992" name="Group 1008"/>
                  <p:cNvGrpSpPr>
                    <a:grpSpLocks/>
                  </p:cNvGrpSpPr>
                  <p:nvPr/>
                </p:nvGrpSpPr>
                <p:grpSpPr bwMode="auto">
                  <a:xfrm>
                    <a:off x="4514" y="1848"/>
                    <a:ext cx="297" cy="133"/>
                    <a:chOff x="4514" y="1848"/>
                    <a:chExt cx="297" cy="133"/>
                  </a:xfrm>
                </p:grpSpPr>
                <p:pic>
                  <p:nvPicPr>
                    <p:cNvPr id="42993" name="Picture 100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94" name="Picture 101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95" name="Picture 101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96" name="Picture 101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97" name="Picture 101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98" name="Picture 101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2999" name="Picture 101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00" name="Picture 101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848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01" name="Picture 101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02" name="Picture 101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03" name="Picture 101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04" name="Picture 102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05" name="Picture 102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06" name="Picture 102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07" name="Picture 102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08" name="Picture 102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887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09" name="Picture 102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10" name="Picture 102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11" name="Picture 102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12" name="Picture 102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13" name="Picture 102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14" name="Picture 103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15" name="Picture 103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16" name="Picture 103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26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17" name="Picture 103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18" name="Picture 103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19" name="Picture 103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20" name="Picture 10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21" name="Picture 103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22" name="Picture 103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23" name="Picture 103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24" name="Picture 104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65"/>
                      <a:ext cx="24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3025" name="Freeform 1041"/>
                    <p:cNvSpPr>
                      <a:spLocks/>
                    </p:cNvSpPr>
                    <p:nvPr/>
                  </p:nvSpPr>
                  <p:spPr bwMode="auto">
                    <a:xfrm>
                      <a:off x="4514" y="1848"/>
                      <a:ext cx="295" cy="131"/>
                    </a:xfrm>
                    <a:custGeom>
                      <a:avLst/>
                      <a:gdLst/>
                      <a:ahLst/>
                      <a:cxnLst>
                        <a:cxn ang="0">
                          <a:pos x="147" y="0"/>
                        </a:cxn>
                        <a:cxn ang="0">
                          <a:pos x="117" y="1"/>
                        </a:cxn>
                        <a:cxn ang="0">
                          <a:pos x="90" y="5"/>
                        </a:cxn>
                        <a:cxn ang="0">
                          <a:pos x="65" y="11"/>
                        </a:cxn>
                        <a:cxn ang="0">
                          <a:pos x="43" y="19"/>
                        </a:cxn>
                        <a:cxn ang="0">
                          <a:pos x="34" y="24"/>
                        </a:cxn>
                        <a:cxn ang="0">
                          <a:pos x="25" y="29"/>
                        </a:cxn>
                        <a:cxn ang="0">
                          <a:pos x="18" y="34"/>
                        </a:cxn>
                        <a:cxn ang="0">
                          <a:pos x="12" y="40"/>
                        </a:cxn>
                        <a:cxn ang="0">
                          <a:pos x="7" y="46"/>
                        </a:cxn>
                        <a:cxn ang="0">
                          <a:pos x="3" y="52"/>
                        </a:cxn>
                        <a:cxn ang="0">
                          <a:pos x="1" y="58"/>
                        </a:cxn>
                        <a:cxn ang="0">
                          <a:pos x="0" y="65"/>
                        </a:cxn>
                        <a:cxn ang="0">
                          <a:pos x="1" y="72"/>
                        </a:cxn>
                        <a:cxn ang="0">
                          <a:pos x="3" y="78"/>
                        </a:cxn>
                        <a:cxn ang="0">
                          <a:pos x="7" y="85"/>
                        </a:cxn>
                        <a:cxn ang="0">
                          <a:pos x="12" y="91"/>
                        </a:cxn>
                        <a:cxn ang="0">
                          <a:pos x="18" y="97"/>
                        </a:cxn>
                        <a:cxn ang="0">
                          <a:pos x="25" y="102"/>
                        </a:cxn>
                        <a:cxn ang="0">
                          <a:pos x="34" y="107"/>
                        </a:cxn>
                        <a:cxn ang="0">
                          <a:pos x="43" y="112"/>
                        </a:cxn>
                        <a:cxn ang="0">
                          <a:pos x="65" y="120"/>
                        </a:cxn>
                        <a:cxn ang="0">
                          <a:pos x="90" y="126"/>
                        </a:cxn>
                        <a:cxn ang="0">
                          <a:pos x="117" y="130"/>
                        </a:cxn>
                        <a:cxn ang="0">
                          <a:pos x="147" y="131"/>
                        </a:cxn>
                        <a:cxn ang="0">
                          <a:pos x="177" y="130"/>
                        </a:cxn>
                        <a:cxn ang="0">
                          <a:pos x="205" y="126"/>
                        </a:cxn>
                        <a:cxn ang="0">
                          <a:pos x="230" y="120"/>
                        </a:cxn>
                        <a:cxn ang="0">
                          <a:pos x="252" y="112"/>
                        </a:cxn>
                        <a:cxn ang="0">
                          <a:pos x="261" y="107"/>
                        </a:cxn>
                        <a:cxn ang="0">
                          <a:pos x="270" y="102"/>
                        </a:cxn>
                        <a:cxn ang="0">
                          <a:pos x="277" y="97"/>
                        </a:cxn>
                        <a:cxn ang="0">
                          <a:pos x="283" y="91"/>
                        </a:cxn>
                        <a:cxn ang="0">
                          <a:pos x="288" y="85"/>
                        </a:cxn>
                        <a:cxn ang="0">
                          <a:pos x="292" y="78"/>
                        </a:cxn>
                        <a:cxn ang="0">
                          <a:pos x="294" y="72"/>
                        </a:cxn>
                        <a:cxn ang="0">
                          <a:pos x="295" y="65"/>
                        </a:cxn>
                        <a:cxn ang="0">
                          <a:pos x="294" y="58"/>
                        </a:cxn>
                        <a:cxn ang="0">
                          <a:pos x="292" y="52"/>
                        </a:cxn>
                        <a:cxn ang="0">
                          <a:pos x="288" y="46"/>
                        </a:cxn>
                        <a:cxn ang="0">
                          <a:pos x="283" y="40"/>
                        </a:cxn>
                        <a:cxn ang="0">
                          <a:pos x="277" y="34"/>
                        </a:cxn>
                        <a:cxn ang="0">
                          <a:pos x="270" y="29"/>
                        </a:cxn>
                        <a:cxn ang="0">
                          <a:pos x="261" y="24"/>
                        </a:cxn>
                        <a:cxn ang="0">
                          <a:pos x="252" y="19"/>
                        </a:cxn>
                        <a:cxn ang="0">
                          <a:pos x="230" y="11"/>
                        </a:cxn>
                        <a:cxn ang="0">
                          <a:pos x="205" y="5"/>
                        </a:cxn>
                        <a:cxn ang="0">
                          <a:pos x="177" y="1"/>
                        </a:cxn>
                        <a:cxn ang="0">
                          <a:pos x="147" y="0"/>
                        </a:cxn>
                      </a:cxnLst>
                      <a:rect l="0" t="0" r="r" b="b"/>
                      <a:pathLst>
                        <a:path w="295" h="131">
                          <a:moveTo>
                            <a:pt x="147" y="0"/>
                          </a:moveTo>
                          <a:lnTo>
                            <a:pt x="117" y="1"/>
                          </a:lnTo>
                          <a:lnTo>
                            <a:pt x="90" y="5"/>
                          </a:lnTo>
                          <a:lnTo>
                            <a:pt x="65" y="11"/>
                          </a:lnTo>
                          <a:lnTo>
                            <a:pt x="43" y="19"/>
                          </a:lnTo>
                          <a:lnTo>
                            <a:pt x="34" y="24"/>
                          </a:lnTo>
                          <a:lnTo>
                            <a:pt x="25" y="29"/>
                          </a:lnTo>
                          <a:lnTo>
                            <a:pt x="18" y="34"/>
                          </a:lnTo>
                          <a:lnTo>
                            <a:pt x="12" y="40"/>
                          </a:lnTo>
                          <a:lnTo>
                            <a:pt x="7" y="46"/>
                          </a:lnTo>
                          <a:lnTo>
                            <a:pt x="3" y="52"/>
                          </a:lnTo>
                          <a:lnTo>
                            <a:pt x="1" y="58"/>
                          </a:lnTo>
                          <a:lnTo>
                            <a:pt x="0" y="65"/>
                          </a:lnTo>
                          <a:lnTo>
                            <a:pt x="1" y="72"/>
                          </a:lnTo>
                          <a:lnTo>
                            <a:pt x="3" y="78"/>
                          </a:lnTo>
                          <a:lnTo>
                            <a:pt x="7" y="85"/>
                          </a:lnTo>
                          <a:lnTo>
                            <a:pt x="12" y="91"/>
                          </a:lnTo>
                          <a:lnTo>
                            <a:pt x="18" y="97"/>
                          </a:lnTo>
                          <a:lnTo>
                            <a:pt x="25" y="102"/>
                          </a:lnTo>
                          <a:lnTo>
                            <a:pt x="34" y="107"/>
                          </a:lnTo>
                          <a:lnTo>
                            <a:pt x="43" y="112"/>
                          </a:lnTo>
                          <a:lnTo>
                            <a:pt x="65" y="120"/>
                          </a:lnTo>
                          <a:lnTo>
                            <a:pt x="90" y="126"/>
                          </a:lnTo>
                          <a:lnTo>
                            <a:pt x="117" y="130"/>
                          </a:lnTo>
                          <a:lnTo>
                            <a:pt x="147" y="131"/>
                          </a:lnTo>
                          <a:lnTo>
                            <a:pt x="177" y="130"/>
                          </a:lnTo>
                          <a:lnTo>
                            <a:pt x="205" y="126"/>
                          </a:lnTo>
                          <a:lnTo>
                            <a:pt x="230" y="120"/>
                          </a:lnTo>
                          <a:lnTo>
                            <a:pt x="252" y="112"/>
                          </a:lnTo>
                          <a:lnTo>
                            <a:pt x="261" y="107"/>
                          </a:lnTo>
                          <a:lnTo>
                            <a:pt x="270" y="102"/>
                          </a:lnTo>
                          <a:lnTo>
                            <a:pt x="277" y="97"/>
                          </a:lnTo>
                          <a:lnTo>
                            <a:pt x="283" y="91"/>
                          </a:lnTo>
                          <a:lnTo>
                            <a:pt x="288" y="85"/>
                          </a:lnTo>
                          <a:lnTo>
                            <a:pt x="292" y="78"/>
                          </a:lnTo>
                          <a:lnTo>
                            <a:pt x="294" y="72"/>
                          </a:lnTo>
                          <a:lnTo>
                            <a:pt x="295" y="65"/>
                          </a:lnTo>
                          <a:lnTo>
                            <a:pt x="294" y="58"/>
                          </a:lnTo>
                          <a:lnTo>
                            <a:pt x="292" y="52"/>
                          </a:lnTo>
                          <a:lnTo>
                            <a:pt x="288" y="46"/>
                          </a:lnTo>
                          <a:lnTo>
                            <a:pt x="283" y="40"/>
                          </a:lnTo>
                          <a:lnTo>
                            <a:pt x="277" y="34"/>
                          </a:lnTo>
                          <a:lnTo>
                            <a:pt x="270" y="29"/>
                          </a:lnTo>
                          <a:lnTo>
                            <a:pt x="261" y="24"/>
                          </a:lnTo>
                          <a:lnTo>
                            <a:pt x="252" y="19"/>
                          </a:lnTo>
                          <a:lnTo>
                            <a:pt x="230" y="11"/>
                          </a:lnTo>
                          <a:lnTo>
                            <a:pt x="205" y="5"/>
                          </a:lnTo>
                          <a:lnTo>
                            <a:pt x="177" y="1"/>
                          </a:lnTo>
                          <a:lnTo>
                            <a:pt x="14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3026" name="Oval 104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514" y="1848"/>
                      <a:ext cx="296" cy="132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pic>
                  <p:nvPicPr>
                    <p:cNvPr id="43027" name="Picture 104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28" name="Picture 104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29" name="Picture 104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30" name="Picture 104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31" name="Picture 104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32" name="Picture 104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33" name="Picture 104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34" name="Picture 105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848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35" name="Picture 105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36" name="Picture 105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37" name="Picture 105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38" name="Picture 105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39" name="Picture 105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40" name="Picture 105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41" name="Picture 105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42" name="Picture 105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887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43" name="Picture 105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44" name="Picture 106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45" name="Picture 106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46" name="Picture 106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47" name="Picture 106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48" name="Picture 106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49" name="Picture 106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50" name="Picture 106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26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51" name="Picture 106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52" name="Picture 106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53" name="Picture 106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54" name="Picture 107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55" name="Picture 107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56" name="Picture 107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57" name="Picture 107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58" name="Picture 107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65"/>
                      <a:ext cx="24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sp>
                <p:nvSpPr>
                  <p:cNvPr id="43059" name="Oval 1075"/>
                  <p:cNvSpPr>
                    <a:spLocks noChangeArrowheads="1"/>
                  </p:cNvSpPr>
                  <p:nvPr/>
                </p:nvSpPr>
                <p:spPr bwMode="auto">
                  <a:xfrm>
                    <a:off x="4514" y="1848"/>
                    <a:ext cx="296" cy="132"/>
                  </a:xfrm>
                  <a:prstGeom prst="ellips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grpSp>
              <p:nvGrpSpPr>
                <p:cNvPr id="43060" name="Group 1076"/>
                <p:cNvGrpSpPr>
                  <a:grpSpLocks/>
                </p:cNvGrpSpPr>
                <p:nvPr/>
              </p:nvGrpSpPr>
              <p:grpSpPr bwMode="auto">
                <a:xfrm>
                  <a:off x="2806" y="2977"/>
                  <a:ext cx="117" cy="90"/>
                  <a:chOff x="4583" y="1917"/>
                  <a:chExt cx="158" cy="137"/>
                </a:xfrm>
              </p:grpSpPr>
              <p:grpSp>
                <p:nvGrpSpPr>
                  <p:cNvPr id="43061" name="Group 1077"/>
                  <p:cNvGrpSpPr>
                    <a:grpSpLocks/>
                  </p:cNvGrpSpPr>
                  <p:nvPr/>
                </p:nvGrpSpPr>
                <p:grpSpPr bwMode="auto">
                  <a:xfrm>
                    <a:off x="4591" y="1925"/>
                    <a:ext cx="141" cy="120"/>
                    <a:chOff x="4591" y="1925"/>
                    <a:chExt cx="141" cy="120"/>
                  </a:xfrm>
                </p:grpSpPr>
                <p:pic>
                  <p:nvPicPr>
                    <p:cNvPr id="43062" name="Picture 107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1" y="192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63" name="Picture 107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0" y="192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64" name="Picture 108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9" y="192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65" name="Picture 108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r="37500"/>
                    <a:stretch>
                      <a:fillRect/>
                    </a:stretch>
                  </p:blipFill>
                  <p:spPr bwMode="auto">
                    <a:xfrm>
                      <a:off x="4708" y="1925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66" name="Picture 108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1" y="1964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67" name="Picture 108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0" y="1964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68" name="Picture 108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9" y="1964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69" name="Picture 108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r="37500"/>
                    <a:stretch>
                      <a:fillRect/>
                    </a:stretch>
                  </p:blipFill>
                  <p:spPr bwMode="auto">
                    <a:xfrm>
                      <a:off x="4708" y="1964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70" name="Picture 108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1" y="2003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71" name="Picture 108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0" y="2003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72" name="Picture 108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9" y="2003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73" name="Picture 108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r="37500"/>
                    <a:stretch>
                      <a:fillRect/>
                    </a:stretch>
                  </p:blipFill>
                  <p:spPr bwMode="auto">
                    <a:xfrm>
                      <a:off x="4708" y="2003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74" name="Picture 109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t="87500"/>
                    <a:stretch>
                      <a:fillRect/>
                    </a:stretch>
                  </p:blipFill>
                  <p:spPr bwMode="auto">
                    <a:xfrm>
                      <a:off x="4591" y="2042"/>
                      <a:ext cx="39" cy="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75" name="Picture 109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t="87500"/>
                    <a:stretch>
                      <a:fillRect/>
                    </a:stretch>
                  </p:blipFill>
                  <p:spPr bwMode="auto">
                    <a:xfrm>
                      <a:off x="4630" y="2042"/>
                      <a:ext cx="39" cy="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76" name="Picture 109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t="87500"/>
                    <a:stretch>
                      <a:fillRect/>
                    </a:stretch>
                  </p:blipFill>
                  <p:spPr bwMode="auto">
                    <a:xfrm>
                      <a:off x="4669" y="2042"/>
                      <a:ext cx="39" cy="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77" name="Picture 109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t="87500" r="37500"/>
                    <a:stretch>
                      <a:fillRect/>
                    </a:stretch>
                  </p:blipFill>
                  <p:spPr bwMode="auto">
                    <a:xfrm>
                      <a:off x="4708" y="2042"/>
                      <a:ext cx="24" cy="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grpSp>
                <p:nvGrpSpPr>
                  <p:cNvPr id="43078" name="Group 1094"/>
                  <p:cNvGrpSpPr>
                    <a:grpSpLocks/>
                  </p:cNvGrpSpPr>
                  <p:nvPr/>
                </p:nvGrpSpPr>
                <p:grpSpPr bwMode="auto">
                  <a:xfrm>
                    <a:off x="4583" y="1917"/>
                    <a:ext cx="158" cy="137"/>
                    <a:chOff x="4583" y="1917"/>
                    <a:chExt cx="158" cy="137"/>
                  </a:xfrm>
                </p:grpSpPr>
                <p:pic>
                  <p:nvPicPr>
                    <p:cNvPr id="43079" name="Picture 109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80" name="Picture 109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81" name="Picture 109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82" name="Picture 109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83" name="Picture 109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17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84" name="Picture 110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85" name="Picture 110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86" name="Picture 110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87" name="Picture 110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88" name="Picture 110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56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89" name="Picture 110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90" name="Picture 110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91" name="Picture 110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92" name="Picture 110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93" name="Picture 110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95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94" name="Picture 111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95" name="Picture 111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96" name="Picture 111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97" name="Picture 111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098" name="Picture 111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2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2034"/>
                      <a:ext cx="2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3099" name="Freeform 1115"/>
                    <p:cNvSpPr>
                      <a:spLocks/>
                    </p:cNvSpPr>
                    <p:nvPr/>
                  </p:nvSpPr>
                  <p:spPr bwMode="auto">
                    <a:xfrm>
                      <a:off x="4583" y="1917"/>
                      <a:ext cx="157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28"/>
                        </a:cxn>
                        <a:cxn ang="0">
                          <a:pos x="0" y="136"/>
                        </a:cxn>
                        <a:cxn ang="0">
                          <a:pos x="8" y="136"/>
                        </a:cxn>
                        <a:cxn ang="0">
                          <a:pos x="149" y="136"/>
                        </a:cxn>
                        <a:cxn ang="0">
                          <a:pos x="157" y="136"/>
                        </a:cxn>
                        <a:cxn ang="0">
                          <a:pos x="157" y="128"/>
                        </a:cxn>
                        <a:cxn ang="0">
                          <a:pos x="157" y="8"/>
                        </a:cxn>
                        <a:cxn ang="0">
                          <a:pos x="157" y="0"/>
                        </a:cxn>
                        <a:cxn ang="0">
                          <a:pos x="149" y="0"/>
                        </a:cxn>
                        <a:cxn ang="0">
                          <a:pos x="8" y="0"/>
                        </a:cxn>
                        <a:cxn ang="0">
                          <a:pos x="0" y="0"/>
                        </a:cxn>
                        <a:cxn ang="0">
                          <a:pos x="0" y="8"/>
                        </a:cxn>
                        <a:cxn ang="0">
                          <a:pos x="0" y="128"/>
                        </a:cxn>
                      </a:cxnLst>
                      <a:rect l="0" t="0" r="r" b="b"/>
                      <a:pathLst>
                        <a:path w="157" h="136">
                          <a:moveTo>
                            <a:pt x="0" y="128"/>
                          </a:moveTo>
                          <a:lnTo>
                            <a:pt x="0" y="136"/>
                          </a:lnTo>
                          <a:lnTo>
                            <a:pt x="8" y="136"/>
                          </a:lnTo>
                          <a:lnTo>
                            <a:pt x="149" y="136"/>
                          </a:lnTo>
                          <a:lnTo>
                            <a:pt x="157" y="136"/>
                          </a:lnTo>
                          <a:lnTo>
                            <a:pt x="157" y="128"/>
                          </a:lnTo>
                          <a:lnTo>
                            <a:pt x="157" y="8"/>
                          </a:lnTo>
                          <a:lnTo>
                            <a:pt x="157" y="0"/>
                          </a:lnTo>
                          <a:lnTo>
                            <a:pt x="149" y="0"/>
                          </a:lnTo>
                          <a:lnTo>
                            <a:pt x="8" y="0"/>
                          </a:lnTo>
                          <a:lnTo>
                            <a:pt x="0" y="0"/>
                          </a:lnTo>
                          <a:lnTo>
                            <a:pt x="0" y="8"/>
                          </a:lnTo>
                          <a:lnTo>
                            <a:pt x="0" y="128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3100" name="Rectangle 11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599" y="1933"/>
                      <a:ext cx="125" cy="104"/>
                    </a:xfrm>
                    <a:prstGeom prst="rect">
                      <a:avLst/>
                    </a:prstGeom>
                    <a:noFill/>
                    <a:ln w="0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3101" name="Freeform 1117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4583" y="1917"/>
                      <a:ext cx="157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28"/>
                        </a:cxn>
                        <a:cxn ang="0">
                          <a:pos x="0" y="136"/>
                        </a:cxn>
                        <a:cxn ang="0">
                          <a:pos x="8" y="136"/>
                        </a:cxn>
                        <a:cxn ang="0">
                          <a:pos x="149" y="136"/>
                        </a:cxn>
                        <a:cxn ang="0">
                          <a:pos x="157" y="136"/>
                        </a:cxn>
                        <a:cxn ang="0">
                          <a:pos x="157" y="128"/>
                        </a:cxn>
                        <a:cxn ang="0">
                          <a:pos x="157" y="8"/>
                        </a:cxn>
                        <a:cxn ang="0">
                          <a:pos x="157" y="0"/>
                        </a:cxn>
                        <a:cxn ang="0">
                          <a:pos x="149" y="0"/>
                        </a:cxn>
                        <a:cxn ang="0">
                          <a:pos x="8" y="0"/>
                        </a:cxn>
                        <a:cxn ang="0">
                          <a:pos x="0" y="0"/>
                        </a:cxn>
                        <a:cxn ang="0">
                          <a:pos x="0" y="8"/>
                        </a:cxn>
                        <a:cxn ang="0">
                          <a:pos x="0" y="128"/>
                        </a:cxn>
                        <a:cxn ang="0">
                          <a:pos x="0" y="128"/>
                        </a:cxn>
                        <a:cxn ang="0">
                          <a:pos x="16" y="16"/>
                        </a:cxn>
                        <a:cxn ang="0">
                          <a:pos x="141" y="16"/>
                        </a:cxn>
                        <a:cxn ang="0">
                          <a:pos x="141" y="120"/>
                        </a:cxn>
                        <a:cxn ang="0">
                          <a:pos x="16" y="120"/>
                        </a:cxn>
                        <a:cxn ang="0">
                          <a:pos x="16" y="16"/>
                        </a:cxn>
                        <a:cxn ang="0">
                          <a:pos x="16" y="16"/>
                        </a:cxn>
                      </a:cxnLst>
                      <a:rect l="0" t="0" r="r" b="b"/>
                      <a:pathLst>
                        <a:path w="157" h="136">
                          <a:moveTo>
                            <a:pt x="0" y="128"/>
                          </a:moveTo>
                          <a:lnTo>
                            <a:pt x="0" y="136"/>
                          </a:lnTo>
                          <a:lnTo>
                            <a:pt x="8" y="136"/>
                          </a:lnTo>
                          <a:lnTo>
                            <a:pt x="149" y="136"/>
                          </a:lnTo>
                          <a:lnTo>
                            <a:pt x="157" y="136"/>
                          </a:lnTo>
                          <a:lnTo>
                            <a:pt x="157" y="128"/>
                          </a:lnTo>
                          <a:lnTo>
                            <a:pt x="157" y="8"/>
                          </a:lnTo>
                          <a:lnTo>
                            <a:pt x="157" y="0"/>
                          </a:lnTo>
                          <a:lnTo>
                            <a:pt x="149" y="0"/>
                          </a:lnTo>
                          <a:lnTo>
                            <a:pt x="8" y="0"/>
                          </a:lnTo>
                          <a:lnTo>
                            <a:pt x="0" y="0"/>
                          </a:lnTo>
                          <a:lnTo>
                            <a:pt x="0" y="8"/>
                          </a:lnTo>
                          <a:lnTo>
                            <a:pt x="0" y="128"/>
                          </a:lnTo>
                          <a:lnTo>
                            <a:pt x="0" y="128"/>
                          </a:lnTo>
                          <a:close/>
                          <a:moveTo>
                            <a:pt x="16" y="16"/>
                          </a:moveTo>
                          <a:lnTo>
                            <a:pt x="141" y="16"/>
                          </a:lnTo>
                          <a:lnTo>
                            <a:pt x="141" y="120"/>
                          </a:lnTo>
                          <a:lnTo>
                            <a:pt x="16" y="120"/>
                          </a:lnTo>
                          <a:lnTo>
                            <a:pt x="16" y="16"/>
                          </a:lnTo>
                          <a:lnTo>
                            <a:pt x="16" y="16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pic>
                  <p:nvPicPr>
                    <p:cNvPr id="43102" name="Picture 111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03" name="Picture 111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04" name="Picture 112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05" name="Picture 112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06" name="Picture 112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17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07" name="Picture 112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08" name="Picture 112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09" name="Picture 112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10" name="Picture 112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11" name="Picture 112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56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12" name="Picture 112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13" name="Picture 112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14" name="Picture 113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15" name="Picture 113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16" name="Picture 113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95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17" name="Picture 113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18" name="Picture 113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19" name="Picture 113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20" name="Picture 11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121" name="Picture 113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2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2034"/>
                      <a:ext cx="2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</p:grpSp>
            <p:sp>
              <p:nvSpPr>
                <p:cNvPr id="43122" name="Freeform 1138"/>
                <p:cNvSpPr>
                  <a:spLocks/>
                </p:cNvSpPr>
                <p:nvPr/>
              </p:nvSpPr>
              <p:spPr bwMode="auto">
                <a:xfrm>
                  <a:off x="2754" y="3168"/>
                  <a:ext cx="219" cy="266"/>
                </a:xfrm>
                <a:custGeom>
                  <a:avLst/>
                  <a:gdLst/>
                  <a:ahLst/>
                  <a:cxnLst>
                    <a:cxn ang="0">
                      <a:pos x="105" y="0"/>
                    </a:cxn>
                    <a:cxn ang="0">
                      <a:pos x="94" y="1"/>
                    </a:cxn>
                    <a:cxn ang="0">
                      <a:pos x="84" y="2"/>
                    </a:cxn>
                    <a:cxn ang="0">
                      <a:pos x="64" y="8"/>
                    </a:cxn>
                    <a:cxn ang="0">
                      <a:pos x="46" y="18"/>
                    </a:cxn>
                    <a:cxn ang="0">
                      <a:pos x="31" y="31"/>
                    </a:cxn>
                    <a:cxn ang="0">
                      <a:pos x="18" y="46"/>
                    </a:cxn>
                    <a:cxn ang="0">
                      <a:pos x="8" y="64"/>
                    </a:cxn>
                    <a:cxn ang="0">
                      <a:pos x="2" y="84"/>
                    </a:cxn>
                    <a:cxn ang="0">
                      <a:pos x="1" y="94"/>
                    </a:cxn>
                    <a:cxn ang="0">
                      <a:pos x="0" y="105"/>
                    </a:cxn>
                    <a:cxn ang="0">
                      <a:pos x="0" y="419"/>
                    </a:cxn>
                    <a:cxn ang="0">
                      <a:pos x="1" y="430"/>
                    </a:cxn>
                    <a:cxn ang="0">
                      <a:pos x="2" y="440"/>
                    </a:cxn>
                    <a:cxn ang="0">
                      <a:pos x="8" y="460"/>
                    </a:cxn>
                    <a:cxn ang="0">
                      <a:pos x="18" y="478"/>
                    </a:cxn>
                    <a:cxn ang="0">
                      <a:pos x="31" y="493"/>
                    </a:cxn>
                    <a:cxn ang="0">
                      <a:pos x="46" y="506"/>
                    </a:cxn>
                    <a:cxn ang="0">
                      <a:pos x="64" y="516"/>
                    </a:cxn>
                    <a:cxn ang="0">
                      <a:pos x="84" y="522"/>
                    </a:cxn>
                    <a:cxn ang="0">
                      <a:pos x="94" y="523"/>
                    </a:cxn>
                    <a:cxn ang="0">
                      <a:pos x="105" y="524"/>
                    </a:cxn>
                    <a:cxn ang="0">
                      <a:pos x="189" y="524"/>
                    </a:cxn>
                    <a:cxn ang="0">
                      <a:pos x="200" y="523"/>
                    </a:cxn>
                    <a:cxn ang="0">
                      <a:pos x="210" y="522"/>
                    </a:cxn>
                    <a:cxn ang="0">
                      <a:pos x="230" y="516"/>
                    </a:cxn>
                    <a:cxn ang="0">
                      <a:pos x="248" y="506"/>
                    </a:cxn>
                    <a:cxn ang="0">
                      <a:pos x="263" y="493"/>
                    </a:cxn>
                    <a:cxn ang="0">
                      <a:pos x="276" y="478"/>
                    </a:cxn>
                    <a:cxn ang="0">
                      <a:pos x="286" y="460"/>
                    </a:cxn>
                    <a:cxn ang="0">
                      <a:pos x="292" y="440"/>
                    </a:cxn>
                    <a:cxn ang="0">
                      <a:pos x="293" y="430"/>
                    </a:cxn>
                    <a:cxn ang="0">
                      <a:pos x="294" y="419"/>
                    </a:cxn>
                    <a:cxn ang="0">
                      <a:pos x="294" y="105"/>
                    </a:cxn>
                    <a:cxn ang="0">
                      <a:pos x="293" y="94"/>
                    </a:cxn>
                    <a:cxn ang="0">
                      <a:pos x="292" y="84"/>
                    </a:cxn>
                    <a:cxn ang="0">
                      <a:pos x="286" y="64"/>
                    </a:cxn>
                    <a:cxn ang="0">
                      <a:pos x="276" y="46"/>
                    </a:cxn>
                    <a:cxn ang="0">
                      <a:pos x="263" y="31"/>
                    </a:cxn>
                    <a:cxn ang="0">
                      <a:pos x="248" y="18"/>
                    </a:cxn>
                    <a:cxn ang="0">
                      <a:pos x="230" y="8"/>
                    </a:cxn>
                    <a:cxn ang="0">
                      <a:pos x="210" y="2"/>
                    </a:cxn>
                    <a:cxn ang="0">
                      <a:pos x="200" y="1"/>
                    </a:cxn>
                    <a:cxn ang="0">
                      <a:pos x="189" y="0"/>
                    </a:cxn>
                    <a:cxn ang="0">
                      <a:pos x="105" y="0"/>
                    </a:cxn>
                  </a:cxnLst>
                  <a:rect l="0" t="0" r="r" b="b"/>
                  <a:pathLst>
                    <a:path w="294" h="524">
                      <a:moveTo>
                        <a:pt x="105" y="0"/>
                      </a:moveTo>
                      <a:lnTo>
                        <a:pt x="94" y="1"/>
                      </a:lnTo>
                      <a:lnTo>
                        <a:pt x="84" y="2"/>
                      </a:lnTo>
                      <a:lnTo>
                        <a:pt x="64" y="8"/>
                      </a:lnTo>
                      <a:lnTo>
                        <a:pt x="46" y="18"/>
                      </a:lnTo>
                      <a:lnTo>
                        <a:pt x="31" y="31"/>
                      </a:lnTo>
                      <a:lnTo>
                        <a:pt x="18" y="46"/>
                      </a:lnTo>
                      <a:lnTo>
                        <a:pt x="8" y="64"/>
                      </a:lnTo>
                      <a:lnTo>
                        <a:pt x="2" y="84"/>
                      </a:lnTo>
                      <a:lnTo>
                        <a:pt x="1" y="94"/>
                      </a:lnTo>
                      <a:lnTo>
                        <a:pt x="0" y="105"/>
                      </a:lnTo>
                      <a:lnTo>
                        <a:pt x="0" y="419"/>
                      </a:lnTo>
                      <a:lnTo>
                        <a:pt x="1" y="430"/>
                      </a:lnTo>
                      <a:lnTo>
                        <a:pt x="2" y="440"/>
                      </a:lnTo>
                      <a:lnTo>
                        <a:pt x="8" y="460"/>
                      </a:lnTo>
                      <a:lnTo>
                        <a:pt x="18" y="478"/>
                      </a:lnTo>
                      <a:lnTo>
                        <a:pt x="31" y="493"/>
                      </a:lnTo>
                      <a:lnTo>
                        <a:pt x="46" y="506"/>
                      </a:lnTo>
                      <a:lnTo>
                        <a:pt x="64" y="516"/>
                      </a:lnTo>
                      <a:lnTo>
                        <a:pt x="84" y="522"/>
                      </a:lnTo>
                      <a:lnTo>
                        <a:pt x="94" y="523"/>
                      </a:lnTo>
                      <a:lnTo>
                        <a:pt x="105" y="524"/>
                      </a:lnTo>
                      <a:lnTo>
                        <a:pt x="189" y="524"/>
                      </a:lnTo>
                      <a:lnTo>
                        <a:pt x="200" y="523"/>
                      </a:lnTo>
                      <a:lnTo>
                        <a:pt x="210" y="522"/>
                      </a:lnTo>
                      <a:lnTo>
                        <a:pt x="230" y="516"/>
                      </a:lnTo>
                      <a:lnTo>
                        <a:pt x="248" y="506"/>
                      </a:lnTo>
                      <a:lnTo>
                        <a:pt x="263" y="493"/>
                      </a:lnTo>
                      <a:lnTo>
                        <a:pt x="276" y="478"/>
                      </a:lnTo>
                      <a:lnTo>
                        <a:pt x="286" y="460"/>
                      </a:lnTo>
                      <a:lnTo>
                        <a:pt x="292" y="440"/>
                      </a:lnTo>
                      <a:lnTo>
                        <a:pt x="293" y="430"/>
                      </a:lnTo>
                      <a:lnTo>
                        <a:pt x="294" y="419"/>
                      </a:lnTo>
                      <a:lnTo>
                        <a:pt x="294" y="105"/>
                      </a:lnTo>
                      <a:lnTo>
                        <a:pt x="293" y="94"/>
                      </a:lnTo>
                      <a:lnTo>
                        <a:pt x="292" y="84"/>
                      </a:lnTo>
                      <a:lnTo>
                        <a:pt x="286" y="64"/>
                      </a:lnTo>
                      <a:lnTo>
                        <a:pt x="276" y="46"/>
                      </a:lnTo>
                      <a:lnTo>
                        <a:pt x="263" y="31"/>
                      </a:lnTo>
                      <a:lnTo>
                        <a:pt x="248" y="18"/>
                      </a:lnTo>
                      <a:lnTo>
                        <a:pt x="230" y="8"/>
                      </a:lnTo>
                      <a:lnTo>
                        <a:pt x="210" y="2"/>
                      </a:lnTo>
                      <a:lnTo>
                        <a:pt x="200" y="1"/>
                      </a:lnTo>
                      <a:lnTo>
                        <a:pt x="189" y="0"/>
                      </a:lnTo>
                      <a:lnTo>
                        <a:pt x="105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254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123" name="Rectangle 1139"/>
                <p:cNvSpPr>
                  <a:spLocks noChangeArrowheads="1"/>
                </p:cNvSpPr>
                <p:nvPr/>
              </p:nvSpPr>
              <p:spPr bwMode="auto">
                <a:xfrm>
                  <a:off x="2754" y="3168"/>
                  <a:ext cx="221" cy="63"/>
                </a:xfrm>
                <a:prstGeom prst="rect">
                  <a:avLst/>
                </a:prstGeom>
                <a:solidFill>
                  <a:srgbClr val="00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124" name="Rectangle 1140"/>
                <p:cNvSpPr>
                  <a:spLocks noChangeArrowheads="1"/>
                </p:cNvSpPr>
                <p:nvPr/>
              </p:nvSpPr>
              <p:spPr bwMode="auto">
                <a:xfrm>
                  <a:off x="2754" y="3077"/>
                  <a:ext cx="221" cy="91"/>
                </a:xfrm>
                <a:prstGeom prst="rect">
                  <a:avLst/>
                </a:prstGeom>
                <a:solidFill>
                  <a:srgbClr val="FF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125" name="Rectangle 1141"/>
                <p:cNvSpPr>
                  <a:spLocks noChangeArrowheads="1"/>
                </p:cNvSpPr>
                <p:nvPr/>
              </p:nvSpPr>
              <p:spPr bwMode="auto">
                <a:xfrm>
                  <a:off x="2754" y="2925"/>
                  <a:ext cx="221" cy="55"/>
                </a:xfrm>
                <a:prstGeom prst="rect">
                  <a:avLst/>
                </a:prstGeom>
                <a:solidFill>
                  <a:srgbClr val="80808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126" name="Rectangle 1142"/>
                <p:cNvSpPr>
                  <a:spLocks noChangeArrowheads="1"/>
                </p:cNvSpPr>
                <p:nvPr/>
              </p:nvSpPr>
              <p:spPr bwMode="auto">
                <a:xfrm>
                  <a:off x="2767" y="2919"/>
                  <a:ext cx="202" cy="11"/>
                </a:xfrm>
                <a:prstGeom prst="rect">
                  <a:avLst/>
                </a:prstGeom>
                <a:solidFill>
                  <a:srgbClr val="808080"/>
                </a:solidFill>
                <a:ln w="25400">
                  <a:solidFill>
                    <a:srgbClr val="80808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127" name="Rectangle 1143"/>
                <p:cNvSpPr>
                  <a:spLocks noChangeArrowheads="1"/>
                </p:cNvSpPr>
                <p:nvPr/>
              </p:nvSpPr>
              <p:spPr bwMode="auto">
                <a:xfrm>
                  <a:off x="2799" y="2874"/>
                  <a:ext cx="137" cy="10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128" name="Freeform 1144"/>
                <p:cNvSpPr>
                  <a:spLocks/>
                </p:cNvSpPr>
                <p:nvPr/>
              </p:nvSpPr>
              <p:spPr bwMode="auto">
                <a:xfrm>
                  <a:off x="2754" y="2832"/>
                  <a:ext cx="219" cy="31"/>
                </a:xfrm>
                <a:custGeom>
                  <a:avLst/>
                  <a:gdLst/>
                  <a:ahLst/>
                  <a:cxnLst>
                    <a:cxn ang="0">
                      <a:pos x="89" y="0"/>
                    </a:cxn>
                    <a:cxn ang="0">
                      <a:pos x="71" y="2"/>
                    </a:cxn>
                    <a:cxn ang="0">
                      <a:pos x="54" y="7"/>
                    </a:cxn>
                    <a:cxn ang="0">
                      <a:pos x="39" y="15"/>
                    </a:cxn>
                    <a:cxn ang="0">
                      <a:pos x="26" y="26"/>
                    </a:cxn>
                    <a:cxn ang="0">
                      <a:pos x="15" y="39"/>
                    </a:cxn>
                    <a:cxn ang="0">
                      <a:pos x="7" y="54"/>
                    </a:cxn>
                    <a:cxn ang="0">
                      <a:pos x="2" y="71"/>
                    </a:cxn>
                    <a:cxn ang="0">
                      <a:pos x="0" y="89"/>
                    </a:cxn>
                    <a:cxn ang="0">
                      <a:pos x="2" y="107"/>
                    </a:cxn>
                    <a:cxn ang="0">
                      <a:pos x="7" y="124"/>
                    </a:cxn>
                    <a:cxn ang="0">
                      <a:pos x="15" y="139"/>
                    </a:cxn>
                    <a:cxn ang="0">
                      <a:pos x="26" y="152"/>
                    </a:cxn>
                    <a:cxn ang="0">
                      <a:pos x="39" y="163"/>
                    </a:cxn>
                    <a:cxn ang="0">
                      <a:pos x="54" y="171"/>
                    </a:cxn>
                    <a:cxn ang="0">
                      <a:pos x="71" y="176"/>
                    </a:cxn>
                    <a:cxn ang="0">
                      <a:pos x="89" y="178"/>
                    </a:cxn>
                    <a:cxn ang="0">
                      <a:pos x="205" y="178"/>
                    </a:cxn>
                    <a:cxn ang="0">
                      <a:pos x="223" y="176"/>
                    </a:cxn>
                    <a:cxn ang="0">
                      <a:pos x="240" y="171"/>
                    </a:cxn>
                    <a:cxn ang="0">
                      <a:pos x="255" y="163"/>
                    </a:cxn>
                    <a:cxn ang="0">
                      <a:pos x="268" y="152"/>
                    </a:cxn>
                    <a:cxn ang="0">
                      <a:pos x="279" y="139"/>
                    </a:cxn>
                    <a:cxn ang="0">
                      <a:pos x="287" y="124"/>
                    </a:cxn>
                    <a:cxn ang="0">
                      <a:pos x="292" y="107"/>
                    </a:cxn>
                    <a:cxn ang="0">
                      <a:pos x="294" y="89"/>
                    </a:cxn>
                    <a:cxn ang="0">
                      <a:pos x="292" y="71"/>
                    </a:cxn>
                    <a:cxn ang="0">
                      <a:pos x="287" y="54"/>
                    </a:cxn>
                    <a:cxn ang="0">
                      <a:pos x="279" y="39"/>
                    </a:cxn>
                    <a:cxn ang="0">
                      <a:pos x="268" y="26"/>
                    </a:cxn>
                    <a:cxn ang="0">
                      <a:pos x="255" y="15"/>
                    </a:cxn>
                    <a:cxn ang="0">
                      <a:pos x="240" y="7"/>
                    </a:cxn>
                    <a:cxn ang="0">
                      <a:pos x="223" y="2"/>
                    </a:cxn>
                    <a:cxn ang="0">
                      <a:pos x="205" y="0"/>
                    </a:cxn>
                    <a:cxn ang="0">
                      <a:pos x="89" y="0"/>
                    </a:cxn>
                  </a:cxnLst>
                  <a:rect l="0" t="0" r="r" b="b"/>
                  <a:pathLst>
                    <a:path w="294" h="178">
                      <a:moveTo>
                        <a:pt x="89" y="0"/>
                      </a:moveTo>
                      <a:lnTo>
                        <a:pt x="71" y="2"/>
                      </a:lnTo>
                      <a:lnTo>
                        <a:pt x="54" y="7"/>
                      </a:lnTo>
                      <a:lnTo>
                        <a:pt x="39" y="15"/>
                      </a:lnTo>
                      <a:lnTo>
                        <a:pt x="26" y="26"/>
                      </a:lnTo>
                      <a:lnTo>
                        <a:pt x="15" y="39"/>
                      </a:lnTo>
                      <a:lnTo>
                        <a:pt x="7" y="54"/>
                      </a:lnTo>
                      <a:lnTo>
                        <a:pt x="2" y="71"/>
                      </a:lnTo>
                      <a:lnTo>
                        <a:pt x="0" y="89"/>
                      </a:lnTo>
                      <a:lnTo>
                        <a:pt x="2" y="107"/>
                      </a:lnTo>
                      <a:lnTo>
                        <a:pt x="7" y="124"/>
                      </a:lnTo>
                      <a:lnTo>
                        <a:pt x="15" y="139"/>
                      </a:lnTo>
                      <a:lnTo>
                        <a:pt x="26" y="152"/>
                      </a:lnTo>
                      <a:lnTo>
                        <a:pt x="39" y="163"/>
                      </a:lnTo>
                      <a:lnTo>
                        <a:pt x="54" y="171"/>
                      </a:lnTo>
                      <a:lnTo>
                        <a:pt x="71" y="176"/>
                      </a:lnTo>
                      <a:lnTo>
                        <a:pt x="89" y="178"/>
                      </a:lnTo>
                      <a:lnTo>
                        <a:pt x="205" y="178"/>
                      </a:lnTo>
                      <a:lnTo>
                        <a:pt x="223" y="176"/>
                      </a:lnTo>
                      <a:lnTo>
                        <a:pt x="240" y="171"/>
                      </a:lnTo>
                      <a:lnTo>
                        <a:pt x="255" y="163"/>
                      </a:lnTo>
                      <a:lnTo>
                        <a:pt x="268" y="152"/>
                      </a:lnTo>
                      <a:lnTo>
                        <a:pt x="279" y="139"/>
                      </a:lnTo>
                      <a:lnTo>
                        <a:pt x="287" y="124"/>
                      </a:lnTo>
                      <a:lnTo>
                        <a:pt x="292" y="107"/>
                      </a:lnTo>
                      <a:lnTo>
                        <a:pt x="294" y="89"/>
                      </a:lnTo>
                      <a:lnTo>
                        <a:pt x="292" y="71"/>
                      </a:lnTo>
                      <a:lnTo>
                        <a:pt x="287" y="54"/>
                      </a:lnTo>
                      <a:lnTo>
                        <a:pt x="279" y="39"/>
                      </a:lnTo>
                      <a:lnTo>
                        <a:pt x="268" y="26"/>
                      </a:lnTo>
                      <a:lnTo>
                        <a:pt x="255" y="15"/>
                      </a:lnTo>
                      <a:lnTo>
                        <a:pt x="240" y="7"/>
                      </a:lnTo>
                      <a:lnTo>
                        <a:pt x="223" y="2"/>
                      </a:lnTo>
                      <a:lnTo>
                        <a:pt x="205" y="0"/>
                      </a:lnTo>
                      <a:lnTo>
                        <a:pt x="89" y="0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254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129" name="Rectangle 1145"/>
                <p:cNvSpPr>
                  <a:spLocks noChangeArrowheads="1"/>
                </p:cNvSpPr>
                <p:nvPr/>
              </p:nvSpPr>
              <p:spPr bwMode="auto">
                <a:xfrm>
                  <a:off x="2754" y="3204"/>
                  <a:ext cx="221" cy="99"/>
                </a:xfrm>
                <a:prstGeom prst="rect">
                  <a:avLst/>
                </a:prstGeom>
                <a:solidFill>
                  <a:srgbClr val="00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sp>
            <p:nvSpPr>
              <p:cNvPr id="43130" name="Rectangle 1146"/>
              <p:cNvSpPr>
                <a:spLocks noChangeArrowheads="1"/>
              </p:cNvSpPr>
              <p:nvPr/>
            </p:nvSpPr>
            <p:spPr bwMode="auto">
              <a:xfrm>
                <a:off x="5112" y="2069"/>
                <a:ext cx="215" cy="187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131" name="Rectangle 1147"/>
              <p:cNvSpPr>
                <a:spLocks noChangeArrowheads="1"/>
              </p:cNvSpPr>
              <p:nvPr/>
            </p:nvSpPr>
            <p:spPr bwMode="auto">
              <a:xfrm>
                <a:off x="5112" y="2070"/>
                <a:ext cx="216" cy="74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132" name="Rectangle 1148"/>
              <p:cNvSpPr>
                <a:spLocks noChangeArrowheads="1"/>
              </p:cNvSpPr>
              <p:nvPr/>
            </p:nvSpPr>
            <p:spPr bwMode="auto">
              <a:xfrm>
                <a:off x="5112" y="2069"/>
                <a:ext cx="215" cy="99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133" name="Freeform 1149"/>
              <p:cNvSpPr>
                <a:spLocks/>
              </p:cNvSpPr>
              <p:nvPr/>
            </p:nvSpPr>
            <p:spPr bwMode="auto">
              <a:xfrm>
                <a:off x="3576" y="1152"/>
                <a:ext cx="213" cy="349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94" y="1"/>
                  </a:cxn>
                  <a:cxn ang="0">
                    <a:pos x="84" y="2"/>
                  </a:cxn>
                  <a:cxn ang="0">
                    <a:pos x="64" y="8"/>
                  </a:cxn>
                  <a:cxn ang="0">
                    <a:pos x="46" y="18"/>
                  </a:cxn>
                  <a:cxn ang="0">
                    <a:pos x="31" y="31"/>
                  </a:cxn>
                  <a:cxn ang="0">
                    <a:pos x="18" y="46"/>
                  </a:cxn>
                  <a:cxn ang="0">
                    <a:pos x="8" y="64"/>
                  </a:cxn>
                  <a:cxn ang="0">
                    <a:pos x="2" y="84"/>
                  </a:cxn>
                  <a:cxn ang="0">
                    <a:pos x="1" y="94"/>
                  </a:cxn>
                  <a:cxn ang="0">
                    <a:pos x="0" y="105"/>
                  </a:cxn>
                  <a:cxn ang="0">
                    <a:pos x="0" y="428"/>
                  </a:cxn>
                  <a:cxn ang="0">
                    <a:pos x="1" y="439"/>
                  </a:cxn>
                  <a:cxn ang="0">
                    <a:pos x="2" y="449"/>
                  </a:cxn>
                  <a:cxn ang="0">
                    <a:pos x="8" y="469"/>
                  </a:cxn>
                  <a:cxn ang="0">
                    <a:pos x="18" y="487"/>
                  </a:cxn>
                  <a:cxn ang="0">
                    <a:pos x="31" y="502"/>
                  </a:cxn>
                  <a:cxn ang="0">
                    <a:pos x="46" y="515"/>
                  </a:cxn>
                  <a:cxn ang="0">
                    <a:pos x="64" y="525"/>
                  </a:cxn>
                  <a:cxn ang="0">
                    <a:pos x="84" y="531"/>
                  </a:cxn>
                  <a:cxn ang="0">
                    <a:pos x="94" y="532"/>
                  </a:cxn>
                  <a:cxn ang="0">
                    <a:pos x="105" y="533"/>
                  </a:cxn>
                  <a:cxn ang="0">
                    <a:pos x="181" y="533"/>
                  </a:cxn>
                  <a:cxn ang="0">
                    <a:pos x="192" y="532"/>
                  </a:cxn>
                  <a:cxn ang="0">
                    <a:pos x="202" y="531"/>
                  </a:cxn>
                  <a:cxn ang="0">
                    <a:pos x="222" y="525"/>
                  </a:cxn>
                  <a:cxn ang="0">
                    <a:pos x="240" y="515"/>
                  </a:cxn>
                  <a:cxn ang="0">
                    <a:pos x="255" y="502"/>
                  </a:cxn>
                  <a:cxn ang="0">
                    <a:pos x="268" y="487"/>
                  </a:cxn>
                  <a:cxn ang="0">
                    <a:pos x="278" y="469"/>
                  </a:cxn>
                  <a:cxn ang="0">
                    <a:pos x="284" y="449"/>
                  </a:cxn>
                  <a:cxn ang="0">
                    <a:pos x="285" y="439"/>
                  </a:cxn>
                  <a:cxn ang="0">
                    <a:pos x="286" y="428"/>
                  </a:cxn>
                  <a:cxn ang="0">
                    <a:pos x="286" y="105"/>
                  </a:cxn>
                  <a:cxn ang="0">
                    <a:pos x="285" y="94"/>
                  </a:cxn>
                  <a:cxn ang="0">
                    <a:pos x="284" y="84"/>
                  </a:cxn>
                  <a:cxn ang="0">
                    <a:pos x="278" y="64"/>
                  </a:cxn>
                  <a:cxn ang="0">
                    <a:pos x="268" y="46"/>
                  </a:cxn>
                  <a:cxn ang="0">
                    <a:pos x="255" y="31"/>
                  </a:cxn>
                  <a:cxn ang="0">
                    <a:pos x="240" y="18"/>
                  </a:cxn>
                  <a:cxn ang="0">
                    <a:pos x="222" y="8"/>
                  </a:cxn>
                  <a:cxn ang="0">
                    <a:pos x="202" y="2"/>
                  </a:cxn>
                  <a:cxn ang="0">
                    <a:pos x="192" y="1"/>
                  </a:cxn>
                  <a:cxn ang="0">
                    <a:pos x="181" y="0"/>
                  </a:cxn>
                  <a:cxn ang="0">
                    <a:pos x="105" y="0"/>
                  </a:cxn>
                </a:cxnLst>
                <a:rect l="0" t="0" r="r" b="b"/>
                <a:pathLst>
                  <a:path w="286" h="533">
                    <a:moveTo>
                      <a:pt x="105" y="0"/>
                    </a:moveTo>
                    <a:lnTo>
                      <a:pt x="94" y="1"/>
                    </a:lnTo>
                    <a:lnTo>
                      <a:pt x="84" y="2"/>
                    </a:lnTo>
                    <a:lnTo>
                      <a:pt x="64" y="8"/>
                    </a:lnTo>
                    <a:lnTo>
                      <a:pt x="46" y="18"/>
                    </a:lnTo>
                    <a:lnTo>
                      <a:pt x="31" y="31"/>
                    </a:lnTo>
                    <a:lnTo>
                      <a:pt x="18" y="46"/>
                    </a:lnTo>
                    <a:lnTo>
                      <a:pt x="8" y="64"/>
                    </a:lnTo>
                    <a:lnTo>
                      <a:pt x="2" y="84"/>
                    </a:lnTo>
                    <a:lnTo>
                      <a:pt x="1" y="94"/>
                    </a:lnTo>
                    <a:lnTo>
                      <a:pt x="0" y="105"/>
                    </a:lnTo>
                    <a:lnTo>
                      <a:pt x="0" y="428"/>
                    </a:lnTo>
                    <a:lnTo>
                      <a:pt x="1" y="439"/>
                    </a:lnTo>
                    <a:lnTo>
                      <a:pt x="2" y="449"/>
                    </a:lnTo>
                    <a:lnTo>
                      <a:pt x="8" y="469"/>
                    </a:lnTo>
                    <a:lnTo>
                      <a:pt x="18" y="487"/>
                    </a:lnTo>
                    <a:lnTo>
                      <a:pt x="31" y="502"/>
                    </a:lnTo>
                    <a:lnTo>
                      <a:pt x="46" y="515"/>
                    </a:lnTo>
                    <a:lnTo>
                      <a:pt x="64" y="525"/>
                    </a:lnTo>
                    <a:lnTo>
                      <a:pt x="84" y="531"/>
                    </a:lnTo>
                    <a:lnTo>
                      <a:pt x="94" y="532"/>
                    </a:lnTo>
                    <a:lnTo>
                      <a:pt x="105" y="533"/>
                    </a:lnTo>
                    <a:lnTo>
                      <a:pt x="181" y="533"/>
                    </a:lnTo>
                    <a:lnTo>
                      <a:pt x="192" y="532"/>
                    </a:lnTo>
                    <a:lnTo>
                      <a:pt x="202" y="531"/>
                    </a:lnTo>
                    <a:lnTo>
                      <a:pt x="222" y="525"/>
                    </a:lnTo>
                    <a:lnTo>
                      <a:pt x="240" y="515"/>
                    </a:lnTo>
                    <a:lnTo>
                      <a:pt x="255" y="502"/>
                    </a:lnTo>
                    <a:lnTo>
                      <a:pt x="268" y="487"/>
                    </a:lnTo>
                    <a:lnTo>
                      <a:pt x="278" y="469"/>
                    </a:lnTo>
                    <a:lnTo>
                      <a:pt x="284" y="449"/>
                    </a:lnTo>
                    <a:lnTo>
                      <a:pt x="285" y="439"/>
                    </a:lnTo>
                    <a:lnTo>
                      <a:pt x="286" y="428"/>
                    </a:lnTo>
                    <a:lnTo>
                      <a:pt x="286" y="105"/>
                    </a:lnTo>
                    <a:lnTo>
                      <a:pt x="285" y="94"/>
                    </a:lnTo>
                    <a:lnTo>
                      <a:pt x="284" y="84"/>
                    </a:lnTo>
                    <a:lnTo>
                      <a:pt x="278" y="64"/>
                    </a:lnTo>
                    <a:lnTo>
                      <a:pt x="268" y="46"/>
                    </a:lnTo>
                    <a:lnTo>
                      <a:pt x="255" y="31"/>
                    </a:lnTo>
                    <a:lnTo>
                      <a:pt x="240" y="18"/>
                    </a:lnTo>
                    <a:lnTo>
                      <a:pt x="222" y="8"/>
                    </a:lnTo>
                    <a:lnTo>
                      <a:pt x="202" y="2"/>
                    </a:lnTo>
                    <a:lnTo>
                      <a:pt x="192" y="1"/>
                    </a:lnTo>
                    <a:lnTo>
                      <a:pt x="181" y="0"/>
                    </a:lnTo>
                    <a:lnTo>
                      <a:pt x="105" y="0"/>
                    </a:lnTo>
                    <a:close/>
                  </a:path>
                </a:pathLst>
              </a:custGeom>
              <a:solidFill>
                <a:srgbClr val="FFFFFF"/>
              </a:solidFill>
              <a:ln w="2540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grpSp>
            <p:nvGrpSpPr>
              <p:cNvPr id="43134" name="Group 1150"/>
              <p:cNvGrpSpPr>
                <a:grpSpLocks/>
              </p:cNvGrpSpPr>
              <p:nvPr/>
            </p:nvGrpSpPr>
            <p:grpSpPr bwMode="auto">
              <a:xfrm>
                <a:off x="3576" y="1565"/>
                <a:ext cx="216" cy="106"/>
                <a:chOff x="3358" y="1819"/>
                <a:chExt cx="289" cy="162"/>
              </a:xfrm>
            </p:grpSpPr>
            <p:grpSp>
              <p:nvGrpSpPr>
                <p:cNvPr id="43135" name="Group 1151"/>
                <p:cNvGrpSpPr>
                  <a:grpSpLocks/>
                </p:cNvGrpSpPr>
                <p:nvPr/>
              </p:nvGrpSpPr>
              <p:grpSpPr bwMode="auto">
                <a:xfrm>
                  <a:off x="3358" y="1819"/>
                  <a:ext cx="289" cy="162"/>
                  <a:chOff x="3358" y="1819"/>
                  <a:chExt cx="289" cy="162"/>
                </a:xfrm>
              </p:grpSpPr>
              <p:pic>
                <p:nvPicPr>
                  <p:cNvPr id="43136" name="Picture 115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37" name="Picture 115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38" name="Picture 115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39" name="Picture 115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40" name="Picture 115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41" name="Picture 115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42" name="Picture 115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43" name="Picture 1159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19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44" name="Picture 116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45" name="Picture 116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46" name="Picture 116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47" name="Picture 116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48" name="Picture 116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49" name="Picture 116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50" name="Picture 116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51" name="Picture 1167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58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52" name="Picture 116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53" name="Picture 116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54" name="Picture 117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55" name="Picture 117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56" name="Picture 117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57" name="Picture 117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58" name="Picture 117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59" name="Picture 1175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97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60" name="Picture 117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61" name="Picture 117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62" name="Picture 117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63" name="Picture 117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64" name="Picture 118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65" name="Picture 118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66" name="Picture 118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67" name="Picture 1183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936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68" name="Picture 1184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58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69" name="Picture 1185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97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70" name="Picture 1186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36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71" name="Picture 1187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75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72" name="Picture 1188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14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73" name="Picture 1189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53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74" name="Picture 1190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92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75" name="Picture 1191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3631" y="1975"/>
                    <a:ext cx="16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3176" name="Freeform 1192"/>
                  <p:cNvSpPr>
                    <a:spLocks/>
                  </p:cNvSpPr>
                  <p:nvPr/>
                </p:nvSpPr>
                <p:spPr bwMode="auto">
                  <a:xfrm>
                    <a:off x="3358" y="1819"/>
                    <a:ext cx="287" cy="160"/>
                  </a:xfrm>
                  <a:custGeom>
                    <a:avLst/>
                    <a:gdLst/>
                    <a:ahLst/>
                    <a:cxnLst>
                      <a:cxn ang="0">
                        <a:pos x="143" y="0"/>
                      </a:cxn>
                      <a:cxn ang="0">
                        <a:pos x="114" y="2"/>
                      </a:cxn>
                      <a:cxn ang="0">
                        <a:pos x="87" y="6"/>
                      </a:cxn>
                      <a:cxn ang="0">
                        <a:pos x="63" y="14"/>
                      </a:cxn>
                      <a:cxn ang="0">
                        <a:pos x="42" y="24"/>
                      </a:cxn>
                      <a:cxn ang="0">
                        <a:pos x="33" y="29"/>
                      </a:cxn>
                      <a:cxn ang="0">
                        <a:pos x="24" y="35"/>
                      </a:cxn>
                      <a:cxn ang="0">
                        <a:pos x="17" y="42"/>
                      </a:cxn>
                      <a:cxn ang="0">
                        <a:pos x="11" y="49"/>
                      </a:cxn>
                      <a:cxn ang="0">
                        <a:pos x="6" y="56"/>
                      </a:cxn>
                      <a:cxn ang="0">
                        <a:pos x="3" y="64"/>
                      </a:cxn>
                      <a:cxn ang="0">
                        <a:pos x="1" y="72"/>
                      </a:cxn>
                      <a:cxn ang="0">
                        <a:pos x="0" y="80"/>
                      </a:cxn>
                      <a:cxn ang="0">
                        <a:pos x="1" y="88"/>
                      </a:cxn>
                      <a:cxn ang="0">
                        <a:pos x="3" y="96"/>
                      </a:cxn>
                      <a:cxn ang="0">
                        <a:pos x="6" y="104"/>
                      </a:cxn>
                      <a:cxn ang="0">
                        <a:pos x="11" y="111"/>
                      </a:cxn>
                      <a:cxn ang="0">
                        <a:pos x="17" y="118"/>
                      </a:cxn>
                      <a:cxn ang="0">
                        <a:pos x="24" y="125"/>
                      </a:cxn>
                      <a:cxn ang="0">
                        <a:pos x="33" y="131"/>
                      </a:cxn>
                      <a:cxn ang="0">
                        <a:pos x="42" y="137"/>
                      </a:cxn>
                      <a:cxn ang="0">
                        <a:pos x="63" y="146"/>
                      </a:cxn>
                      <a:cxn ang="0">
                        <a:pos x="87" y="154"/>
                      </a:cxn>
                      <a:cxn ang="0">
                        <a:pos x="114" y="158"/>
                      </a:cxn>
                      <a:cxn ang="0">
                        <a:pos x="143" y="160"/>
                      </a:cxn>
                      <a:cxn ang="0">
                        <a:pos x="172" y="158"/>
                      </a:cxn>
                      <a:cxn ang="0">
                        <a:pos x="199" y="154"/>
                      </a:cxn>
                      <a:cxn ang="0">
                        <a:pos x="224" y="146"/>
                      </a:cxn>
                      <a:cxn ang="0">
                        <a:pos x="245" y="137"/>
                      </a:cxn>
                      <a:cxn ang="0">
                        <a:pos x="254" y="131"/>
                      </a:cxn>
                      <a:cxn ang="0">
                        <a:pos x="263" y="125"/>
                      </a:cxn>
                      <a:cxn ang="0">
                        <a:pos x="270" y="118"/>
                      </a:cxn>
                      <a:cxn ang="0">
                        <a:pos x="276" y="111"/>
                      </a:cxn>
                      <a:cxn ang="0">
                        <a:pos x="281" y="104"/>
                      </a:cxn>
                      <a:cxn ang="0">
                        <a:pos x="284" y="96"/>
                      </a:cxn>
                      <a:cxn ang="0">
                        <a:pos x="286" y="88"/>
                      </a:cxn>
                      <a:cxn ang="0">
                        <a:pos x="287" y="80"/>
                      </a:cxn>
                      <a:cxn ang="0">
                        <a:pos x="286" y="72"/>
                      </a:cxn>
                      <a:cxn ang="0">
                        <a:pos x="284" y="64"/>
                      </a:cxn>
                      <a:cxn ang="0">
                        <a:pos x="281" y="56"/>
                      </a:cxn>
                      <a:cxn ang="0">
                        <a:pos x="276" y="49"/>
                      </a:cxn>
                      <a:cxn ang="0">
                        <a:pos x="270" y="42"/>
                      </a:cxn>
                      <a:cxn ang="0">
                        <a:pos x="263" y="35"/>
                      </a:cxn>
                      <a:cxn ang="0">
                        <a:pos x="254" y="29"/>
                      </a:cxn>
                      <a:cxn ang="0">
                        <a:pos x="245" y="24"/>
                      </a:cxn>
                      <a:cxn ang="0">
                        <a:pos x="224" y="14"/>
                      </a:cxn>
                      <a:cxn ang="0">
                        <a:pos x="199" y="6"/>
                      </a:cxn>
                      <a:cxn ang="0">
                        <a:pos x="172" y="2"/>
                      </a:cxn>
                      <a:cxn ang="0">
                        <a:pos x="143" y="0"/>
                      </a:cxn>
                    </a:cxnLst>
                    <a:rect l="0" t="0" r="r" b="b"/>
                    <a:pathLst>
                      <a:path w="287" h="160">
                        <a:moveTo>
                          <a:pt x="143" y="0"/>
                        </a:moveTo>
                        <a:lnTo>
                          <a:pt x="114" y="2"/>
                        </a:lnTo>
                        <a:lnTo>
                          <a:pt x="87" y="6"/>
                        </a:lnTo>
                        <a:lnTo>
                          <a:pt x="63" y="14"/>
                        </a:lnTo>
                        <a:lnTo>
                          <a:pt x="42" y="24"/>
                        </a:lnTo>
                        <a:lnTo>
                          <a:pt x="33" y="29"/>
                        </a:lnTo>
                        <a:lnTo>
                          <a:pt x="24" y="35"/>
                        </a:lnTo>
                        <a:lnTo>
                          <a:pt x="17" y="42"/>
                        </a:lnTo>
                        <a:lnTo>
                          <a:pt x="11" y="49"/>
                        </a:lnTo>
                        <a:lnTo>
                          <a:pt x="6" y="56"/>
                        </a:lnTo>
                        <a:lnTo>
                          <a:pt x="3" y="64"/>
                        </a:lnTo>
                        <a:lnTo>
                          <a:pt x="1" y="72"/>
                        </a:lnTo>
                        <a:lnTo>
                          <a:pt x="0" y="80"/>
                        </a:lnTo>
                        <a:lnTo>
                          <a:pt x="1" y="88"/>
                        </a:lnTo>
                        <a:lnTo>
                          <a:pt x="3" y="96"/>
                        </a:lnTo>
                        <a:lnTo>
                          <a:pt x="6" y="104"/>
                        </a:lnTo>
                        <a:lnTo>
                          <a:pt x="11" y="111"/>
                        </a:lnTo>
                        <a:lnTo>
                          <a:pt x="17" y="118"/>
                        </a:lnTo>
                        <a:lnTo>
                          <a:pt x="24" y="125"/>
                        </a:lnTo>
                        <a:lnTo>
                          <a:pt x="33" y="131"/>
                        </a:lnTo>
                        <a:lnTo>
                          <a:pt x="42" y="137"/>
                        </a:lnTo>
                        <a:lnTo>
                          <a:pt x="63" y="146"/>
                        </a:lnTo>
                        <a:lnTo>
                          <a:pt x="87" y="154"/>
                        </a:lnTo>
                        <a:lnTo>
                          <a:pt x="114" y="158"/>
                        </a:lnTo>
                        <a:lnTo>
                          <a:pt x="143" y="160"/>
                        </a:lnTo>
                        <a:lnTo>
                          <a:pt x="172" y="158"/>
                        </a:lnTo>
                        <a:lnTo>
                          <a:pt x="199" y="154"/>
                        </a:lnTo>
                        <a:lnTo>
                          <a:pt x="224" y="146"/>
                        </a:lnTo>
                        <a:lnTo>
                          <a:pt x="245" y="137"/>
                        </a:lnTo>
                        <a:lnTo>
                          <a:pt x="254" y="131"/>
                        </a:lnTo>
                        <a:lnTo>
                          <a:pt x="263" y="125"/>
                        </a:lnTo>
                        <a:lnTo>
                          <a:pt x="270" y="118"/>
                        </a:lnTo>
                        <a:lnTo>
                          <a:pt x="276" y="111"/>
                        </a:lnTo>
                        <a:lnTo>
                          <a:pt x="281" y="104"/>
                        </a:lnTo>
                        <a:lnTo>
                          <a:pt x="284" y="96"/>
                        </a:lnTo>
                        <a:lnTo>
                          <a:pt x="286" y="88"/>
                        </a:lnTo>
                        <a:lnTo>
                          <a:pt x="287" y="80"/>
                        </a:lnTo>
                        <a:lnTo>
                          <a:pt x="286" y="72"/>
                        </a:lnTo>
                        <a:lnTo>
                          <a:pt x="284" y="64"/>
                        </a:lnTo>
                        <a:lnTo>
                          <a:pt x="281" y="56"/>
                        </a:lnTo>
                        <a:lnTo>
                          <a:pt x="276" y="49"/>
                        </a:lnTo>
                        <a:lnTo>
                          <a:pt x="270" y="42"/>
                        </a:lnTo>
                        <a:lnTo>
                          <a:pt x="263" y="35"/>
                        </a:lnTo>
                        <a:lnTo>
                          <a:pt x="254" y="29"/>
                        </a:lnTo>
                        <a:lnTo>
                          <a:pt x="245" y="24"/>
                        </a:lnTo>
                        <a:lnTo>
                          <a:pt x="224" y="14"/>
                        </a:lnTo>
                        <a:lnTo>
                          <a:pt x="199" y="6"/>
                        </a:lnTo>
                        <a:lnTo>
                          <a:pt x="172" y="2"/>
                        </a:lnTo>
                        <a:lnTo>
                          <a:pt x="143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3177" name="Oval 1193"/>
                  <p:cNvSpPr>
                    <a:spLocks noChangeArrowheads="1"/>
                  </p:cNvSpPr>
                  <p:nvPr/>
                </p:nvSpPr>
                <p:spPr bwMode="auto">
                  <a:xfrm>
                    <a:off x="3358" y="1819"/>
                    <a:ext cx="288" cy="161"/>
                  </a:xfrm>
                  <a:prstGeom prst="ellipse">
                    <a:avLst/>
                  </a:pr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pic>
                <p:nvPicPr>
                  <p:cNvPr id="43178" name="Picture 119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79" name="Picture 119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80" name="Picture 119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81" name="Picture 119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82" name="Picture 119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83" name="Picture 119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84" name="Picture 120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85" name="Picture 1201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19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86" name="Picture 120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87" name="Picture 120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88" name="Picture 120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89" name="Picture 120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90" name="Picture 120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91" name="Picture 120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92" name="Picture 120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93" name="Picture 1209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58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94" name="Picture 121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95" name="Picture 121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96" name="Picture 121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97" name="Picture 121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98" name="Picture 121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199" name="Picture 121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00" name="Picture 121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01" name="Picture 1217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97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02" name="Picture 121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03" name="Picture 121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04" name="Picture 122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05" name="Picture 122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06" name="Picture 122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07" name="Picture 122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08" name="Picture 122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09" name="Picture 1225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936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10" name="Picture 1226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58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11" name="Picture 1227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97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12" name="Picture 1228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36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13" name="Picture 1229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75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14" name="Picture 1230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14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15" name="Picture 1231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53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16" name="Picture 1232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92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17" name="Picture 1233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3631" y="1975"/>
                    <a:ext cx="16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sp>
              <p:nvSpPr>
                <p:cNvPr id="43218" name="Oval 1234"/>
                <p:cNvSpPr>
                  <a:spLocks noChangeArrowheads="1"/>
                </p:cNvSpPr>
                <p:nvPr/>
              </p:nvSpPr>
              <p:spPr bwMode="auto">
                <a:xfrm>
                  <a:off x="3358" y="1819"/>
                  <a:ext cx="288" cy="161"/>
                </a:xfrm>
                <a:prstGeom prst="ellips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43219" name="Group 1235"/>
              <p:cNvGrpSpPr>
                <a:grpSpLocks/>
              </p:cNvGrpSpPr>
              <p:nvPr/>
            </p:nvGrpSpPr>
            <p:grpSpPr bwMode="auto">
              <a:xfrm>
                <a:off x="3576" y="1672"/>
                <a:ext cx="216" cy="106"/>
                <a:chOff x="3358" y="1982"/>
                <a:chExt cx="289" cy="162"/>
              </a:xfrm>
            </p:grpSpPr>
            <p:grpSp>
              <p:nvGrpSpPr>
                <p:cNvPr id="43220" name="Group 1236"/>
                <p:cNvGrpSpPr>
                  <a:grpSpLocks/>
                </p:cNvGrpSpPr>
                <p:nvPr/>
              </p:nvGrpSpPr>
              <p:grpSpPr bwMode="auto">
                <a:xfrm>
                  <a:off x="3358" y="1982"/>
                  <a:ext cx="289" cy="162"/>
                  <a:chOff x="3358" y="1982"/>
                  <a:chExt cx="289" cy="162"/>
                </a:xfrm>
              </p:grpSpPr>
              <p:pic>
                <p:nvPicPr>
                  <p:cNvPr id="43221" name="Picture 123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22" name="Picture 123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23" name="Picture 123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24" name="Picture 124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25" name="Picture 124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26" name="Picture 124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27" name="Picture 124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28" name="Picture 1244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982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29" name="Picture 124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30" name="Picture 124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31" name="Picture 124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32" name="Picture 124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33" name="Picture 124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34" name="Picture 125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35" name="Picture 125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36" name="Picture 1252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21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37" name="Picture 125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38" name="Picture 125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39" name="Picture 125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40" name="Picture 125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41" name="Picture 125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42" name="Picture 125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43" name="Picture 125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44" name="Picture 1260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60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45" name="Picture 126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46" name="Picture 126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47" name="Picture 126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48" name="Picture 126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49" name="Picture 126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50" name="Picture 126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51" name="Picture 126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52" name="Picture 1268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99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53" name="Picture 1269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58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54" name="Picture 1270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97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55" name="Picture 1271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36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56" name="Picture 1272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75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57" name="Picture 1273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14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58" name="Picture 1274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53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59" name="Picture 1275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92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60" name="Picture 1276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3631" y="2138"/>
                    <a:ext cx="16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3261" name="Freeform 1277"/>
                  <p:cNvSpPr>
                    <a:spLocks/>
                  </p:cNvSpPr>
                  <p:nvPr/>
                </p:nvSpPr>
                <p:spPr bwMode="auto">
                  <a:xfrm>
                    <a:off x="3358" y="1982"/>
                    <a:ext cx="287" cy="160"/>
                  </a:xfrm>
                  <a:custGeom>
                    <a:avLst/>
                    <a:gdLst/>
                    <a:ahLst/>
                    <a:cxnLst>
                      <a:cxn ang="0">
                        <a:pos x="143" y="0"/>
                      </a:cxn>
                      <a:cxn ang="0">
                        <a:pos x="114" y="2"/>
                      </a:cxn>
                      <a:cxn ang="0">
                        <a:pos x="87" y="6"/>
                      </a:cxn>
                      <a:cxn ang="0">
                        <a:pos x="63" y="14"/>
                      </a:cxn>
                      <a:cxn ang="0">
                        <a:pos x="42" y="24"/>
                      </a:cxn>
                      <a:cxn ang="0">
                        <a:pos x="33" y="29"/>
                      </a:cxn>
                      <a:cxn ang="0">
                        <a:pos x="24" y="35"/>
                      </a:cxn>
                      <a:cxn ang="0">
                        <a:pos x="17" y="42"/>
                      </a:cxn>
                      <a:cxn ang="0">
                        <a:pos x="11" y="49"/>
                      </a:cxn>
                      <a:cxn ang="0">
                        <a:pos x="6" y="56"/>
                      </a:cxn>
                      <a:cxn ang="0">
                        <a:pos x="3" y="64"/>
                      </a:cxn>
                      <a:cxn ang="0">
                        <a:pos x="1" y="72"/>
                      </a:cxn>
                      <a:cxn ang="0">
                        <a:pos x="0" y="80"/>
                      </a:cxn>
                      <a:cxn ang="0">
                        <a:pos x="1" y="88"/>
                      </a:cxn>
                      <a:cxn ang="0">
                        <a:pos x="3" y="96"/>
                      </a:cxn>
                      <a:cxn ang="0">
                        <a:pos x="6" y="104"/>
                      </a:cxn>
                      <a:cxn ang="0">
                        <a:pos x="11" y="111"/>
                      </a:cxn>
                      <a:cxn ang="0">
                        <a:pos x="17" y="118"/>
                      </a:cxn>
                      <a:cxn ang="0">
                        <a:pos x="24" y="125"/>
                      </a:cxn>
                      <a:cxn ang="0">
                        <a:pos x="33" y="131"/>
                      </a:cxn>
                      <a:cxn ang="0">
                        <a:pos x="42" y="137"/>
                      </a:cxn>
                      <a:cxn ang="0">
                        <a:pos x="63" y="146"/>
                      </a:cxn>
                      <a:cxn ang="0">
                        <a:pos x="87" y="154"/>
                      </a:cxn>
                      <a:cxn ang="0">
                        <a:pos x="114" y="158"/>
                      </a:cxn>
                      <a:cxn ang="0">
                        <a:pos x="143" y="160"/>
                      </a:cxn>
                      <a:cxn ang="0">
                        <a:pos x="172" y="158"/>
                      </a:cxn>
                      <a:cxn ang="0">
                        <a:pos x="199" y="154"/>
                      </a:cxn>
                      <a:cxn ang="0">
                        <a:pos x="224" y="146"/>
                      </a:cxn>
                      <a:cxn ang="0">
                        <a:pos x="245" y="137"/>
                      </a:cxn>
                      <a:cxn ang="0">
                        <a:pos x="254" y="131"/>
                      </a:cxn>
                      <a:cxn ang="0">
                        <a:pos x="263" y="125"/>
                      </a:cxn>
                      <a:cxn ang="0">
                        <a:pos x="270" y="118"/>
                      </a:cxn>
                      <a:cxn ang="0">
                        <a:pos x="276" y="111"/>
                      </a:cxn>
                      <a:cxn ang="0">
                        <a:pos x="281" y="104"/>
                      </a:cxn>
                      <a:cxn ang="0">
                        <a:pos x="284" y="96"/>
                      </a:cxn>
                      <a:cxn ang="0">
                        <a:pos x="286" y="88"/>
                      </a:cxn>
                      <a:cxn ang="0">
                        <a:pos x="287" y="80"/>
                      </a:cxn>
                      <a:cxn ang="0">
                        <a:pos x="286" y="72"/>
                      </a:cxn>
                      <a:cxn ang="0">
                        <a:pos x="284" y="64"/>
                      </a:cxn>
                      <a:cxn ang="0">
                        <a:pos x="281" y="56"/>
                      </a:cxn>
                      <a:cxn ang="0">
                        <a:pos x="276" y="49"/>
                      </a:cxn>
                      <a:cxn ang="0">
                        <a:pos x="270" y="42"/>
                      </a:cxn>
                      <a:cxn ang="0">
                        <a:pos x="263" y="35"/>
                      </a:cxn>
                      <a:cxn ang="0">
                        <a:pos x="254" y="29"/>
                      </a:cxn>
                      <a:cxn ang="0">
                        <a:pos x="245" y="24"/>
                      </a:cxn>
                      <a:cxn ang="0">
                        <a:pos x="224" y="14"/>
                      </a:cxn>
                      <a:cxn ang="0">
                        <a:pos x="199" y="6"/>
                      </a:cxn>
                      <a:cxn ang="0">
                        <a:pos x="172" y="2"/>
                      </a:cxn>
                      <a:cxn ang="0">
                        <a:pos x="143" y="0"/>
                      </a:cxn>
                    </a:cxnLst>
                    <a:rect l="0" t="0" r="r" b="b"/>
                    <a:pathLst>
                      <a:path w="287" h="160">
                        <a:moveTo>
                          <a:pt x="143" y="0"/>
                        </a:moveTo>
                        <a:lnTo>
                          <a:pt x="114" y="2"/>
                        </a:lnTo>
                        <a:lnTo>
                          <a:pt x="87" y="6"/>
                        </a:lnTo>
                        <a:lnTo>
                          <a:pt x="63" y="14"/>
                        </a:lnTo>
                        <a:lnTo>
                          <a:pt x="42" y="24"/>
                        </a:lnTo>
                        <a:lnTo>
                          <a:pt x="33" y="29"/>
                        </a:lnTo>
                        <a:lnTo>
                          <a:pt x="24" y="35"/>
                        </a:lnTo>
                        <a:lnTo>
                          <a:pt x="17" y="42"/>
                        </a:lnTo>
                        <a:lnTo>
                          <a:pt x="11" y="49"/>
                        </a:lnTo>
                        <a:lnTo>
                          <a:pt x="6" y="56"/>
                        </a:lnTo>
                        <a:lnTo>
                          <a:pt x="3" y="64"/>
                        </a:lnTo>
                        <a:lnTo>
                          <a:pt x="1" y="72"/>
                        </a:lnTo>
                        <a:lnTo>
                          <a:pt x="0" y="80"/>
                        </a:lnTo>
                        <a:lnTo>
                          <a:pt x="1" y="88"/>
                        </a:lnTo>
                        <a:lnTo>
                          <a:pt x="3" y="96"/>
                        </a:lnTo>
                        <a:lnTo>
                          <a:pt x="6" y="104"/>
                        </a:lnTo>
                        <a:lnTo>
                          <a:pt x="11" y="111"/>
                        </a:lnTo>
                        <a:lnTo>
                          <a:pt x="17" y="118"/>
                        </a:lnTo>
                        <a:lnTo>
                          <a:pt x="24" y="125"/>
                        </a:lnTo>
                        <a:lnTo>
                          <a:pt x="33" y="131"/>
                        </a:lnTo>
                        <a:lnTo>
                          <a:pt x="42" y="137"/>
                        </a:lnTo>
                        <a:lnTo>
                          <a:pt x="63" y="146"/>
                        </a:lnTo>
                        <a:lnTo>
                          <a:pt x="87" y="154"/>
                        </a:lnTo>
                        <a:lnTo>
                          <a:pt x="114" y="158"/>
                        </a:lnTo>
                        <a:lnTo>
                          <a:pt x="143" y="160"/>
                        </a:lnTo>
                        <a:lnTo>
                          <a:pt x="172" y="158"/>
                        </a:lnTo>
                        <a:lnTo>
                          <a:pt x="199" y="154"/>
                        </a:lnTo>
                        <a:lnTo>
                          <a:pt x="224" y="146"/>
                        </a:lnTo>
                        <a:lnTo>
                          <a:pt x="245" y="137"/>
                        </a:lnTo>
                        <a:lnTo>
                          <a:pt x="254" y="131"/>
                        </a:lnTo>
                        <a:lnTo>
                          <a:pt x="263" y="125"/>
                        </a:lnTo>
                        <a:lnTo>
                          <a:pt x="270" y="118"/>
                        </a:lnTo>
                        <a:lnTo>
                          <a:pt x="276" y="111"/>
                        </a:lnTo>
                        <a:lnTo>
                          <a:pt x="281" y="104"/>
                        </a:lnTo>
                        <a:lnTo>
                          <a:pt x="284" y="96"/>
                        </a:lnTo>
                        <a:lnTo>
                          <a:pt x="286" y="88"/>
                        </a:lnTo>
                        <a:lnTo>
                          <a:pt x="287" y="80"/>
                        </a:lnTo>
                        <a:lnTo>
                          <a:pt x="286" y="72"/>
                        </a:lnTo>
                        <a:lnTo>
                          <a:pt x="284" y="64"/>
                        </a:lnTo>
                        <a:lnTo>
                          <a:pt x="281" y="56"/>
                        </a:lnTo>
                        <a:lnTo>
                          <a:pt x="276" y="49"/>
                        </a:lnTo>
                        <a:lnTo>
                          <a:pt x="270" y="42"/>
                        </a:lnTo>
                        <a:lnTo>
                          <a:pt x="263" y="35"/>
                        </a:lnTo>
                        <a:lnTo>
                          <a:pt x="254" y="29"/>
                        </a:lnTo>
                        <a:lnTo>
                          <a:pt x="245" y="24"/>
                        </a:lnTo>
                        <a:lnTo>
                          <a:pt x="224" y="14"/>
                        </a:lnTo>
                        <a:lnTo>
                          <a:pt x="199" y="6"/>
                        </a:lnTo>
                        <a:lnTo>
                          <a:pt x="172" y="2"/>
                        </a:lnTo>
                        <a:lnTo>
                          <a:pt x="143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3262" name="Oval 1278"/>
                  <p:cNvSpPr>
                    <a:spLocks noChangeArrowheads="1"/>
                  </p:cNvSpPr>
                  <p:nvPr/>
                </p:nvSpPr>
                <p:spPr bwMode="auto">
                  <a:xfrm>
                    <a:off x="3358" y="1982"/>
                    <a:ext cx="288" cy="161"/>
                  </a:xfrm>
                  <a:prstGeom prst="ellipse">
                    <a:avLst/>
                  </a:pr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pic>
                <p:nvPicPr>
                  <p:cNvPr id="43263" name="Picture 127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64" name="Picture 128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65" name="Picture 128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66" name="Picture 128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67" name="Picture 128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68" name="Picture 128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69" name="Picture 128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70" name="Picture 1286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982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71" name="Picture 128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72" name="Picture 128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73" name="Picture 128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74" name="Picture 129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75" name="Picture 129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76" name="Picture 129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77" name="Picture 129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78" name="Picture 1294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21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79" name="Picture 129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80" name="Picture 129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81" name="Picture 129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82" name="Picture 129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83" name="Picture 129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84" name="Picture 130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85" name="Picture 130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86" name="Picture 1302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60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87" name="Picture 130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88" name="Picture 130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89" name="Picture 130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90" name="Picture 130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91" name="Picture 130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92" name="Picture 130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93" name="Picture 130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94" name="Picture 1310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99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95" name="Picture 1311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58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96" name="Picture 1312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97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97" name="Picture 1313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36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98" name="Picture 1314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75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299" name="Picture 1315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14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00" name="Picture 1316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53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01" name="Picture 1317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92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02" name="Picture 1318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3631" y="2138"/>
                    <a:ext cx="16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sp>
              <p:nvSpPr>
                <p:cNvPr id="43303" name="Oval 1319"/>
                <p:cNvSpPr>
                  <a:spLocks noChangeArrowheads="1"/>
                </p:cNvSpPr>
                <p:nvPr/>
              </p:nvSpPr>
              <p:spPr bwMode="auto">
                <a:xfrm>
                  <a:off x="3358" y="1982"/>
                  <a:ext cx="288" cy="161"/>
                </a:xfrm>
                <a:prstGeom prst="ellips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43304" name="Group 1320"/>
              <p:cNvGrpSpPr>
                <a:grpSpLocks/>
              </p:cNvGrpSpPr>
              <p:nvPr/>
            </p:nvGrpSpPr>
            <p:grpSpPr bwMode="auto">
              <a:xfrm>
                <a:off x="3627" y="1610"/>
                <a:ext cx="118" cy="109"/>
                <a:chOff x="3427" y="1888"/>
                <a:chExt cx="158" cy="166"/>
              </a:xfrm>
            </p:grpSpPr>
            <p:grpSp>
              <p:nvGrpSpPr>
                <p:cNvPr id="43305" name="Group 1321"/>
                <p:cNvGrpSpPr>
                  <a:grpSpLocks/>
                </p:cNvGrpSpPr>
                <p:nvPr/>
              </p:nvGrpSpPr>
              <p:grpSpPr bwMode="auto">
                <a:xfrm>
                  <a:off x="3435" y="1896"/>
                  <a:ext cx="141" cy="149"/>
                  <a:chOff x="3435" y="1896"/>
                  <a:chExt cx="141" cy="149"/>
                </a:xfrm>
              </p:grpSpPr>
              <p:pic>
                <p:nvPicPr>
                  <p:cNvPr id="43306" name="Picture 1322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35" y="189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07" name="Picture 1323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74" y="189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08" name="Picture 1324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513" y="189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09" name="Picture 1325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r="37500"/>
                  <a:stretch>
                    <a:fillRect/>
                  </a:stretch>
                </p:blipFill>
                <p:spPr bwMode="auto">
                  <a:xfrm>
                    <a:off x="3552" y="1896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10" name="Picture 1326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35" y="193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11" name="Picture 1327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74" y="193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12" name="Picture 1328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513" y="193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13" name="Picture 1329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r="37500"/>
                  <a:stretch>
                    <a:fillRect/>
                  </a:stretch>
                </p:blipFill>
                <p:spPr bwMode="auto">
                  <a:xfrm>
                    <a:off x="3552" y="1935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14" name="Picture 1330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35" y="1974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15" name="Picture 1331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74" y="1974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16" name="Picture 1332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513" y="1974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17" name="Picture 1333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r="37500"/>
                  <a:stretch>
                    <a:fillRect/>
                  </a:stretch>
                </p:blipFill>
                <p:spPr bwMode="auto">
                  <a:xfrm>
                    <a:off x="3552" y="1974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18" name="Picture 1334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t="12500"/>
                  <a:stretch>
                    <a:fillRect/>
                  </a:stretch>
                </p:blipFill>
                <p:spPr bwMode="auto">
                  <a:xfrm>
                    <a:off x="3435" y="2013"/>
                    <a:ext cx="39" cy="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19" name="Picture 1335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t="12500"/>
                  <a:stretch>
                    <a:fillRect/>
                  </a:stretch>
                </p:blipFill>
                <p:spPr bwMode="auto">
                  <a:xfrm>
                    <a:off x="3474" y="2013"/>
                    <a:ext cx="39" cy="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20" name="Picture 1336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t="12500"/>
                  <a:stretch>
                    <a:fillRect/>
                  </a:stretch>
                </p:blipFill>
                <p:spPr bwMode="auto">
                  <a:xfrm>
                    <a:off x="3513" y="2013"/>
                    <a:ext cx="39" cy="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21" name="Picture 1337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t="12500" r="37500"/>
                  <a:stretch>
                    <a:fillRect/>
                  </a:stretch>
                </p:blipFill>
                <p:spPr bwMode="auto">
                  <a:xfrm>
                    <a:off x="3552" y="2013"/>
                    <a:ext cx="24" cy="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grpSp>
              <p:nvGrpSpPr>
                <p:cNvPr id="43322" name="Group 1338"/>
                <p:cNvGrpSpPr>
                  <a:grpSpLocks/>
                </p:cNvGrpSpPr>
                <p:nvPr/>
              </p:nvGrpSpPr>
              <p:grpSpPr bwMode="auto">
                <a:xfrm>
                  <a:off x="3427" y="1888"/>
                  <a:ext cx="158" cy="166"/>
                  <a:chOff x="3427" y="1888"/>
                  <a:chExt cx="158" cy="166"/>
                </a:xfrm>
              </p:grpSpPr>
              <p:pic>
                <p:nvPicPr>
                  <p:cNvPr id="43323" name="Picture 1339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24" name="Picture 1340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25" name="Picture 1341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26" name="Picture 1342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27" name="Picture 1343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888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28" name="Picture 1344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29" name="Picture 1345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30" name="Picture 1346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31" name="Picture 1347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32" name="Picture 1348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927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33" name="Picture 1349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34" name="Picture 1350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35" name="Picture 1351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36" name="Picture 1352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37" name="Picture 1353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966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38" name="Picture 1354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39" name="Picture 1355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40" name="Picture 1356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41" name="Picture 1357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42" name="Picture 1358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2005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43" name="Picture 1359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44" name="Picture 1360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45" name="Picture 1361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46" name="Picture 1362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47" name="Picture 1363"/>
                  <p:cNvPicPr>
                    <a:picLocks noChangeAspect="1" noChangeArrowheads="1"/>
                  </p:cNvPicPr>
                  <p:nvPr/>
                </p:nvPicPr>
                <p:blipFill>
                  <a:blip r:embed="rId20"/>
                  <a:srcRect/>
                  <a:stretch>
                    <a:fillRect/>
                  </a:stretch>
                </p:blipFill>
                <p:spPr bwMode="auto">
                  <a:xfrm>
                    <a:off x="3583" y="2044"/>
                    <a:ext cx="2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3348" name="Freeform 1364"/>
                  <p:cNvSpPr>
                    <a:spLocks/>
                  </p:cNvSpPr>
                  <p:nvPr/>
                </p:nvSpPr>
                <p:spPr bwMode="auto">
                  <a:xfrm>
                    <a:off x="3427" y="1888"/>
                    <a:ext cx="157" cy="165"/>
                  </a:xfrm>
                  <a:custGeom>
                    <a:avLst/>
                    <a:gdLst/>
                    <a:ahLst/>
                    <a:cxnLst>
                      <a:cxn ang="0">
                        <a:pos x="0" y="157"/>
                      </a:cxn>
                      <a:cxn ang="0">
                        <a:pos x="0" y="165"/>
                      </a:cxn>
                      <a:cxn ang="0">
                        <a:pos x="8" y="165"/>
                      </a:cxn>
                      <a:cxn ang="0">
                        <a:pos x="149" y="165"/>
                      </a:cxn>
                      <a:cxn ang="0">
                        <a:pos x="157" y="165"/>
                      </a:cxn>
                      <a:cxn ang="0">
                        <a:pos x="157" y="157"/>
                      </a:cxn>
                      <a:cxn ang="0">
                        <a:pos x="157" y="8"/>
                      </a:cxn>
                      <a:cxn ang="0">
                        <a:pos x="157" y="0"/>
                      </a:cxn>
                      <a:cxn ang="0">
                        <a:pos x="149" y="0"/>
                      </a:cxn>
                      <a:cxn ang="0">
                        <a:pos x="8" y="0"/>
                      </a:cxn>
                      <a:cxn ang="0">
                        <a:pos x="0" y="0"/>
                      </a:cxn>
                      <a:cxn ang="0">
                        <a:pos x="0" y="8"/>
                      </a:cxn>
                      <a:cxn ang="0">
                        <a:pos x="0" y="157"/>
                      </a:cxn>
                    </a:cxnLst>
                    <a:rect l="0" t="0" r="r" b="b"/>
                    <a:pathLst>
                      <a:path w="157" h="165">
                        <a:moveTo>
                          <a:pt x="0" y="157"/>
                        </a:moveTo>
                        <a:lnTo>
                          <a:pt x="0" y="165"/>
                        </a:lnTo>
                        <a:lnTo>
                          <a:pt x="8" y="165"/>
                        </a:lnTo>
                        <a:lnTo>
                          <a:pt x="149" y="165"/>
                        </a:lnTo>
                        <a:lnTo>
                          <a:pt x="157" y="165"/>
                        </a:lnTo>
                        <a:lnTo>
                          <a:pt x="157" y="157"/>
                        </a:lnTo>
                        <a:lnTo>
                          <a:pt x="157" y="8"/>
                        </a:lnTo>
                        <a:lnTo>
                          <a:pt x="157" y="0"/>
                        </a:lnTo>
                        <a:lnTo>
                          <a:pt x="149" y="0"/>
                        </a:lnTo>
                        <a:lnTo>
                          <a:pt x="8" y="0"/>
                        </a:lnTo>
                        <a:lnTo>
                          <a:pt x="0" y="0"/>
                        </a:lnTo>
                        <a:lnTo>
                          <a:pt x="0" y="8"/>
                        </a:lnTo>
                        <a:lnTo>
                          <a:pt x="0" y="157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3349" name="Rectangle 1365"/>
                  <p:cNvSpPr>
                    <a:spLocks noChangeArrowheads="1"/>
                  </p:cNvSpPr>
                  <p:nvPr/>
                </p:nvSpPr>
                <p:spPr bwMode="auto">
                  <a:xfrm>
                    <a:off x="3443" y="1904"/>
                    <a:ext cx="125" cy="133"/>
                  </a:xfrm>
                  <a:prstGeom prst="rect">
                    <a:avLst/>
                  </a:prstGeom>
                  <a:noFill/>
                  <a:ln w="0">
                    <a:solidFill>
                      <a:srgbClr val="FFFFFF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3350" name="Freeform 1366"/>
                  <p:cNvSpPr>
                    <a:spLocks noEditPoints="1"/>
                  </p:cNvSpPr>
                  <p:nvPr/>
                </p:nvSpPr>
                <p:spPr bwMode="auto">
                  <a:xfrm>
                    <a:off x="3427" y="1888"/>
                    <a:ext cx="157" cy="165"/>
                  </a:xfrm>
                  <a:custGeom>
                    <a:avLst/>
                    <a:gdLst/>
                    <a:ahLst/>
                    <a:cxnLst>
                      <a:cxn ang="0">
                        <a:pos x="0" y="157"/>
                      </a:cxn>
                      <a:cxn ang="0">
                        <a:pos x="0" y="165"/>
                      </a:cxn>
                      <a:cxn ang="0">
                        <a:pos x="8" y="165"/>
                      </a:cxn>
                      <a:cxn ang="0">
                        <a:pos x="149" y="165"/>
                      </a:cxn>
                      <a:cxn ang="0">
                        <a:pos x="157" y="165"/>
                      </a:cxn>
                      <a:cxn ang="0">
                        <a:pos x="157" y="157"/>
                      </a:cxn>
                      <a:cxn ang="0">
                        <a:pos x="157" y="8"/>
                      </a:cxn>
                      <a:cxn ang="0">
                        <a:pos x="157" y="0"/>
                      </a:cxn>
                      <a:cxn ang="0">
                        <a:pos x="149" y="0"/>
                      </a:cxn>
                      <a:cxn ang="0">
                        <a:pos x="8" y="0"/>
                      </a:cxn>
                      <a:cxn ang="0">
                        <a:pos x="0" y="0"/>
                      </a:cxn>
                      <a:cxn ang="0">
                        <a:pos x="0" y="8"/>
                      </a:cxn>
                      <a:cxn ang="0">
                        <a:pos x="0" y="157"/>
                      </a:cxn>
                      <a:cxn ang="0">
                        <a:pos x="0" y="157"/>
                      </a:cxn>
                      <a:cxn ang="0">
                        <a:pos x="16" y="16"/>
                      </a:cxn>
                      <a:cxn ang="0">
                        <a:pos x="141" y="16"/>
                      </a:cxn>
                      <a:cxn ang="0">
                        <a:pos x="141" y="149"/>
                      </a:cxn>
                      <a:cxn ang="0">
                        <a:pos x="16" y="149"/>
                      </a:cxn>
                      <a:cxn ang="0">
                        <a:pos x="16" y="16"/>
                      </a:cxn>
                      <a:cxn ang="0">
                        <a:pos x="16" y="16"/>
                      </a:cxn>
                    </a:cxnLst>
                    <a:rect l="0" t="0" r="r" b="b"/>
                    <a:pathLst>
                      <a:path w="157" h="165">
                        <a:moveTo>
                          <a:pt x="0" y="157"/>
                        </a:moveTo>
                        <a:lnTo>
                          <a:pt x="0" y="165"/>
                        </a:lnTo>
                        <a:lnTo>
                          <a:pt x="8" y="165"/>
                        </a:lnTo>
                        <a:lnTo>
                          <a:pt x="149" y="165"/>
                        </a:lnTo>
                        <a:lnTo>
                          <a:pt x="157" y="165"/>
                        </a:lnTo>
                        <a:lnTo>
                          <a:pt x="157" y="157"/>
                        </a:lnTo>
                        <a:lnTo>
                          <a:pt x="157" y="8"/>
                        </a:lnTo>
                        <a:lnTo>
                          <a:pt x="157" y="0"/>
                        </a:lnTo>
                        <a:lnTo>
                          <a:pt x="149" y="0"/>
                        </a:lnTo>
                        <a:lnTo>
                          <a:pt x="8" y="0"/>
                        </a:lnTo>
                        <a:lnTo>
                          <a:pt x="0" y="0"/>
                        </a:lnTo>
                        <a:lnTo>
                          <a:pt x="0" y="8"/>
                        </a:lnTo>
                        <a:lnTo>
                          <a:pt x="0" y="157"/>
                        </a:lnTo>
                        <a:lnTo>
                          <a:pt x="0" y="157"/>
                        </a:lnTo>
                        <a:close/>
                        <a:moveTo>
                          <a:pt x="16" y="16"/>
                        </a:moveTo>
                        <a:lnTo>
                          <a:pt x="141" y="16"/>
                        </a:lnTo>
                        <a:lnTo>
                          <a:pt x="141" y="149"/>
                        </a:lnTo>
                        <a:lnTo>
                          <a:pt x="16" y="149"/>
                        </a:lnTo>
                        <a:lnTo>
                          <a:pt x="16" y="16"/>
                        </a:lnTo>
                        <a:lnTo>
                          <a:pt x="16" y="16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pic>
                <p:nvPicPr>
                  <p:cNvPr id="43351" name="Picture 1367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52" name="Picture 1368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53" name="Picture 1369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54" name="Picture 1370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55" name="Picture 1371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888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56" name="Picture 1372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57" name="Picture 1373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58" name="Picture 1374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59" name="Picture 1375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60" name="Picture 1376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927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61" name="Picture 1377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62" name="Picture 1378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63" name="Picture 1379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64" name="Picture 1380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65" name="Picture 1381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966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66" name="Picture 1382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67" name="Picture 1383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68" name="Picture 1384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69" name="Picture 1385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70" name="Picture 1386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2005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71" name="Picture 1387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72" name="Picture 1388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73" name="Picture 1389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74" name="Picture 1390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75" name="Picture 1391"/>
                  <p:cNvPicPr>
                    <a:picLocks noChangeAspect="1" noChangeArrowheads="1"/>
                  </p:cNvPicPr>
                  <p:nvPr/>
                </p:nvPicPr>
                <p:blipFill>
                  <a:blip r:embed="rId20"/>
                  <a:srcRect/>
                  <a:stretch>
                    <a:fillRect/>
                  </a:stretch>
                </p:blipFill>
                <p:spPr bwMode="auto">
                  <a:xfrm>
                    <a:off x="3583" y="2044"/>
                    <a:ext cx="2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</p:grpSp>
          <p:sp>
            <p:nvSpPr>
              <p:cNvPr id="43376" name="Rectangle 1392"/>
              <p:cNvSpPr>
                <a:spLocks noChangeArrowheads="1"/>
              </p:cNvSpPr>
              <p:nvPr/>
            </p:nvSpPr>
            <p:spPr bwMode="auto">
              <a:xfrm>
                <a:off x="3579" y="1446"/>
                <a:ext cx="208" cy="86"/>
              </a:xfrm>
              <a:prstGeom prst="rect">
                <a:avLst/>
              </a:prstGeom>
              <a:solidFill>
                <a:srgbClr val="000000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377" name="Rectangle 1393"/>
              <p:cNvSpPr>
                <a:spLocks noChangeArrowheads="1"/>
              </p:cNvSpPr>
              <p:nvPr/>
            </p:nvSpPr>
            <p:spPr bwMode="auto">
              <a:xfrm>
                <a:off x="3576" y="1534"/>
                <a:ext cx="215" cy="80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378" name="Rectangle 1394"/>
              <p:cNvSpPr>
                <a:spLocks noChangeArrowheads="1"/>
              </p:cNvSpPr>
              <p:nvPr/>
            </p:nvSpPr>
            <p:spPr bwMode="auto">
              <a:xfrm>
                <a:off x="3576" y="1717"/>
                <a:ext cx="215" cy="80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379" name="Rectangle 1395"/>
              <p:cNvSpPr>
                <a:spLocks noChangeArrowheads="1"/>
              </p:cNvSpPr>
              <p:nvPr/>
            </p:nvSpPr>
            <p:spPr bwMode="auto">
              <a:xfrm>
                <a:off x="3576" y="1804"/>
                <a:ext cx="215" cy="80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380" name="Rectangle 1396"/>
              <p:cNvSpPr>
                <a:spLocks noChangeArrowheads="1"/>
              </p:cNvSpPr>
              <p:nvPr/>
            </p:nvSpPr>
            <p:spPr bwMode="auto">
              <a:xfrm>
                <a:off x="3576" y="1886"/>
                <a:ext cx="215" cy="187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381" name="Rectangle 1397"/>
              <p:cNvSpPr>
                <a:spLocks noChangeArrowheads="1"/>
              </p:cNvSpPr>
              <p:nvPr/>
            </p:nvSpPr>
            <p:spPr bwMode="auto">
              <a:xfrm>
                <a:off x="3591" y="1296"/>
                <a:ext cx="192" cy="86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382" name="Freeform 1398"/>
              <p:cNvSpPr>
                <a:spLocks/>
              </p:cNvSpPr>
              <p:nvPr/>
            </p:nvSpPr>
            <p:spPr bwMode="auto">
              <a:xfrm>
                <a:off x="5112" y="2220"/>
                <a:ext cx="216" cy="350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94" y="1"/>
                  </a:cxn>
                  <a:cxn ang="0">
                    <a:pos x="84" y="2"/>
                  </a:cxn>
                  <a:cxn ang="0">
                    <a:pos x="64" y="8"/>
                  </a:cxn>
                  <a:cxn ang="0">
                    <a:pos x="46" y="18"/>
                  </a:cxn>
                  <a:cxn ang="0">
                    <a:pos x="31" y="31"/>
                  </a:cxn>
                  <a:cxn ang="0">
                    <a:pos x="18" y="46"/>
                  </a:cxn>
                  <a:cxn ang="0">
                    <a:pos x="8" y="64"/>
                  </a:cxn>
                  <a:cxn ang="0">
                    <a:pos x="2" y="84"/>
                  </a:cxn>
                  <a:cxn ang="0">
                    <a:pos x="1" y="94"/>
                  </a:cxn>
                  <a:cxn ang="0">
                    <a:pos x="0" y="105"/>
                  </a:cxn>
                  <a:cxn ang="0">
                    <a:pos x="0" y="428"/>
                  </a:cxn>
                  <a:cxn ang="0">
                    <a:pos x="1" y="439"/>
                  </a:cxn>
                  <a:cxn ang="0">
                    <a:pos x="2" y="449"/>
                  </a:cxn>
                  <a:cxn ang="0">
                    <a:pos x="8" y="469"/>
                  </a:cxn>
                  <a:cxn ang="0">
                    <a:pos x="18" y="487"/>
                  </a:cxn>
                  <a:cxn ang="0">
                    <a:pos x="31" y="502"/>
                  </a:cxn>
                  <a:cxn ang="0">
                    <a:pos x="46" y="515"/>
                  </a:cxn>
                  <a:cxn ang="0">
                    <a:pos x="64" y="525"/>
                  </a:cxn>
                  <a:cxn ang="0">
                    <a:pos x="84" y="531"/>
                  </a:cxn>
                  <a:cxn ang="0">
                    <a:pos x="94" y="532"/>
                  </a:cxn>
                  <a:cxn ang="0">
                    <a:pos x="105" y="533"/>
                  </a:cxn>
                  <a:cxn ang="0">
                    <a:pos x="189" y="533"/>
                  </a:cxn>
                  <a:cxn ang="0">
                    <a:pos x="200" y="532"/>
                  </a:cxn>
                  <a:cxn ang="0">
                    <a:pos x="210" y="531"/>
                  </a:cxn>
                  <a:cxn ang="0">
                    <a:pos x="230" y="525"/>
                  </a:cxn>
                  <a:cxn ang="0">
                    <a:pos x="248" y="515"/>
                  </a:cxn>
                  <a:cxn ang="0">
                    <a:pos x="263" y="502"/>
                  </a:cxn>
                  <a:cxn ang="0">
                    <a:pos x="276" y="487"/>
                  </a:cxn>
                  <a:cxn ang="0">
                    <a:pos x="286" y="469"/>
                  </a:cxn>
                  <a:cxn ang="0">
                    <a:pos x="292" y="449"/>
                  </a:cxn>
                  <a:cxn ang="0">
                    <a:pos x="293" y="439"/>
                  </a:cxn>
                  <a:cxn ang="0">
                    <a:pos x="294" y="428"/>
                  </a:cxn>
                  <a:cxn ang="0">
                    <a:pos x="294" y="105"/>
                  </a:cxn>
                  <a:cxn ang="0">
                    <a:pos x="293" y="94"/>
                  </a:cxn>
                  <a:cxn ang="0">
                    <a:pos x="292" y="84"/>
                  </a:cxn>
                  <a:cxn ang="0">
                    <a:pos x="286" y="64"/>
                  </a:cxn>
                  <a:cxn ang="0">
                    <a:pos x="276" y="46"/>
                  </a:cxn>
                  <a:cxn ang="0">
                    <a:pos x="263" y="31"/>
                  </a:cxn>
                  <a:cxn ang="0">
                    <a:pos x="248" y="18"/>
                  </a:cxn>
                  <a:cxn ang="0">
                    <a:pos x="230" y="8"/>
                  </a:cxn>
                  <a:cxn ang="0">
                    <a:pos x="210" y="2"/>
                  </a:cxn>
                  <a:cxn ang="0">
                    <a:pos x="200" y="1"/>
                  </a:cxn>
                  <a:cxn ang="0">
                    <a:pos x="189" y="0"/>
                  </a:cxn>
                  <a:cxn ang="0">
                    <a:pos x="105" y="0"/>
                  </a:cxn>
                </a:cxnLst>
                <a:rect l="0" t="0" r="r" b="b"/>
                <a:pathLst>
                  <a:path w="294" h="533">
                    <a:moveTo>
                      <a:pt x="105" y="0"/>
                    </a:moveTo>
                    <a:lnTo>
                      <a:pt x="94" y="1"/>
                    </a:lnTo>
                    <a:lnTo>
                      <a:pt x="84" y="2"/>
                    </a:lnTo>
                    <a:lnTo>
                      <a:pt x="64" y="8"/>
                    </a:lnTo>
                    <a:lnTo>
                      <a:pt x="46" y="18"/>
                    </a:lnTo>
                    <a:lnTo>
                      <a:pt x="31" y="31"/>
                    </a:lnTo>
                    <a:lnTo>
                      <a:pt x="18" y="46"/>
                    </a:lnTo>
                    <a:lnTo>
                      <a:pt x="8" y="64"/>
                    </a:lnTo>
                    <a:lnTo>
                      <a:pt x="2" y="84"/>
                    </a:lnTo>
                    <a:lnTo>
                      <a:pt x="1" y="94"/>
                    </a:lnTo>
                    <a:lnTo>
                      <a:pt x="0" y="105"/>
                    </a:lnTo>
                    <a:lnTo>
                      <a:pt x="0" y="428"/>
                    </a:lnTo>
                    <a:lnTo>
                      <a:pt x="1" y="439"/>
                    </a:lnTo>
                    <a:lnTo>
                      <a:pt x="2" y="449"/>
                    </a:lnTo>
                    <a:lnTo>
                      <a:pt x="8" y="469"/>
                    </a:lnTo>
                    <a:lnTo>
                      <a:pt x="18" y="487"/>
                    </a:lnTo>
                    <a:lnTo>
                      <a:pt x="31" y="502"/>
                    </a:lnTo>
                    <a:lnTo>
                      <a:pt x="46" y="515"/>
                    </a:lnTo>
                    <a:lnTo>
                      <a:pt x="64" y="525"/>
                    </a:lnTo>
                    <a:lnTo>
                      <a:pt x="84" y="531"/>
                    </a:lnTo>
                    <a:lnTo>
                      <a:pt x="94" y="532"/>
                    </a:lnTo>
                    <a:lnTo>
                      <a:pt x="105" y="533"/>
                    </a:lnTo>
                    <a:lnTo>
                      <a:pt x="189" y="533"/>
                    </a:lnTo>
                    <a:lnTo>
                      <a:pt x="200" y="532"/>
                    </a:lnTo>
                    <a:lnTo>
                      <a:pt x="210" y="531"/>
                    </a:lnTo>
                    <a:lnTo>
                      <a:pt x="230" y="525"/>
                    </a:lnTo>
                    <a:lnTo>
                      <a:pt x="248" y="515"/>
                    </a:lnTo>
                    <a:lnTo>
                      <a:pt x="263" y="502"/>
                    </a:lnTo>
                    <a:lnTo>
                      <a:pt x="276" y="487"/>
                    </a:lnTo>
                    <a:lnTo>
                      <a:pt x="286" y="469"/>
                    </a:lnTo>
                    <a:lnTo>
                      <a:pt x="292" y="449"/>
                    </a:lnTo>
                    <a:lnTo>
                      <a:pt x="293" y="439"/>
                    </a:lnTo>
                    <a:lnTo>
                      <a:pt x="294" y="428"/>
                    </a:lnTo>
                    <a:lnTo>
                      <a:pt x="294" y="105"/>
                    </a:lnTo>
                    <a:lnTo>
                      <a:pt x="293" y="94"/>
                    </a:lnTo>
                    <a:lnTo>
                      <a:pt x="292" y="84"/>
                    </a:lnTo>
                    <a:lnTo>
                      <a:pt x="286" y="64"/>
                    </a:lnTo>
                    <a:lnTo>
                      <a:pt x="276" y="46"/>
                    </a:lnTo>
                    <a:lnTo>
                      <a:pt x="263" y="31"/>
                    </a:lnTo>
                    <a:lnTo>
                      <a:pt x="248" y="18"/>
                    </a:lnTo>
                    <a:lnTo>
                      <a:pt x="230" y="8"/>
                    </a:lnTo>
                    <a:lnTo>
                      <a:pt x="210" y="2"/>
                    </a:lnTo>
                    <a:lnTo>
                      <a:pt x="200" y="1"/>
                    </a:lnTo>
                    <a:lnTo>
                      <a:pt x="189" y="0"/>
                    </a:lnTo>
                    <a:lnTo>
                      <a:pt x="105" y="0"/>
                    </a:lnTo>
                    <a:close/>
                  </a:path>
                </a:pathLst>
              </a:custGeom>
              <a:solidFill>
                <a:srgbClr val="FFFFFF"/>
              </a:solidFill>
              <a:ln w="2540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383" name="Rectangle 1399"/>
              <p:cNvSpPr>
                <a:spLocks noChangeArrowheads="1"/>
              </p:cNvSpPr>
              <p:nvPr/>
            </p:nvSpPr>
            <p:spPr bwMode="auto">
              <a:xfrm>
                <a:off x="5112" y="2208"/>
                <a:ext cx="213" cy="74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384" name="Rectangle 1400"/>
              <p:cNvSpPr>
                <a:spLocks noChangeArrowheads="1"/>
              </p:cNvSpPr>
              <p:nvPr/>
            </p:nvSpPr>
            <p:spPr bwMode="auto">
              <a:xfrm>
                <a:off x="3144" y="2069"/>
                <a:ext cx="215" cy="187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385" name="Rectangle 1401"/>
              <p:cNvSpPr>
                <a:spLocks noChangeArrowheads="1"/>
              </p:cNvSpPr>
              <p:nvPr/>
            </p:nvSpPr>
            <p:spPr bwMode="auto">
              <a:xfrm>
                <a:off x="3144" y="2070"/>
                <a:ext cx="216" cy="74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386" name="Rectangle 1402"/>
              <p:cNvSpPr>
                <a:spLocks noChangeArrowheads="1"/>
              </p:cNvSpPr>
              <p:nvPr/>
            </p:nvSpPr>
            <p:spPr bwMode="auto">
              <a:xfrm>
                <a:off x="3144" y="2069"/>
                <a:ext cx="215" cy="99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387" name="Freeform 1403"/>
              <p:cNvSpPr>
                <a:spLocks/>
              </p:cNvSpPr>
              <p:nvPr/>
            </p:nvSpPr>
            <p:spPr bwMode="auto">
              <a:xfrm>
                <a:off x="3144" y="1152"/>
                <a:ext cx="213" cy="349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94" y="1"/>
                  </a:cxn>
                  <a:cxn ang="0">
                    <a:pos x="84" y="2"/>
                  </a:cxn>
                  <a:cxn ang="0">
                    <a:pos x="64" y="8"/>
                  </a:cxn>
                  <a:cxn ang="0">
                    <a:pos x="46" y="18"/>
                  </a:cxn>
                  <a:cxn ang="0">
                    <a:pos x="31" y="31"/>
                  </a:cxn>
                  <a:cxn ang="0">
                    <a:pos x="18" y="46"/>
                  </a:cxn>
                  <a:cxn ang="0">
                    <a:pos x="8" y="64"/>
                  </a:cxn>
                  <a:cxn ang="0">
                    <a:pos x="2" y="84"/>
                  </a:cxn>
                  <a:cxn ang="0">
                    <a:pos x="1" y="94"/>
                  </a:cxn>
                  <a:cxn ang="0">
                    <a:pos x="0" y="105"/>
                  </a:cxn>
                  <a:cxn ang="0">
                    <a:pos x="0" y="428"/>
                  </a:cxn>
                  <a:cxn ang="0">
                    <a:pos x="1" y="439"/>
                  </a:cxn>
                  <a:cxn ang="0">
                    <a:pos x="2" y="449"/>
                  </a:cxn>
                  <a:cxn ang="0">
                    <a:pos x="8" y="469"/>
                  </a:cxn>
                  <a:cxn ang="0">
                    <a:pos x="18" y="487"/>
                  </a:cxn>
                  <a:cxn ang="0">
                    <a:pos x="31" y="502"/>
                  </a:cxn>
                  <a:cxn ang="0">
                    <a:pos x="46" y="515"/>
                  </a:cxn>
                  <a:cxn ang="0">
                    <a:pos x="64" y="525"/>
                  </a:cxn>
                  <a:cxn ang="0">
                    <a:pos x="84" y="531"/>
                  </a:cxn>
                  <a:cxn ang="0">
                    <a:pos x="94" y="532"/>
                  </a:cxn>
                  <a:cxn ang="0">
                    <a:pos x="105" y="533"/>
                  </a:cxn>
                  <a:cxn ang="0">
                    <a:pos x="181" y="533"/>
                  </a:cxn>
                  <a:cxn ang="0">
                    <a:pos x="192" y="532"/>
                  </a:cxn>
                  <a:cxn ang="0">
                    <a:pos x="202" y="531"/>
                  </a:cxn>
                  <a:cxn ang="0">
                    <a:pos x="222" y="525"/>
                  </a:cxn>
                  <a:cxn ang="0">
                    <a:pos x="240" y="515"/>
                  </a:cxn>
                  <a:cxn ang="0">
                    <a:pos x="255" y="502"/>
                  </a:cxn>
                  <a:cxn ang="0">
                    <a:pos x="268" y="487"/>
                  </a:cxn>
                  <a:cxn ang="0">
                    <a:pos x="278" y="469"/>
                  </a:cxn>
                  <a:cxn ang="0">
                    <a:pos x="284" y="449"/>
                  </a:cxn>
                  <a:cxn ang="0">
                    <a:pos x="285" y="439"/>
                  </a:cxn>
                  <a:cxn ang="0">
                    <a:pos x="286" y="428"/>
                  </a:cxn>
                  <a:cxn ang="0">
                    <a:pos x="286" y="105"/>
                  </a:cxn>
                  <a:cxn ang="0">
                    <a:pos x="285" y="94"/>
                  </a:cxn>
                  <a:cxn ang="0">
                    <a:pos x="284" y="84"/>
                  </a:cxn>
                  <a:cxn ang="0">
                    <a:pos x="278" y="64"/>
                  </a:cxn>
                  <a:cxn ang="0">
                    <a:pos x="268" y="46"/>
                  </a:cxn>
                  <a:cxn ang="0">
                    <a:pos x="255" y="31"/>
                  </a:cxn>
                  <a:cxn ang="0">
                    <a:pos x="240" y="18"/>
                  </a:cxn>
                  <a:cxn ang="0">
                    <a:pos x="222" y="8"/>
                  </a:cxn>
                  <a:cxn ang="0">
                    <a:pos x="202" y="2"/>
                  </a:cxn>
                  <a:cxn ang="0">
                    <a:pos x="192" y="1"/>
                  </a:cxn>
                  <a:cxn ang="0">
                    <a:pos x="181" y="0"/>
                  </a:cxn>
                  <a:cxn ang="0">
                    <a:pos x="105" y="0"/>
                  </a:cxn>
                </a:cxnLst>
                <a:rect l="0" t="0" r="r" b="b"/>
                <a:pathLst>
                  <a:path w="286" h="533">
                    <a:moveTo>
                      <a:pt x="105" y="0"/>
                    </a:moveTo>
                    <a:lnTo>
                      <a:pt x="94" y="1"/>
                    </a:lnTo>
                    <a:lnTo>
                      <a:pt x="84" y="2"/>
                    </a:lnTo>
                    <a:lnTo>
                      <a:pt x="64" y="8"/>
                    </a:lnTo>
                    <a:lnTo>
                      <a:pt x="46" y="18"/>
                    </a:lnTo>
                    <a:lnTo>
                      <a:pt x="31" y="31"/>
                    </a:lnTo>
                    <a:lnTo>
                      <a:pt x="18" y="46"/>
                    </a:lnTo>
                    <a:lnTo>
                      <a:pt x="8" y="64"/>
                    </a:lnTo>
                    <a:lnTo>
                      <a:pt x="2" y="84"/>
                    </a:lnTo>
                    <a:lnTo>
                      <a:pt x="1" y="94"/>
                    </a:lnTo>
                    <a:lnTo>
                      <a:pt x="0" y="105"/>
                    </a:lnTo>
                    <a:lnTo>
                      <a:pt x="0" y="428"/>
                    </a:lnTo>
                    <a:lnTo>
                      <a:pt x="1" y="439"/>
                    </a:lnTo>
                    <a:lnTo>
                      <a:pt x="2" y="449"/>
                    </a:lnTo>
                    <a:lnTo>
                      <a:pt x="8" y="469"/>
                    </a:lnTo>
                    <a:lnTo>
                      <a:pt x="18" y="487"/>
                    </a:lnTo>
                    <a:lnTo>
                      <a:pt x="31" y="502"/>
                    </a:lnTo>
                    <a:lnTo>
                      <a:pt x="46" y="515"/>
                    </a:lnTo>
                    <a:lnTo>
                      <a:pt x="64" y="525"/>
                    </a:lnTo>
                    <a:lnTo>
                      <a:pt x="84" y="531"/>
                    </a:lnTo>
                    <a:lnTo>
                      <a:pt x="94" y="532"/>
                    </a:lnTo>
                    <a:lnTo>
                      <a:pt x="105" y="533"/>
                    </a:lnTo>
                    <a:lnTo>
                      <a:pt x="181" y="533"/>
                    </a:lnTo>
                    <a:lnTo>
                      <a:pt x="192" y="532"/>
                    </a:lnTo>
                    <a:lnTo>
                      <a:pt x="202" y="531"/>
                    </a:lnTo>
                    <a:lnTo>
                      <a:pt x="222" y="525"/>
                    </a:lnTo>
                    <a:lnTo>
                      <a:pt x="240" y="515"/>
                    </a:lnTo>
                    <a:lnTo>
                      <a:pt x="255" y="502"/>
                    </a:lnTo>
                    <a:lnTo>
                      <a:pt x="268" y="487"/>
                    </a:lnTo>
                    <a:lnTo>
                      <a:pt x="278" y="469"/>
                    </a:lnTo>
                    <a:lnTo>
                      <a:pt x="284" y="449"/>
                    </a:lnTo>
                    <a:lnTo>
                      <a:pt x="285" y="439"/>
                    </a:lnTo>
                    <a:lnTo>
                      <a:pt x="286" y="428"/>
                    </a:lnTo>
                    <a:lnTo>
                      <a:pt x="286" y="105"/>
                    </a:lnTo>
                    <a:lnTo>
                      <a:pt x="285" y="94"/>
                    </a:lnTo>
                    <a:lnTo>
                      <a:pt x="284" y="84"/>
                    </a:lnTo>
                    <a:lnTo>
                      <a:pt x="278" y="64"/>
                    </a:lnTo>
                    <a:lnTo>
                      <a:pt x="268" y="46"/>
                    </a:lnTo>
                    <a:lnTo>
                      <a:pt x="255" y="31"/>
                    </a:lnTo>
                    <a:lnTo>
                      <a:pt x="240" y="18"/>
                    </a:lnTo>
                    <a:lnTo>
                      <a:pt x="222" y="8"/>
                    </a:lnTo>
                    <a:lnTo>
                      <a:pt x="202" y="2"/>
                    </a:lnTo>
                    <a:lnTo>
                      <a:pt x="192" y="1"/>
                    </a:lnTo>
                    <a:lnTo>
                      <a:pt x="181" y="0"/>
                    </a:lnTo>
                    <a:lnTo>
                      <a:pt x="105" y="0"/>
                    </a:lnTo>
                    <a:close/>
                  </a:path>
                </a:pathLst>
              </a:custGeom>
              <a:solidFill>
                <a:srgbClr val="FFFFFF"/>
              </a:solidFill>
              <a:ln w="2540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grpSp>
            <p:nvGrpSpPr>
              <p:cNvPr id="43388" name="Group 1404"/>
              <p:cNvGrpSpPr>
                <a:grpSpLocks/>
              </p:cNvGrpSpPr>
              <p:nvPr/>
            </p:nvGrpSpPr>
            <p:grpSpPr bwMode="auto">
              <a:xfrm>
                <a:off x="3144" y="1565"/>
                <a:ext cx="216" cy="106"/>
                <a:chOff x="3358" y="1819"/>
                <a:chExt cx="289" cy="162"/>
              </a:xfrm>
            </p:grpSpPr>
            <p:grpSp>
              <p:nvGrpSpPr>
                <p:cNvPr id="43389" name="Group 1405"/>
                <p:cNvGrpSpPr>
                  <a:grpSpLocks/>
                </p:cNvGrpSpPr>
                <p:nvPr/>
              </p:nvGrpSpPr>
              <p:grpSpPr bwMode="auto">
                <a:xfrm>
                  <a:off x="3358" y="1819"/>
                  <a:ext cx="289" cy="162"/>
                  <a:chOff x="3358" y="1819"/>
                  <a:chExt cx="289" cy="162"/>
                </a:xfrm>
              </p:grpSpPr>
              <p:pic>
                <p:nvPicPr>
                  <p:cNvPr id="43390" name="Picture 140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91" name="Picture 140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92" name="Picture 140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93" name="Picture 140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94" name="Picture 141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95" name="Picture 141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96" name="Picture 141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97" name="Picture 1413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19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98" name="Picture 141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399" name="Picture 141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00" name="Picture 141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01" name="Picture 141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02" name="Picture 141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03" name="Picture 141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04" name="Picture 142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05" name="Picture 1421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58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06" name="Picture 142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07" name="Picture 142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08" name="Picture 142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09" name="Picture 142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10" name="Picture 142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11" name="Picture 142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12" name="Picture 142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13" name="Picture 1429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97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14" name="Picture 143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15" name="Picture 143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16" name="Picture 143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17" name="Picture 143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18" name="Picture 143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19" name="Picture 143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20" name="Picture 143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21" name="Picture 1437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936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22" name="Picture 1438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58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23" name="Picture 1439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97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24" name="Picture 1440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36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25" name="Picture 1441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75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26" name="Picture 1442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14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27" name="Picture 1443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53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28" name="Picture 1444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92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29" name="Picture 1445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3631" y="1975"/>
                    <a:ext cx="16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3430" name="Freeform 1446"/>
                  <p:cNvSpPr>
                    <a:spLocks/>
                  </p:cNvSpPr>
                  <p:nvPr/>
                </p:nvSpPr>
                <p:spPr bwMode="auto">
                  <a:xfrm>
                    <a:off x="3358" y="1819"/>
                    <a:ext cx="287" cy="160"/>
                  </a:xfrm>
                  <a:custGeom>
                    <a:avLst/>
                    <a:gdLst/>
                    <a:ahLst/>
                    <a:cxnLst>
                      <a:cxn ang="0">
                        <a:pos x="143" y="0"/>
                      </a:cxn>
                      <a:cxn ang="0">
                        <a:pos x="114" y="2"/>
                      </a:cxn>
                      <a:cxn ang="0">
                        <a:pos x="87" y="6"/>
                      </a:cxn>
                      <a:cxn ang="0">
                        <a:pos x="63" y="14"/>
                      </a:cxn>
                      <a:cxn ang="0">
                        <a:pos x="42" y="24"/>
                      </a:cxn>
                      <a:cxn ang="0">
                        <a:pos x="33" y="29"/>
                      </a:cxn>
                      <a:cxn ang="0">
                        <a:pos x="24" y="35"/>
                      </a:cxn>
                      <a:cxn ang="0">
                        <a:pos x="17" y="42"/>
                      </a:cxn>
                      <a:cxn ang="0">
                        <a:pos x="11" y="49"/>
                      </a:cxn>
                      <a:cxn ang="0">
                        <a:pos x="6" y="56"/>
                      </a:cxn>
                      <a:cxn ang="0">
                        <a:pos x="3" y="64"/>
                      </a:cxn>
                      <a:cxn ang="0">
                        <a:pos x="1" y="72"/>
                      </a:cxn>
                      <a:cxn ang="0">
                        <a:pos x="0" y="80"/>
                      </a:cxn>
                      <a:cxn ang="0">
                        <a:pos x="1" y="88"/>
                      </a:cxn>
                      <a:cxn ang="0">
                        <a:pos x="3" y="96"/>
                      </a:cxn>
                      <a:cxn ang="0">
                        <a:pos x="6" y="104"/>
                      </a:cxn>
                      <a:cxn ang="0">
                        <a:pos x="11" y="111"/>
                      </a:cxn>
                      <a:cxn ang="0">
                        <a:pos x="17" y="118"/>
                      </a:cxn>
                      <a:cxn ang="0">
                        <a:pos x="24" y="125"/>
                      </a:cxn>
                      <a:cxn ang="0">
                        <a:pos x="33" y="131"/>
                      </a:cxn>
                      <a:cxn ang="0">
                        <a:pos x="42" y="137"/>
                      </a:cxn>
                      <a:cxn ang="0">
                        <a:pos x="63" y="146"/>
                      </a:cxn>
                      <a:cxn ang="0">
                        <a:pos x="87" y="154"/>
                      </a:cxn>
                      <a:cxn ang="0">
                        <a:pos x="114" y="158"/>
                      </a:cxn>
                      <a:cxn ang="0">
                        <a:pos x="143" y="160"/>
                      </a:cxn>
                      <a:cxn ang="0">
                        <a:pos x="172" y="158"/>
                      </a:cxn>
                      <a:cxn ang="0">
                        <a:pos x="199" y="154"/>
                      </a:cxn>
                      <a:cxn ang="0">
                        <a:pos x="224" y="146"/>
                      </a:cxn>
                      <a:cxn ang="0">
                        <a:pos x="245" y="137"/>
                      </a:cxn>
                      <a:cxn ang="0">
                        <a:pos x="254" y="131"/>
                      </a:cxn>
                      <a:cxn ang="0">
                        <a:pos x="263" y="125"/>
                      </a:cxn>
                      <a:cxn ang="0">
                        <a:pos x="270" y="118"/>
                      </a:cxn>
                      <a:cxn ang="0">
                        <a:pos x="276" y="111"/>
                      </a:cxn>
                      <a:cxn ang="0">
                        <a:pos x="281" y="104"/>
                      </a:cxn>
                      <a:cxn ang="0">
                        <a:pos x="284" y="96"/>
                      </a:cxn>
                      <a:cxn ang="0">
                        <a:pos x="286" y="88"/>
                      </a:cxn>
                      <a:cxn ang="0">
                        <a:pos x="287" y="80"/>
                      </a:cxn>
                      <a:cxn ang="0">
                        <a:pos x="286" y="72"/>
                      </a:cxn>
                      <a:cxn ang="0">
                        <a:pos x="284" y="64"/>
                      </a:cxn>
                      <a:cxn ang="0">
                        <a:pos x="281" y="56"/>
                      </a:cxn>
                      <a:cxn ang="0">
                        <a:pos x="276" y="49"/>
                      </a:cxn>
                      <a:cxn ang="0">
                        <a:pos x="270" y="42"/>
                      </a:cxn>
                      <a:cxn ang="0">
                        <a:pos x="263" y="35"/>
                      </a:cxn>
                      <a:cxn ang="0">
                        <a:pos x="254" y="29"/>
                      </a:cxn>
                      <a:cxn ang="0">
                        <a:pos x="245" y="24"/>
                      </a:cxn>
                      <a:cxn ang="0">
                        <a:pos x="224" y="14"/>
                      </a:cxn>
                      <a:cxn ang="0">
                        <a:pos x="199" y="6"/>
                      </a:cxn>
                      <a:cxn ang="0">
                        <a:pos x="172" y="2"/>
                      </a:cxn>
                      <a:cxn ang="0">
                        <a:pos x="143" y="0"/>
                      </a:cxn>
                    </a:cxnLst>
                    <a:rect l="0" t="0" r="r" b="b"/>
                    <a:pathLst>
                      <a:path w="287" h="160">
                        <a:moveTo>
                          <a:pt x="143" y="0"/>
                        </a:moveTo>
                        <a:lnTo>
                          <a:pt x="114" y="2"/>
                        </a:lnTo>
                        <a:lnTo>
                          <a:pt x="87" y="6"/>
                        </a:lnTo>
                        <a:lnTo>
                          <a:pt x="63" y="14"/>
                        </a:lnTo>
                        <a:lnTo>
                          <a:pt x="42" y="24"/>
                        </a:lnTo>
                        <a:lnTo>
                          <a:pt x="33" y="29"/>
                        </a:lnTo>
                        <a:lnTo>
                          <a:pt x="24" y="35"/>
                        </a:lnTo>
                        <a:lnTo>
                          <a:pt x="17" y="42"/>
                        </a:lnTo>
                        <a:lnTo>
                          <a:pt x="11" y="49"/>
                        </a:lnTo>
                        <a:lnTo>
                          <a:pt x="6" y="56"/>
                        </a:lnTo>
                        <a:lnTo>
                          <a:pt x="3" y="64"/>
                        </a:lnTo>
                        <a:lnTo>
                          <a:pt x="1" y="72"/>
                        </a:lnTo>
                        <a:lnTo>
                          <a:pt x="0" y="80"/>
                        </a:lnTo>
                        <a:lnTo>
                          <a:pt x="1" y="88"/>
                        </a:lnTo>
                        <a:lnTo>
                          <a:pt x="3" y="96"/>
                        </a:lnTo>
                        <a:lnTo>
                          <a:pt x="6" y="104"/>
                        </a:lnTo>
                        <a:lnTo>
                          <a:pt x="11" y="111"/>
                        </a:lnTo>
                        <a:lnTo>
                          <a:pt x="17" y="118"/>
                        </a:lnTo>
                        <a:lnTo>
                          <a:pt x="24" y="125"/>
                        </a:lnTo>
                        <a:lnTo>
                          <a:pt x="33" y="131"/>
                        </a:lnTo>
                        <a:lnTo>
                          <a:pt x="42" y="137"/>
                        </a:lnTo>
                        <a:lnTo>
                          <a:pt x="63" y="146"/>
                        </a:lnTo>
                        <a:lnTo>
                          <a:pt x="87" y="154"/>
                        </a:lnTo>
                        <a:lnTo>
                          <a:pt x="114" y="158"/>
                        </a:lnTo>
                        <a:lnTo>
                          <a:pt x="143" y="160"/>
                        </a:lnTo>
                        <a:lnTo>
                          <a:pt x="172" y="158"/>
                        </a:lnTo>
                        <a:lnTo>
                          <a:pt x="199" y="154"/>
                        </a:lnTo>
                        <a:lnTo>
                          <a:pt x="224" y="146"/>
                        </a:lnTo>
                        <a:lnTo>
                          <a:pt x="245" y="137"/>
                        </a:lnTo>
                        <a:lnTo>
                          <a:pt x="254" y="131"/>
                        </a:lnTo>
                        <a:lnTo>
                          <a:pt x="263" y="125"/>
                        </a:lnTo>
                        <a:lnTo>
                          <a:pt x="270" y="118"/>
                        </a:lnTo>
                        <a:lnTo>
                          <a:pt x="276" y="111"/>
                        </a:lnTo>
                        <a:lnTo>
                          <a:pt x="281" y="104"/>
                        </a:lnTo>
                        <a:lnTo>
                          <a:pt x="284" y="96"/>
                        </a:lnTo>
                        <a:lnTo>
                          <a:pt x="286" y="88"/>
                        </a:lnTo>
                        <a:lnTo>
                          <a:pt x="287" y="80"/>
                        </a:lnTo>
                        <a:lnTo>
                          <a:pt x="286" y="72"/>
                        </a:lnTo>
                        <a:lnTo>
                          <a:pt x="284" y="64"/>
                        </a:lnTo>
                        <a:lnTo>
                          <a:pt x="281" y="56"/>
                        </a:lnTo>
                        <a:lnTo>
                          <a:pt x="276" y="49"/>
                        </a:lnTo>
                        <a:lnTo>
                          <a:pt x="270" y="42"/>
                        </a:lnTo>
                        <a:lnTo>
                          <a:pt x="263" y="35"/>
                        </a:lnTo>
                        <a:lnTo>
                          <a:pt x="254" y="29"/>
                        </a:lnTo>
                        <a:lnTo>
                          <a:pt x="245" y="24"/>
                        </a:lnTo>
                        <a:lnTo>
                          <a:pt x="224" y="14"/>
                        </a:lnTo>
                        <a:lnTo>
                          <a:pt x="199" y="6"/>
                        </a:lnTo>
                        <a:lnTo>
                          <a:pt x="172" y="2"/>
                        </a:lnTo>
                        <a:lnTo>
                          <a:pt x="143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3431" name="Oval 1447"/>
                  <p:cNvSpPr>
                    <a:spLocks noChangeArrowheads="1"/>
                  </p:cNvSpPr>
                  <p:nvPr/>
                </p:nvSpPr>
                <p:spPr bwMode="auto">
                  <a:xfrm>
                    <a:off x="3358" y="1819"/>
                    <a:ext cx="288" cy="161"/>
                  </a:xfrm>
                  <a:prstGeom prst="ellipse">
                    <a:avLst/>
                  </a:pr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pic>
                <p:nvPicPr>
                  <p:cNvPr id="43432" name="Picture 144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33" name="Picture 144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34" name="Picture 145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35" name="Picture 145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36" name="Picture 145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37" name="Picture 145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38" name="Picture 145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1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39" name="Picture 1455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19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40" name="Picture 145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41" name="Picture 145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42" name="Picture 145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43" name="Picture 145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44" name="Picture 146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45" name="Picture 146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46" name="Picture 146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5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47" name="Picture 1463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58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48" name="Picture 146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49" name="Picture 146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50" name="Picture 146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51" name="Picture 146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52" name="Picture 146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53" name="Picture 146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54" name="Picture 147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89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55" name="Picture 1471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897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56" name="Picture 147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57" name="Picture 147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58" name="Picture 147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59" name="Picture 147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60" name="Picture 147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61" name="Picture 147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62" name="Picture 147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93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63" name="Picture 1479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936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64" name="Picture 1480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58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65" name="Picture 1481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97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66" name="Picture 1482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36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67" name="Picture 1483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75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68" name="Picture 1484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14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69" name="Picture 1485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53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70" name="Picture 1486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92" y="1975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71" name="Picture 1487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3631" y="1975"/>
                    <a:ext cx="16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sp>
              <p:nvSpPr>
                <p:cNvPr id="43472" name="Oval 1488"/>
                <p:cNvSpPr>
                  <a:spLocks noChangeArrowheads="1"/>
                </p:cNvSpPr>
                <p:nvPr/>
              </p:nvSpPr>
              <p:spPr bwMode="auto">
                <a:xfrm>
                  <a:off x="3358" y="1819"/>
                  <a:ext cx="288" cy="161"/>
                </a:xfrm>
                <a:prstGeom prst="ellips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43473" name="Group 1489"/>
              <p:cNvGrpSpPr>
                <a:grpSpLocks/>
              </p:cNvGrpSpPr>
              <p:nvPr/>
            </p:nvGrpSpPr>
            <p:grpSpPr bwMode="auto">
              <a:xfrm>
                <a:off x="3144" y="1672"/>
                <a:ext cx="216" cy="106"/>
                <a:chOff x="3358" y="1982"/>
                <a:chExt cx="289" cy="162"/>
              </a:xfrm>
            </p:grpSpPr>
            <p:grpSp>
              <p:nvGrpSpPr>
                <p:cNvPr id="43474" name="Group 1490"/>
                <p:cNvGrpSpPr>
                  <a:grpSpLocks/>
                </p:cNvGrpSpPr>
                <p:nvPr/>
              </p:nvGrpSpPr>
              <p:grpSpPr bwMode="auto">
                <a:xfrm>
                  <a:off x="3358" y="1982"/>
                  <a:ext cx="289" cy="162"/>
                  <a:chOff x="3358" y="1982"/>
                  <a:chExt cx="289" cy="162"/>
                </a:xfrm>
              </p:grpSpPr>
              <p:pic>
                <p:nvPicPr>
                  <p:cNvPr id="43475" name="Picture 149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76" name="Picture 149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77" name="Picture 149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78" name="Picture 149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79" name="Picture 149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80" name="Picture 149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81" name="Picture 149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82" name="Picture 1498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982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83" name="Picture 149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84" name="Picture 150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85" name="Picture 150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86" name="Picture 150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87" name="Picture 150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88" name="Picture 150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89" name="Picture 150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90" name="Picture 1506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21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91" name="Picture 150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92" name="Picture 150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93" name="Picture 150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94" name="Picture 151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95" name="Picture 151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96" name="Picture 151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97" name="Picture 151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98" name="Picture 1514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60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499" name="Picture 151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00" name="Picture 151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01" name="Picture 151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02" name="Picture 151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03" name="Picture 151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04" name="Picture 152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05" name="Picture 152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06" name="Picture 1522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99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07" name="Picture 1523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58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08" name="Picture 1524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97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09" name="Picture 1525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36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10" name="Picture 1526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75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11" name="Picture 1527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14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12" name="Picture 1528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53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13" name="Picture 1529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92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14" name="Picture 1530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3631" y="2138"/>
                    <a:ext cx="16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3515" name="Freeform 1531"/>
                  <p:cNvSpPr>
                    <a:spLocks/>
                  </p:cNvSpPr>
                  <p:nvPr/>
                </p:nvSpPr>
                <p:spPr bwMode="auto">
                  <a:xfrm>
                    <a:off x="3358" y="1982"/>
                    <a:ext cx="287" cy="160"/>
                  </a:xfrm>
                  <a:custGeom>
                    <a:avLst/>
                    <a:gdLst/>
                    <a:ahLst/>
                    <a:cxnLst>
                      <a:cxn ang="0">
                        <a:pos x="143" y="0"/>
                      </a:cxn>
                      <a:cxn ang="0">
                        <a:pos x="114" y="2"/>
                      </a:cxn>
                      <a:cxn ang="0">
                        <a:pos x="87" y="6"/>
                      </a:cxn>
                      <a:cxn ang="0">
                        <a:pos x="63" y="14"/>
                      </a:cxn>
                      <a:cxn ang="0">
                        <a:pos x="42" y="24"/>
                      </a:cxn>
                      <a:cxn ang="0">
                        <a:pos x="33" y="29"/>
                      </a:cxn>
                      <a:cxn ang="0">
                        <a:pos x="24" y="35"/>
                      </a:cxn>
                      <a:cxn ang="0">
                        <a:pos x="17" y="42"/>
                      </a:cxn>
                      <a:cxn ang="0">
                        <a:pos x="11" y="49"/>
                      </a:cxn>
                      <a:cxn ang="0">
                        <a:pos x="6" y="56"/>
                      </a:cxn>
                      <a:cxn ang="0">
                        <a:pos x="3" y="64"/>
                      </a:cxn>
                      <a:cxn ang="0">
                        <a:pos x="1" y="72"/>
                      </a:cxn>
                      <a:cxn ang="0">
                        <a:pos x="0" y="80"/>
                      </a:cxn>
                      <a:cxn ang="0">
                        <a:pos x="1" y="88"/>
                      </a:cxn>
                      <a:cxn ang="0">
                        <a:pos x="3" y="96"/>
                      </a:cxn>
                      <a:cxn ang="0">
                        <a:pos x="6" y="104"/>
                      </a:cxn>
                      <a:cxn ang="0">
                        <a:pos x="11" y="111"/>
                      </a:cxn>
                      <a:cxn ang="0">
                        <a:pos x="17" y="118"/>
                      </a:cxn>
                      <a:cxn ang="0">
                        <a:pos x="24" y="125"/>
                      </a:cxn>
                      <a:cxn ang="0">
                        <a:pos x="33" y="131"/>
                      </a:cxn>
                      <a:cxn ang="0">
                        <a:pos x="42" y="137"/>
                      </a:cxn>
                      <a:cxn ang="0">
                        <a:pos x="63" y="146"/>
                      </a:cxn>
                      <a:cxn ang="0">
                        <a:pos x="87" y="154"/>
                      </a:cxn>
                      <a:cxn ang="0">
                        <a:pos x="114" y="158"/>
                      </a:cxn>
                      <a:cxn ang="0">
                        <a:pos x="143" y="160"/>
                      </a:cxn>
                      <a:cxn ang="0">
                        <a:pos x="172" y="158"/>
                      </a:cxn>
                      <a:cxn ang="0">
                        <a:pos x="199" y="154"/>
                      </a:cxn>
                      <a:cxn ang="0">
                        <a:pos x="224" y="146"/>
                      </a:cxn>
                      <a:cxn ang="0">
                        <a:pos x="245" y="137"/>
                      </a:cxn>
                      <a:cxn ang="0">
                        <a:pos x="254" y="131"/>
                      </a:cxn>
                      <a:cxn ang="0">
                        <a:pos x="263" y="125"/>
                      </a:cxn>
                      <a:cxn ang="0">
                        <a:pos x="270" y="118"/>
                      </a:cxn>
                      <a:cxn ang="0">
                        <a:pos x="276" y="111"/>
                      </a:cxn>
                      <a:cxn ang="0">
                        <a:pos x="281" y="104"/>
                      </a:cxn>
                      <a:cxn ang="0">
                        <a:pos x="284" y="96"/>
                      </a:cxn>
                      <a:cxn ang="0">
                        <a:pos x="286" y="88"/>
                      </a:cxn>
                      <a:cxn ang="0">
                        <a:pos x="287" y="80"/>
                      </a:cxn>
                      <a:cxn ang="0">
                        <a:pos x="286" y="72"/>
                      </a:cxn>
                      <a:cxn ang="0">
                        <a:pos x="284" y="64"/>
                      </a:cxn>
                      <a:cxn ang="0">
                        <a:pos x="281" y="56"/>
                      </a:cxn>
                      <a:cxn ang="0">
                        <a:pos x="276" y="49"/>
                      </a:cxn>
                      <a:cxn ang="0">
                        <a:pos x="270" y="42"/>
                      </a:cxn>
                      <a:cxn ang="0">
                        <a:pos x="263" y="35"/>
                      </a:cxn>
                      <a:cxn ang="0">
                        <a:pos x="254" y="29"/>
                      </a:cxn>
                      <a:cxn ang="0">
                        <a:pos x="245" y="24"/>
                      </a:cxn>
                      <a:cxn ang="0">
                        <a:pos x="224" y="14"/>
                      </a:cxn>
                      <a:cxn ang="0">
                        <a:pos x="199" y="6"/>
                      </a:cxn>
                      <a:cxn ang="0">
                        <a:pos x="172" y="2"/>
                      </a:cxn>
                      <a:cxn ang="0">
                        <a:pos x="143" y="0"/>
                      </a:cxn>
                    </a:cxnLst>
                    <a:rect l="0" t="0" r="r" b="b"/>
                    <a:pathLst>
                      <a:path w="287" h="160">
                        <a:moveTo>
                          <a:pt x="143" y="0"/>
                        </a:moveTo>
                        <a:lnTo>
                          <a:pt x="114" y="2"/>
                        </a:lnTo>
                        <a:lnTo>
                          <a:pt x="87" y="6"/>
                        </a:lnTo>
                        <a:lnTo>
                          <a:pt x="63" y="14"/>
                        </a:lnTo>
                        <a:lnTo>
                          <a:pt x="42" y="24"/>
                        </a:lnTo>
                        <a:lnTo>
                          <a:pt x="33" y="29"/>
                        </a:lnTo>
                        <a:lnTo>
                          <a:pt x="24" y="35"/>
                        </a:lnTo>
                        <a:lnTo>
                          <a:pt x="17" y="42"/>
                        </a:lnTo>
                        <a:lnTo>
                          <a:pt x="11" y="49"/>
                        </a:lnTo>
                        <a:lnTo>
                          <a:pt x="6" y="56"/>
                        </a:lnTo>
                        <a:lnTo>
                          <a:pt x="3" y="64"/>
                        </a:lnTo>
                        <a:lnTo>
                          <a:pt x="1" y="72"/>
                        </a:lnTo>
                        <a:lnTo>
                          <a:pt x="0" y="80"/>
                        </a:lnTo>
                        <a:lnTo>
                          <a:pt x="1" y="88"/>
                        </a:lnTo>
                        <a:lnTo>
                          <a:pt x="3" y="96"/>
                        </a:lnTo>
                        <a:lnTo>
                          <a:pt x="6" y="104"/>
                        </a:lnTo>
                        <a:lnTo>
                          <a:pt x="11" y="111"/>
                        </a:lnTo>
                        <a:lnTo>
                          <a:pt x="17" y="118"/>
                        </a:lnTo>
                        <a:lnTo>
                          <a:pt x="24" y="125"/>
                        </a:lnTo>
                        <a:lnTo>
                          <a:pt x="33" y="131"/>
                        </a:lnTo>
                        <a:lnTo>
                          <a:pt x="42" y="137"/>
                        </a:lnTo>
                        <a:lnTo>
                          <a:pt x="63" y="146"/>
                        </a:lnTo>
                        <a:lnTo>
                          <a:pt x="87" y="154"/>
                        </a:lnTo>
                        <a:lnTo>
                          <a:pt x="114" y="158"/>
                        </a:lnTo>
                        <a:lnTo>
                          <a:pt x="143" y="160"/>
                        </a:lnTo>
                        <a:lnTo>
                          <a:pt x="172" y="158"/>
                        </a:lnTo>
                        <a:lnTo>
                          <a:pt x="199" y="154"/>
                        </a:lnTo>
                        <a:lnTo>
                          <a:pt x="224" y="146"/>
                        </a:lnTo>
                        <a:lnTo>
                          <a:pt x="245" y="137"/>
                        </a:lnTo>
                        <a:lnTo>
                          <a:pt x="254" y="131"/>
                        </a:lnTo>
                        <a:lnTo>
                          <a:pt x="263" y="125"/>
                        </a:lnTo>
                        <a:lnTo>
                          <a:pt x="270" y="118"/>
                        </a:lnTo>
                        <a:lnTo>
                          <a:pt x="276" y="111"/>
                        </a:lnTo>
                        <a:lnTo>
                          <a:pt x="281" y="104"/>
                        </a:lnTo>
                        <a:lnTo>
                          <a:pt x="284" y="96"/>
                        </a:lnTo>
                        <a:lnTo>
                          <a:pt x="286" y="88"/>
                        </a:lnTo>
                        <a:lnTo>
                          <a:pt x="287" y="80"/>
                        </a:lnTo>
                        <a:lnTo>
                          <a:pt x="286" y="72"/>
                        </a:lnTo>
                        <a:lnTo>
                          <a:pt x="284" y="64"/>
                        </a:lnTo>
                        <a:lnTo>
                          <a:pt x="281" y="56"/>
                        </a:lnTo>
                        <a:lnTo>
                          <a:pt x="276" y="49"/>
                        </a:lnTo>
                        <a:lnTo>
                          <a:pt x="270" y="42"/>
                        </a:lnTo>
                        <a:lnTo>
                          <a:pt x="263" y="35"/>
                        </a:lnTo>
                        <a:lnTo>
                          <a:pt x="254" y="29"/>
                        </a:lnTo>
                        <a:lnTo>
                          <a:pt x="245" y="24"/>
                        </a:lnTo>
                        <a:lnTo>
                          <a:pt x="224" y="14"/>
                        </a:lnTo>
                        <a:lnTo>
                          <a:pt x="199" y="6"/>
                        </a:lnTo>
                        <a:lnTo>
                          <a:pt x="172" y="2"/>
                        </a:lnTo>
                        <a:lnTo>
                          <a:pt x="143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3516" name="Oval 1532"/>
                  <p:cNvSpPr>
                    <a:spLocks noChangeArrowheads="1"/>
                  </p:cNvSpPr>
                  <p:nvPr/>
                </p:nvSpPr>
                <p:spPr bwMode="auto">
                  <a:xfrm>
                    <a:off x="3358" y="1982"/>
                    <a:ext cx="288" cy="161"/>
                  </a:xfrm>
                  <a:prstGeom prst="ellipse">
                    <a:avLst/>
                  </a:pr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pic>
                <p:nvPicPr>
                  <p:cNvPr id="43517" name="Picture 153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18" name="Picture 153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19" name="Picture 153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20" name="Picture 153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21" name="Picture 153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22" name="Picture 153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23" name="Picture 153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1982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24" name="Picture 1540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1982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25" name="Picture 154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26" name="Picture 154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27" name="Picture 154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28" name="Picture 154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29" name="Picture 154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30" name="Picture 1546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31" name="Picture 154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21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32" name="Picture 1548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21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33" name="Picture 154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34" name="Picture 155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35" name="Picture 155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36" name="Picture 155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37" name="Picture 155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38" name="Picture 1554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39" name="Picture 1555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60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40" name="Picture 1556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60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41" name="Picture 155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58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42" name="Picture 1558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397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43" name="Picture 1559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36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44" name="Picture 1560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475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45" name="Picture 1561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14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46" name="Picture 1562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53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47" name="Picture 1563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/>
                  <a:srcRect/>
                  <a:stretch>
                    <a:fillRect/>
                  </a:stretch>
                </p:blipFill>
                <p:spPr bwMode="auto">
                  <a:xfrm>
                    <a:off x="3592" y="2099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48" name="Picture 1564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3631" y="2099"/>
                    <a:ext cx="16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49" name="Picture 1565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58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50" name="Picture 1566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397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51" name="Picture 1567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36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52" name="Picture 1568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475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53" name="Picture 1569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14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54" name="Picture 1570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53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55" name="Picture 1571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3592" y="2138"/>
                    <a:ext cx="39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56" name="Picture 1572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3631" y="2138"/>
                    <a:ext cx="16" cy="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sp>
              <p:nvSpPr>
                <p:cNvPr id="43557" name="Oval 1573"/>
                <p:cNvSpPr>
                  <a:spLocks noChangeArrowheads="1"/>
                </p:cNvSpPr>
                <p:nvPr/>
              </p:nvSpPr>
              <p:spPr bwMode="auto">
                <a:xfrm>
                  <a:off x="3358" y="1982"/>
                  <a:ext cx="288" cy="161"/>
                </a:xfrm>
                <a:prstGeom prst="ellips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grpSp>
            <p:nvGrpSpPr>
              <p:cNvPr id="43558" name="Group 1574"/>
              <p:cNvGrpSpPr>
                <a:grpSpLocks/>
              </p:cNvGrpSpPr>
              <p:nvPr/>
            </p:nvGrpSpPr>
            <p:grpSpPr bwMode="auto">
              <a:xfrm>
                <a:off x="3195" y="1610"/>
                <a:ext cx="118" cy="109"/>
                <a:chOff x="3427" y="1888"/>
                <a:chExt cx="158" cy="166"/>
              </a:xfrm>
            </p:grpSpPr>
            <p:grpSp>
              <p:nvGrpSpPr>
                <p:cNvPr id="43559" name="Group 1575"/>
                <p:cNvGrpSpPr>
                  <a:grpSpLocks/>
                </p:cNvGrpSpPr>
                <p:nvPr/>
              </p:nvGrpSpPr>
              <p:grpSpPr bwMode="auto">
                <a:xfrm>
                  <a:off x="3435" y="1896"/>
                  <a:ext cx="141" cy="149"/>
                  <a:chOff x="3435" y="1896"/>
                  <a:chExt cx="141" cy="149"/>
                </a:xfrm>
              </p:grpSpPr>
              <p:pic>
                <p:nvPicPr>
                  <p:cNvPr id="43560" name="Picture 1576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35" y="189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61" name="Picture 1577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74" y="189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62" name="Picture 1578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513" y="189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63" name="Picture 1579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r="37500"/>
                  <a:stretch>
                    <a:fillRect/>
                  </a:stretch>
                </p:blipFill>
                <p:spPr bwMode="auto">
                  <a:xfrm>
                    <a:off x="3552" y="1896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64" name="Picture 1580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35" y="193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65" name="Picture 1581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74" y="193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66" name="Picture 1582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513" y="193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67" name="Picture 1583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r="37500"/>
                  <a:stretch>
                    <a:fillRect/>
                  </a:stretch>
                </p:blipFill>
                <p:spPr bwMode="auto">
                  <a:xfrm>
                    <a:off x="3552" y="1935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68" name="Picture 1584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35" y="1974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69" name="Picture 1585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474" y="1974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70" name="Picture 1586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/>
                  <a:stretch>
                    <a:fillRect/>
                  </a:stretch>
                </p:blipFill>
                <p:spPr bwMode="auto">
                  <a:xfrm>
                    <a:off x="3513" y="1974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71" name="Picture 1587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r="37500"/>
                  <a:stretch>
                    <a:fillRect/>
                  </a:stretch>
                </p:blipFill>
                <p:spPr bwMode="auto">
                  <a:xfrm>
                    <a:off x="3552" y="1974"/>
                    <a:ext cx="24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72" name="Picture 1588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t="12500"/>
                  <a:stretch>
                    <a:fillRect/>
                  </a:stretch>
                </p:blipFill>
                <p:spPr bwMode="auto">
                  <a:xfrm>
                    <a:off x="3435" y="2013"/>
                    <a:ext cx="39" cy="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73" name="Picture 1589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t="12500"/>
                  <a:stretch>
                    <a:fillRect/>
                  </a:stretch>
                </p:blipFill>
                <p:spPr bwMode="auto">
                  <a:xfrm>
                    <a:off x="3474" y="2013"/>
                    <a:ext cx="39" cy="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74" name="Picture 1590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t="12500"/>
                  <a:stretch>
                    <a:fillRect/>
                  </a:stretch>
                </p:blipFill>
                <p:spPr bwMode="auto">
                  <a:xfrm>
                    <a:off x="3513" y="2013"/>
                    <a:ext cx="39" cy="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75" name="Picture 1591"/>
                  <p:cNvPicPr>
                    <a:picLocks noChangeAspect="1" noChangeArrowheads="1"/>
                  </p:cNvPicPr>
                  <p:nvPr/>
                </p:nvPicPr>
                <p:blipFill>
                  <a:blip r:embed="rId16" cstate="print"/>
                  <a:srcRect t="12500" r="37500"/>
                  <a:stretch>
                    <a:fillRect/>
                  </a:stretch>
                </p:blipFill>
                <p:spPr bwMode="auto">
                  <a:xfrm>
                    <a:off x="3552" y="2013"/>
                    <a:ext cx="24" cy="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grpSp>
              <p:nvGrpSpPr>
                <p:cNvPr id="43576" name="Group 1592"/>
                <p:cNvGrpSpPr>
                  <a:grpSpLocks/>
                </p:cNvGrpSpPr>
                <p:nvPr/>
              </p:nvGrpSpPr>
              <p:grpSpPr bwMode="auto">
                <a:xfrm>
                  <a:off x="3427" y="1888"/>
                  <a:ext cx="158" cy="166"/>
                  <a:chOff x="3427" y="1888"/>
                  <a:chExt cx="158" cy="166"/>
                </a:xfrm>
              </p:grpSpPr>
              <p:pic>
                <p:nvPicPr>
                  <p:cNvPr id="43577" name="Picture 1593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78" name="Picture 1594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79" name="Picture 1595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80" name="Picture 1596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81" name="Picture 1597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888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82" name="Picture 1598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83" name="Picture 1599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84" name="Picture 1600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85" name="Picture 1601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86" name="Picture 1602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927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87" name="Picture 1603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88" name="Picture 1604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89" name="Picture 1605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90" name="Picture 1606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91" name="Picture 1607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966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92" name="Picture 1608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93" name="Picture 1609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94" name="Picture 1610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95" name="Picture 1611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96" name="Picture 1612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2005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97" name="Picture 1613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98" name="Picture 1614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599" name="Picture 1615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00" name="Picture 1616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01" name="Picture 1617"/>
                  <p:cNvPicPr>
                    <a:picLocks noChangeAspect="1" noChangeArrowheads="1"/>
                  </p:cNvPicPr>
                  <p:nvPr/>
                </p:nvPicPr>
                <p:blipFill>
                  <a:blip r:embed="rId20"/>
                  <a:srcRect/>
                  <a:stretch>
                    <a:fillRect/>
                  </a:stretch>
                </p:blipFill>
                <p:spPr bwMode="auto">
                  <a:xfrm>
                    <a:off x="3583" y="2044"/>
                    <a:ext cx="2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3602" name="Freeform 1618"/>
                  <p:cNvSpPr>
                    <a:spLocks/>
                  </p:cNvSpPr>
                  <p:nvPr/>
                </p:nvSpPr>
                <p:spPr bwMode="auto">
                  <a:xfrm>
                    <a:off x="3427" y="1888"/>
                    <a:ext cx="157" cy="165"/>
                  </a:xfrm>
                  <a:custGeom>
                    <a:avLst/>
                    <a:gdLst/>
                    <a:ahLst/>
                    <a:cxnLst>
                      <a:cxn ang="0">
                        <a:pos x="0" y="157"/>
                      </a:cxn>
                      <a:cxn ang="0">
                        <a:pos x="0" y="165"/>
                      </a:cxn>
                      <a:cxn ang="0">
                        <a:pos x="8" y="165"/>
                      </a:cxn>
                      <a:cxn ang="0">
                        <a:pos x="149" y="165"/>
                      </a:cxn>
                      <a:cxn ang="0">
                        <a:pos x="157" y="165"/>
                      </a:cxn>
                      <a:cxn ang="0">
                        <a:pos x="157" y="157"/>
                      </a:cxn>
                      <a:cxn ang="0">
                        <a:pos x="157" y="8"/>
                      </a:cxn>
                      <a:cxn ang="0">
                        <a:pos x="157" y="0"/>
                      </a:cxn>
                      <a:cxn ang="0">
                        <a:pos x="149" y="0"/>
                      </a:cxn>
                      <a:cxn ang="0">
                        <a:pos x="8" y="0"/>
                      </a:cxn>
                      <a:cxn ang="0">
                        <a:pos x="0" y="0"/>
                      </a:cxn>
                      <a:cxn ang="0">
                        <a:pos x="0" y="8"/>
                      </a:cxn>
                      <a:cxn ang="0">
                        <a:pos x="0" y="157"/>
                      </a:cxn>
                    </a:cxnLst>
                    <a:rect l="0" t="0" r="r" b="b"/>
                    <a:pathLst>
                      <a:path w="157" h="165">
                        <a:moveTo>
                          <a:pt x="0" y="157"/>
                        </a:moveTo>
                        <a:lnTo>
                          <a:pt x="0" y="165"/>
                        </a:lnTo>
                        <a:lnTo>
                          <a:pt x="8" y="165"/>
                        </a:lnTo>
                        <a:lnTo>
                          <a:pt x="149" y="165"/>
                        </a:lnTo>
                        <a:lnTo>
                          <a:pt x="157" y="165"/>
                        </a:lnTo>
                        <a:lnTo>
                          <a:pt x="157" y="157"/>
                        </a:lnTo>
                        <a:lnTo>
                          <a:pt x="157" y="8"/>
                        </a:lnTo>
                        <a:lnTo>
                          <a:pt x="157" y="0"/>
                        </a:lnTo>
                        <a:lnTo>
                          <a:pt x="149" y="0"/>
                        </a:lnTo>
                        <a:lnTo>
                          <a:pt x="8" y="0"/>
                        </a:lnTo>
                        <a:lnTo>
                          <a:pt x="0" y="0"/>
                        </a:lnTo>
                        <a:lnTo>
                          <a:pt x="0" y="8"/>
                        </a:lnTo>
                        <a:lnTo>
                          <a:pt x="0" y="157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3603" name="Rectangle 1619"/>
                  <p:cNvSpPr>
                    <a:spLocks noChangeArrowheads="1"/>
                  </p:cNvSpPr>
                  <p:nvPr/>
                </p:nvSpPr>
                <p:spPr bwMode="auto">
                  <a:xfrm>
                    <a:off x="3443" y="1904"/>
                    <a:ext cx="125" cy="133"/>
                  </a:xfrm>
                  <a:prstGeom prst="rect">
                    <a:avLst/>
                  </a:prstGeom>
                  <a:noFill/>
                  <a:ln w="0">
                    <a:solidFill>
                      <a:srgbClr val="FFFFFF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3604" name="Freeform 1620"/>
                  <p:cNvSpPr>
                    <a:spLocks noEditPoints="1"/>
                  </p:cNvSpPr>
                  <p:nvPr/>
                </p:nvSpPr>
                <p:spPr bwMode="auto">
                  <a:xfrm>
                    <a:off x="3427" y="1888"/>
                    <a:ext cx="157" cy="165"/>
                  </a:xfrm>
                  <a:custGeom>
                    <a:avLst/>
                    <a:gdLst/>
                    <a:ahLst/>
                    <a:cxnLst>
                      <a:cxn ang="0">
                        <a:pos x="0" y="157"/>
                      </a:cxn>
                      <a:cxn ang="0">
                        <a:pos x="0" y="165"/>
                      </a:cxn>
                      <a:cxn ang="0">
                        <a:pos x="8" y="165"/>
                      </a:cxn>
                      <a:cxn ang="0">
                        <a:pos x="149" y="165"/>
                      </a:cxn>
                      <a:cxn ang="0">
                        <a:pos x="157" y="165"/>
                      </a:cxn>
                      <a:cxn ang="0">
                        <a:pos x="157" y="157"/>
                      </a:cxn>
                      <a:cxn ang="0">
                        <a:pos x="157" y="8"/>
                      </a:cxn>
                      <a:cxn ang="0">
                        <a:pos x="157" y="0"/>
                      </a:cxn>
                      <a:cxn ang="0">
                        <a:pos x="149" y="0"/>
                      </a:cxn>
                      <a:cxn ang="0">
                        <a:pos x="8" y="0"/>
                      </a:cxn>
                      <a:cxn ang="0">
                        <a:pos x="0" y="0"/>
                      </a:cxn>
                      <a:cxn ang="0">
                        <a:pos x="0" y="8"/>
                      </a:cxn>
                      <a:cxn ang="0">
                        <a:pos x="0" y="157"/>
                      </a:cxn>
                      <a:cxn ang="0">
                        <a:pos x="0" y="157"/>
                      </a:cxn>
                      <a:cxn ang="0">
                        <a:pos x="16" y="16"/>
                      </a:cxn>
                      <a:cxn ang="0">
                        <a:pos x="141" y="16"/>
                      </a:cxn>
                      <a:cxn ang="0">
                        <a:pos x="141" y="149"/>
                      </a:cxn>
                      <a:cxn ang="0">
                        <a:pos x="16" y="149"/>
                      </a:cxn>
                      <a:cxn ang="0">
                        <a:pos x="16" y="16"/>
                      </a:cxn>
                      <a:cxn ang="0">
                        <a:pos x="16" y="16"/>
                      </a:cxn>
                    </a:cxnLst>
                    <a:rect l="0" t="0" r="r" b="b"/>
                    <a:pathLst>
                      <a:path w="157" h="165">
                        <a:moveTo>
                          <a:pt x="0" y="157"/>
                        </a:moveTo>
                        <a:lnTo>
                          <a:pt x="0" y="165"/>
                        </a:lnTo>
                        <a:lnTo>
                          <a:pt x="8" y="165"/>
                        </a:lnTo>
                        <a:lnTo>
                          <a:pt x="149" y="165"/>
                        </a:lnTo>
                        <a:lnTo>
                          <a:pt x="157" y="165"/>
                        </a:lnTo>
                        <a:lnTo>
                          <a:pt x="157" y="157"/>
                        </a:lnTo>
                        <a:lnTo>
                          <a:pt x="157" y="8"/>
                        </a:lnTo>
                        <a:lnTo>
                          <a:pt x="157" y="0"/>
                        </a:lnTo>
                        <a:lnTo>
                          <a:pt x="149" y="0"/>
                        </a:lnTo>
                        <a:lnTo>
                          <a:pt x="8" y="0"/>
                        </a:lnTo>
                        <a:lnTo>
                          <a:pt x="0" y="0"/>
                        </a:lnTo>
                        <a:lnTo>
                          <a:pt x="0" y="8"/>
                        </a:lnTo>
                        <a:lnTo>
                          <a:pt x="0" y="157"/>
                        </a:lnTo>
                        <a:lnTo>
                          <a:pt x="0" y="157"/>
                        </a:lnTo>
                        <a:close/>
                        <a:moveTo>
                          <a:pt x="16" y="16"/>
                        </a:moveTo>
                        <a:lnTo>
                          <a:pt x="141" y="16"/>
                        </a:lnTo>
                        <a:lnTo>
                          <a:pt x="141" y="149"/>
                        </a:lnTo>
                        <a:lnTo>
                          <a:pt x="16" y="149"/>
                        </a:lnTo>
                        <a:lnTo>
                          <a:pt x="16" y="16"/>
                        </a:lnTo>
                        <a:lnTo>
                          <a:pt x="16" y="16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pic>
                <p:nvPicPr>
                  <p:cNvPr id="43605" name="Picture 1621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06" name="Picture 1622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07" name="Picture 1623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08" name="Picture 1624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888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09" name="Picture 1625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888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10" name="Picture 1626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11" name="Picture 1627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12" name="Picture 1628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13" name="Picture 1629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927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14" name="Picture 1630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927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15" name="Picture 1631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16" name="Picture 1632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17" name="Picture 1633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18" name="Picture 1634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1966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19" name="Picture 1635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1966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20" name="Picture 1636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21" name="Picture 1637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22" name="Picture 1638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23" name="Picture 1639"/>
                  <p:cNvPicPr>
                    <a:picLocks noChangeAspect="1" noChangeArrowheads="1"/>
                  </p:cNvPicPr>
                  <p:nvPr/>
                </p:nvPicPr>
                <p:blipFill>
                  <a:blip r:embed="rId17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2005"/>
                    <a:ext cx="39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24" name="Picture 1640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3583" y="2005"/>
                    <a:ext cx="2" cy="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25" name="Picture 1641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427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26" name="Picture 1642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466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27" name="Picture 1643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505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28" name="Picture 1644"/>
                  <p:cNvPicPr>
                    <a:picLocks noChangeAspect="1" noChangeArrowheads="1"/>
                  </p:cNvPicPr>
                  <p:nvPr/>
                </p:nvPicPr>
                <p:blipFill>
                  <a:blip r:embed="rId19" cstate="print"/>
                  <a:srcRect/>
                  <a:stretch>
                    <a:fillRect/>
                  </a:stretch>
                </p:blipFill>
                <p:spPr bwMode="auto">
                  <a:xfrm>
                    <a:off x="3544" y="2044"/>
                    <a:ext cx="39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43629" name="Picture 1645"/>
                  <p:cNvPicPr>
                    <a:picLocks noChangeAspect="1" noChangeArrowheads="1"/>
                  </p:cNvPicPr>
                  <p:nvPr/>
                </p:nvPicPr>
                <p:blipFill>
                  <a:blip r:embed="rId20"/>
                  <a:srcRect/>
                  <a:stretch>
                    <a:fillRect/>
                  </a:stretch>
                </p:blipFill>
                <p:spPr bwMode="auto">
                  <a:xfrm>
                    <a:off x="3583" y="2044"/>
                    <a:ext cx="2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</p:grpSp>
          <p:sp>
            <p:nvSpPr>
              <p:cNvPr id="43630" name="Rectangle 1646"/>
              <p:cNvSpPr>
                <a:spLocks noChangeArrowheads="1"/>
              </p:cNvSpPr>
              <p:nvPr/>
            </p:nvSpPr>
            <p:spPr bwMode="auto">
              <a:xfrm>
                <a:off x="3147" y="1446"/>
                <a:ext cx="208" cy="86"/>
              </a:xfrm>
              <a:prstGeom prst="rect">
                <a:avLst/>
              </a:prstGeom>
              <a:solidFill>
                <a:srgbClr val="000000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631" name="Rectangle 1647"/>
              <p:cNvSpPr>
                <a:spLocks noChangeArrowheads="1"/>
              </p:cNvSpPr>
              <p:nvPr/>
            </p:nvSpPr>
            <p:spPr bwMode="auto">
              <a:xfrm>
                <a:off x="3144" y="1534"/>
                <a:ext cx="215" cy="80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632" name="Rectangle 1648"/>
              <p:cNvSpPr>
                <a:spLocks noChangeArrowheads="1"/>
              </p:cNvSpPr>
              <p:nvPr/>
            </p:nvSpPr>
            <p:spPr bwMode="auto">
              <a:xfrm>
                <a:off x="3144" y="1717"/>
                <a:ext cx="215" cy="80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633" name="Rectangle 1649"/>
              <p:cNvSpPr>
                <a:spLocks noChangeArrowheads="1"/>
              </p:cNvSpPr>
              <p:nvPr/>
            </p:nvSpPr>
            <p:spPr bwMode="auto">
              <a:xfrm>
                <a:off x="3144" y="1804"/>
                <a:ext cx="215" cy="80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634" name="Rectangle 1650"/>
              <p:cNvSpPr>
                <a:spLocks noChangeArrowheads="1"/>
              </p:cNvSpPr>
              <p:nvPr/>
            </p:nvSpPr>
            <p:spPr bwMode="auto">
              <a:xfrm>
                <a:off x="3144" y="1886"/>
                <a:ext cx="215" cy="187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635" name="Rectangle 1651"/>
              <p:cNvSpPr>
                <a:spLocks noChangeArrowheads="1"/>
              </p:cNvSpPr>
              <p:nvPr/>
            </p:nvSpPr>
            <p:spPr bwMode="auto">
              <a:xfrm>
                <a:off x="3159" y="1296"/>
                <a:ext cx="192" cy="86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636" name="Freeform 1652"/>
              <p:cNvSpPr>
                <a:spLocks/>
              </p:cNvSpPr>
              <p:nvPr/>
            </p:nvSpPr>
            <p:spPr bwMode="auto">
              <a:xfrm>
                <a:off x="3144" y="2220"/>
                <a:ext cx="216" cy="350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94" y="1"/>
                  </a:cxn>
                  <a:cxn ang="0">
                    <a:pos x="84" y="2"/>
                  </a:cxn>
                  <a:cxn ang="0">
                    <a:pos x="64" y="8"/>
                  </a:cxn>
                  <a:cxn ang="0">
                    <a:pos x="46" y="18"/>
                  </a:cxn>
                  <a:cxn ang="0">
                    <a:pos x="31" y="31"/>
                  </a:cxn>
                  <a:cxn ang="0">
                    <a:pos x="18" y="46"/>
                  </a:cxn>
                  <a:cxn ang="0">
                    <a:pos x="8" y="64"/>
                  </a:cxn>
                  <a:cxn ang="0">
                    <a:pos x="2" y="84"/>
                  </a:cxn>
                  <a:cxn ang="0">
                    <a:pos x="1" y="94"/>
                  </a:cxn>
                  <a:cxn ang="0">
                    <a:pos x="0" y="105"/>
                  </a:cxn>
                  <a:cxn ang="0">
                    <a:pos x="0" y="428"/>
                  </a:cxn>
                  <a:cxn ang="0">
                    <a:pos x="1" y="439"/>
                  </a:cxn>
                  <a:cxn ang="0">
                    <a:pos x="2" y="449"/>
                  </a:cxn>
                  <a:cxn ang="0">
                    <a:pos x="8" y="469"/>
                  </a:cxn>
                  <a:cxn ang="0">
                    <a:pos x="18" y="487"/>
                  </a:cxn>
                  <a:cxn ang="0">
                    <a:pos x="31" y="502"/>
                  </a:cxn>
                  <a:cxn ang="0">
                    <a:pos x="46" y="515"/>
                  </a:cxn>
                  <a:cxn ang="0">
                    <a:pos x="64" y="525"/>
                  </a:cxn>
                  <a:cxn ang="0">
                    <a:pos x="84" y="531"/>
                  </a:cxn>
                  <a:cxn ang="0">
                    <a:pos x="94" y="532"/>
                  </a:cxn>
                  <a:cxn ang="0">
                    <a:pos x="105" y="533"/>
                  </a:cxn>
                  <a:cxn ang="0">
                    <a:pos x="189" y="533"/>
                  </a:cxn>
                  <a:cxn ang="0">
                    <a:pos x="200" y="532"/>
                  </a:cxn>
                  <a:cxn ang="0">
                    <a:pos x="210" y="531"/>
                  </a:cxn>
                  <a:cxn ang="0">
                    <a:pos x="230" y="525"/>
                  </a:cxn>
                  <a:cxn ang="0">
                    <a:pos x="248" y="515"/>
                  </a:cxn>
                  <a:cxn ang="0">
                    <a:pos x="263" y="502"/>
                  </a:cxn>
                  <a:cxn ang="0">
                    <a:pos x="276" y="487"/>
                  </a:cxn>
                  <a:cxn ang="0">
                    <a:pos x="286" y="469"/>
                  </a:cxn>
                  <a:cxn ang="0">
                    <a:pos x="292" y="449"/>
                  </a:cxn>
                  <a:cxn ang="0">
                    <a:pos x="293" y="439"/>
                  </a:cxn>
                  <a:cxn ang="0">
                    <a:pos x="294" y="428"/>
                  </a:cxn>
                  <a:cxn ang="0">
                    <a:pos x="294" y="105"/>
                  </a:cxn>
                  <a:cxn ang="0">
                    <a:pos x="293" y="94"/>
                  </a:cxn>
                  <a:cxn ang="0">
                    <a:pos x="292" y="84"/>
                  </a:cxn>
                  <a:cxn ang="0">
                    <a:pos x="286" y="64"/>
                  </a:cxn>
                  <a:cxn ang="0">
                    <a:pos x="276" y="46"/>
                  </a:cxn>
                  <a:cxn ang="0">
                    <a:pos x="263" y="31"/>
                  </a:cxn>
                  <a:cxn ang="0">
                    <a:pos x="248" y="18"/>
                  </a:cxn>
                  <a:cxn ang="0">
                    <a:pos x="230" y="8"/>
                  </a:cxn>
                  <a:cxn ang="0">
                    <a:pos x="210" y="2"/>
                  </a:cxn>
                  <a:cxn ang="0">
                    <a:pos x="200" y="1"/>
                  </a:cxn>
                  <a:cxn ang="0">
                    <a:pos x="189" y="0"/>
                  </a:cxn>
                  <a:cxn ang="0">
                    <a:pos x="105" y="0"/>
                  </a:cxn>
                </a:cxnLst>
                <a:rect l="0" t="0" r="r" b="b"/>
                <a:pathLst>
                  <a:path w="294" h="533">
                    <a:moveTo>
                      <a:pt x="105" y="0"/>
                    </a:moveTo>
                    <a:lnTo>
                      <a:pt x="94" y="1"/>
                    </a:lnTo>
                    <a:lnTo>
                      <a:pt x="84" y="2"/>
                    </a:lnTo>
                    <a:lnTo>
                      <a:pt x="64" y="8"/>
                    </a:lnTo>
                    <a:lnTo>
                      <a:pt x="46" y="18"/>
                    </a:lnTo>
                    <a:lnTo>
                      <a:pt x="31" y="31"/>
                    </a:lnTo>
                    <a:lnTo>
                      <a:pt x="18" y="46"/>
                    </a:lnTo>
                    <a:lnTo>
                      <a:pt x="8" y="64"/>
                    </a:lnTo>
                    <a:lnTo>
                      <a:pt x="2" y="84"/>
                    </a:lnTo>
                    <a:lnTo>
                      <a:pt x="1" y="94"/>
                    </a:lnTo>
                    <a:lnTo>
                      <a:pt x="0" y="105"/>
                    </a:lnTo>
                    <a:lnTo>
                      <a:pt x="0" y="428"/>
                    </a:lnTo>
                    <a:lnTo>
                      <a:pt x="1" y="439"/>
                    </a:lnTo>
                    <a:lnTo>
                      <a:pt x="2" y="449"/>
                    </a:lnTo>
                    <a:lnTo>
                      <a:pt x="8" y="469"/>
                    </a:lnTo>
                    <a:lnTo>
                      <a:pt x="18" y="487"/>
                    </a:lnTo>
                    <a:lnTo>
                      <a:pt x="31" y="502"/>
                    </a:lnTo>
                    <a:lnTo>
                      <a:pt x="46" y="515"/>
                    </a:lnTo>
                    <a:lnTo>
                      <a:pt x="64" y="525"/>
                    </a:lnTo>
                    <a:lnTo>
                      <a:pt x="84" y="531"/>
                    </a:lnTo>
                    <a:lnTo>
                      <a:pt x="94" y="532"/>
                    </a:lnTo>
                    <a:lnTo>
                      <a:pt x="105" y="533"/>
                    </a:lnTo>
                    <a:lnTo>
                      <a:pt x="189" y="533"/>
                    </a:lnTo>
                    <a:lnTo>
                      <a:pt x="200" y="532"/>
                    </a:lnTo>
                    <a:lnTo>
                      <a:pt x="210" y="531"/>
                    </a:lnTo>
                    <a:lnTo>
                      <a:pt x="230" y="525"/>
                    </a:lnTo>
                    <a:lnTo>
                      <a:pt x="248" y="515"/>
                    </a:lnTo>
                    <a:lnTo>
                      <a:pt x="263" y="502"/>
                    </a:lnTo>
                    <a:lnTo>
                      <a:pt x="276" y="487"/>
                    </a:lnTo>
                    <a:lnTo>
                      <a:pt x="286" y="469"/>
                    </a:lnTo>
                    <a:lnTo>
                      <a:pt x="292" y="449"/>
                    </a:lnTo>
                    <a:lnTo>
                      <a:pt x="293" y="439"/>
                    </a:lnTo>
                    <a:lnTo>
                      <a:pt x="294" y="428"/>
                    </a:lnTo>
                    <a:lnTo>
                      <a:pt x="294" y="105"/>
                    </a:lnTo>
                    <a:lnTo>
                      <a:pt x="293" y="94"/>
                    </a:lnTo>
                    <a:lnTo>
                      <a:pt x="292" y="84"/>
                    </a:lnTo>
                    <a:lnTo>
                      <a:pt x="286" y="64"/>
                    </a:lnTo>
                    <a:lnTo>
                      <a:pt x="276" y="46"/>
                    </a:lnTo>
                    <a:lnTo>
                      <a:pt x="263" y="31"/>
                    </a:lnTo>
                    <a:lnTo>
                      <a:pt x="248" y="18"/>
                    </a:lnTo>
                    <a:lnTo>
                      <a:pt x="230" y="8"/>
                    </a:lnTo>
                    <a:lnTo>
                      <a:pt x="210" y="2"/>
                    </a:lnTo>
                    <a:lnTo>
                      <a:pt x="200" y="1"/>
                    </a:lnTo>
                    <a:lnTo>
                      <a:pt x="189" y="0"/>
                    </a:lnTo>
                    <a:lnTo>
                      <a:pt x="105" y="0"/>
                    </a:lnTo>
                    <a:close/>
                  </a:path>
                </a:pathLst>
              </a:custGeom>
              <a:solidFill>
                <a:srgbClr val="FFFFFF"/>
              </a:solidFill>
              <a:ln w="2540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637" name="Rectangle 1653"/>
              <p:cNvSpPr>
                <a:spLocks noChangeArrowheads="1"/>
              </p:cNvSpPr>
              <p:nvPr/>
            </p:nvSpPr>
            <p:spPr bwMode="auto">
              <a:xfrm>
                <a:off x="3144" y="2208"/>
                <a:ext cx="213" cy="74"/>
              </a:xfrm>
              <a:prstGeom prst="rect">
                <a:avLst/>
              </a:prstGeom>
              <a:solidFill>
                <a:srgbClr val="000000"/>
              </a:solidFill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3638" name="Line 1654"/>
              <p:cNvSpPr>
                <a:spLocks noChangeShapeType="1"/>
              </p:cNvSpPr>
              <p:nvPr/>
            </p:nvSpPr>
            <p:spPr bwMode="auto">
              <a:xfrm>
                <a:off x="2496" y="1632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grpSp>
            <p:nvGrpSpPr>
              <p:cNvPr id="43639" name="Group 1655"/>
              <p:cNvGrpSpPr>
                <a:grpSpLocks/>
              </p:cNvGrpSpPr>
              <p:nvPr/>
            </p:nvGrpSpPr>
            <p:grpSpPr bwMode="auto">
              <a:xfrm>
                <a:off x="4770" y="1536"/>
                <a:ext cx="222" cy="602"/>
                <a:chOff x="2754" y="2832"/>
                <a:chExt cx="222" cy="602"/>
              </a:xfrm>
            </p:grpSpPr>
            <p:grpSp>
              <p:nvGrpSpPr>
                <p:cNvPr id="43640" name="Group 1656"/>
                <p:cNvGrpSpPr>
                  <a:grpSpLocks/>
                </p:cNvGrpSpPr>
                <p:nvPr/>
              </p:nvGrpSpPr>
              <p:grpSpPr bwMode="auto">
                <a:xfrm>
                  <a:off x="2754" y="3019"/>
                  <a:ext cx="222" cy="94"/>
                  <a:chOff x="4514" y="1982"/>
                  <a:chExt cx="297" cy="143"/>
                </a:xfrm>
              </p:grpSpPr>
              <p:grpSp>
                <p:nvGrpSpPr>
                  <p:cNvPr id="43641" name="Group 1657"/>
                  <p:cNvGrpSpPr>
                    <a:grpSpLocks/>
                  </p:cNvGrpSpPr>
                  <p:nvPr/>
                </p:nvGrpSpPr>
                <p:grpSpPr bwMode="auto">
                  <a:xfrm>
                    <a:off x="4514" y="1982"/>
                    <a:ext cx="297" cy="143"/>
                    <a:chOff x="4514" y="1982"/>
                    <a:chExt cx="297" cy="143"/>
                  </a:xfrm>
                </p:grpSpPr>
                <p:pic>
                  <p:nvPicPr>
                    <p:cNvPr id="43642" name="Picture 165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43" name="Picture 165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44" name="Picture 166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45" name="Picture 166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46" name="Picture 166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47" name="Picture 166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48" name="Picture 166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49" name="Picture 166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82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50" name="Picture 166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51" name="Picture 166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52" name="Picture 166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53" name="Picture 166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54" name="Picture 167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55" name="Picture 167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56" name="Picture 167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57" name="Picture 167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21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58" name="Picture 167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59" name="Picture 167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60" name="Picture 167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61" name="Picture 167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62" name="Picture 167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63" name="Picture 167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64" name="Picture 168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65" name="Picture 168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60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66" name="Picture 168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67" name="Picture 168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68" name="Picture 168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69" name="Picture 168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70" name="Picture 168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71" name="Picture 168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72" name="Picture 168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73" name="Picture 168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99"/>
                      <a:ext cx="24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3674" name="Freeform 1690"/>
                    <p:cNvSpPr>
                      <a:spLocks/>
                    </p:cNvSpPr>
                    <p:nvPr/>
                  </p:nvSpPr>
                  <p:spPr bwMode="auto">
                    <a:xfrm>
                      <a:off x="4514" y="1982"/>
                      <a:ext cx="295" cy="141"/>
                    </a:xfrm>
                    <a:custGeom>
                      <a:avLst/>
                      <a:gdLst/>
                      <a:ahLst/>
                      <a:cxnLst>
                        <a:cxn ang="0">
                          <a:pos x="147" y="0"/>
                        </a:cxn>
                        <a:cxn ang="0">
                          <a:pos x="117" y="1"/>
                        </a:cxn>
                        <a:cxn ang="0">
                          <a:pos x="90" y="6"/>
                        </a:cxn>
                        <a:cxn ang="0">
                          <a:pos x="65" y="12"/>
                        </a:cxn>
                        <a:cxn ang="0">
                          <a:pos x="43" y="21"/>
                        </a:cxn>
                        <a:cxn ang="0">
                          <a:pos x="34" y="26"/>
                        </a:cxn>
                        <a:cxn ang="0">
                          <a:pos x="25" y="31"/>
                        </a:cxn>
                        <a:cxn ang="0">
                          <a:pos x="18" y="37"/>
                        </a:cxn>
                        <a:cxn ang="0">
                          <a:pos x="12" y="43"/>
                        </a:cxn>
                        <a:cxn ang="0">
                          <a:pos x="7" y="49"/>
                        </a:cxn>
                        <a:cxn ang="0">
                          <a:pos x="3" y="56"/>
                        </a:cxn>
                        <a:cxn ang="0">
                          <a:pos x="1" y="63"/>
                        </a:cxn>
                        <a:cxn ang="0">
                          <a:pos x="0" y="70"/>
                        </a:cxn>
                        <a:cxn ang="0">
                          <a:pos x="1" y="77"/>
                        </a:cxn>
                        <a:cxn ang="0">
                          <a:pos x="3" y="84"/>
                        </a:cxn>
                        <a:cxn ang="0">
                          <a:pos x="7" y="91"/>
                        </a:cxn>
                        <a:cxn ang="0">
                          <a:pos x="12" y="98"/>
                        </a:cxn>
                        <a:cxn ang="0">
                          <a:pos x="18" y="104"/>
                        </a:cxn>
                        <a:cxn ang="0">
                          <a:pos x="25" y="110"/>
                        </a:cxn>
                        <a:cxn ang="0">
                          <a:pos x="34" y="115"/>
                        </a:cxn>
                        <a:cxn ang="0">
                          <a:pos x="43" y="120"/>
                        </a:cxn>
                        <a:cxn ang="0">
                          <a:pos x="65" y="129"/>
                        </a:cxn>
                        <a:cxn ang="0">
                          <a:pos x="90" y="135"/>
                        </a:cxn>
                        <a:cxn ang="0">
                          <a:pos x="117" y="140"/>
                        </a:cxn>
                        <a:cxn ang="0">
                          <a:pos x="147" y="141"/>
                        </a:cxn>
                        <a:cxn ang="0">
                          <a:pos x="177" y="140"/>
                        </a:cxn>
                        <a:cxn ang="0">
                          <a:pos x="205" y="135"/>
                        </a:cxn>
                        <a:cxn ang="0">
                          <a:pos x="230" y="129"/>
                        </a:cxn>
                        <a:cxn ang="0">
                          <a:pos x="252" y="120"/>
                        </a:cxn>
                        <a:cxn ang="0">
                          <a:pos x="261" y="115"/>
                        </a:cxn>
                        <a:cxn ang="0">
                          <a:pos x="270" y="110"/>
                        </a:cxn>
                        <a:cxn ang="0">
                          <a:pos x="277" y="104"/>
                        </a:cxn>
                        <a:cxn ang="0">
                          <a:pos x="283" y="98"/>
                        </a:cxn>
                        <a:cxn ang="0">
                          <a:pos x="288" y="91"/>
                        </a:cxn>
                        <a:cxn ang="0">
                          <a:pos x="292" y="84"/>
                        </a:cxn>
                        <a:cxn ang="0">
                          <a:pos x="294" y="77"/>
                        </a:cxn>
                        <a:cxn ang="0">
                          <a:pos x="295" y="70"/>
                        </a:cxn>
                        <a:cxn ang="0">
                          <a:pos x="294" y="63"/>
                        </a:cxn>
                        <a:cxn ang="0">
                          <a:pos x="292" y="56"/>
                        </a:cxn>
                        <a:cxn ang="0">
                          <a:pos x="288" y="49"/>
                        </a:cxn>
                        <a:cxn ang="0">
                          <a:pos x="283" y="43"/>
                        </a:cxn>
                        <a:cxn ang="0">
                          <a:pos x="277" y="37"/>
                        </a:cxn>
                        <a:cxn ang="0">
                          <a:pos x="270" y="31"/>
                        </a:cxn>
                        <a:cxn ang="0">
                          <a:pos x="261" y="26"/>
                        </a:cxn>
                        <a:cxn ang="0">
                          <a:pos x="252" y="21"/>
                        </a:cxn>
                        <a:cxn ang="0">
                          <a:pos x="230" y="12"/>
                        </a:cxn>
                        <a:cxn ang="0">
                          <a:pos x="205" y="6"/>
                        </a:cxn>
                        <a:cxn ang="0">
                          <a:pos x="177" y="1"/>
                        </a:cxn>
                        <a:cxn ang="0">
                          <a:pos x="147" y="0"/>
                        </a:cxn>
                      </a:cxnLst>
                      <a:rect l="0" t="0" r="r" b="b"/>
                      <a:pathLst>
                        <a:path w="295" h="141">
                          <a:moveTo>
                            <a:pt x="147" y="0"/>
                          </a:moveTo>
                          <a:lnTo>
                            <a:pt x="117" y="1"/>
                          </a:lnTo>
                          <a:lnTo>
                            <a:pt x="90" y="6"/>
                          </a:lnTo>
                          <a:lnTo>
                            <a:pt x="65" y="12"/>
                          </a:lnTo>
                          <a:lnTo>
                            <a:pt x="43" y="21"/>
                          </a:lnTo>
                          <a:lnTo>
                            <a:pt x="34" y="26"/>
                          </a:lnTo>
                          <a:lnTo>
                            <a:pt x="25" y="31"/>
                          </a:lnTo>
                          <a:lnTo>
                            <a:pt x="18" y="37"/>
                          </a:lnTo>
                          <a:lnTo>
                            <a:pt x="12" y="43"/>
                          </a:lnTo>
                          <a:lnTo>
                            <a:pt x="7" y="49"/>
                          </a:lnTo>
                          <a:lnTo>
                            <a:pt x="3" y="56"/>
                          </a:lnTo>
                          <a:lnTo>
                            <a:pt x="1" y="63"/>
                          </a:lnTo>
                          <a:lnTo>
                            <a:pt x="0" y="70"/>
                          </a:lnTo>
                          <a:lnTo>
                            <a:pt x="1" y="77"/>
                          </a:lnTo>
                          <a:lnTo>
                            <a:pt x="3" y="84"/>
                          </a:lnTo>
                          <a:lnTo>
                            <a:pt x="7" y="91"/>
                          </a:lnTo>
                          <a:lnTo>
                            <a:pt x="12" y="98"/>
                          </a:lnTo>
                          <a:lnTo>
                            <a:pt x="18" y="104"/>
                          </a:lnTo>
                          <a:lnTo>
                            <a:pt x="25" y="110"/>
                          </a:lnTo>
                          <a:lnTo>
                            <a:pt x="34" y="115"/>
                          </a:lnTo>
                          <a:lnTo>
                            <a:pt x="43" y="120"/>
                          </a:lnTo>
                          <a:lnTo>
                            <a:pt x="65" y="129"/>
                          </a:lnTo>
                          <a:lnTo>
                            <a:pt x="90" y="135"/>
                          </a:lnTo>
                          <a:lnTo>
                            <a:pt x="117" y="140"/>
                          </a:lnTo>
                          <a:lnTo>
                            <a:pt x="147" y="141"/>
                          </a:lnTo>
                          <a:lnTo>
                            <a:pt x="177" y="140"/>
                          </a:lnTo>
                          <a:lnTo>
                            <a:pt x="205" y="135"/>
                          </a:lnTo>
                          <a:lnTo>
                            <a:pt x="230" y="129"/>
                          </a:lnTo>
                          <a:lnTo>
                            <a:pt x="252" y="120"/>
                          </a:lnTo>
                          <a:lnTo>
                            <a:pt x="261" y="115"/>
                          </a:lnTo>
                          <a:lnTo>
                            <a:pt x="270" y="110"/>
                          </a:lnTo>
                          <a:lnTo>
                            <a:pt x="277" y="104"/>
                          </a:lnTo>
                          <a:lnTo>
                            <a:pt x="283" y="98"/>
                          </a:lnTo>
                          <a:lnTo>
                            <a:pt x="288" y="91"/>
                          </a:lnTo>
                          <a:lnTo>
                            <a:pt x="292" y="84"/>
                          </a:lnTo>
                          <a:lnTo>
                            <a:pt x="294" y="77"/>
                          </a:lnTo>
                          <a:lnTo>
                            <a:pt x="295" y="70"/>
                          </a:lnTo>
                          <a:lnTo>
                            <a:pt x="294" y="63"/>
                          </a:lnTo>
                          <a:lnTo>
                            <a:pt x="292" y="56"/>
                          </a:lnTo>
                          <a:lnTo>
                            <a:pt x="288" y="49"/>
                          </a:lnTo>
                          <a:lnTo>
                            <a:pt x="283" y="43"/>
                          </a:lnTo>
                          <a:lnTo>
                            <a:pt x="277" y="37"/>
                          </a:lnTo>
                          <a:lnTo>
                            <a:pt x="270" y="31"/>
                          </a:lnTo>
                          <a:lnTo>
                            <a:pt x="261" y="26"/>
                          </a:lnTo>
                          <a:lnTo>
                            <a:pt x="252" y="21"/>
                          </a:lnTo>
                          <a:lnTo>
                            <a:pt x="230" y="12"/>
                          </a:lnTo>
                          <a:lnTo>
                            <a:pt x="205" y="6"/>
                          </a:lnTo>
                          <a:lnTo>
                            <a:pt x="177" y="1"/>
                          </a:lnTo>
                          <a:lnTo>
                            <a:pt x="14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3675" name="Oval 169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514" y="1982"/>
                      <a:ext cx="296" cy="142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pic>
                  <p:nvPicPr>
                    <p:cNvPr id="43676" name="Picture 169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77" name="Picture 169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78" name="Picture 169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79" name="Picture 169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80" name="Picture 169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81" name="Picture 169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82" name="Picture 169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82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83" name="Picture 169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82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84" name="Picture 170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85" name="Picture 170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86" name="Picture 170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87" name="Picture 170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88" name="Picture 170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89" name="Picture 170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90" name="Picture 170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21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91" name="Picture 170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21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92" name="Picture 170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93" name="Picture 170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94" name="Picture 171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95" name="Picture 171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96" name="Picture 171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97" name="Picture 171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98" name="Picture 171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60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699" name="Picture 171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60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00" name="Picture 171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01" name="Picture 171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02" name="Picture 171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03" name="Picture 171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04" name="Picture 172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05" name="Picture 172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06" name="Picture 172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2099"/>
                      <a:ext cx="39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07" name="Picture 172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2099"/>
                      <a:ext cx="24" cy="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sp>
                <p:nvSpPr>
                  <p:cNvPr id="43708" name="Oval 1724"/>
                  <p:cNvSpPr>
                    <a:spLocks noChangeArrowheads="1"/>
                  </p:cNvSpPr>
                  <p:nvPr/>
                </p:nvSpPr>
                <p:spPr bwMode="auto">
                  <a:xfrm>
                    <a:off x="4514" y="1982"/>
                    <a:ext cx="296" cy="142"/>
                  </a:xfrm>
                  <a:prstGeom prst="ellips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sp>
              <p:nvSpPr>
                <p:cNvPr id="43709" name="Freeform 1725"/>
                <p:cNvSpPr>
                  <a:spLocks/>
                </p:cNvSpPr>
                <p:nvPr/>
              </p:nvSpPr>
              <p:spPr bwMode="auto">
                <a:xfrm>
                  <a:off x="2754" y="2893"/>
                  <a:ext cx="219" cy="111"/>
                </a:xfrm>
                <a:custGeom>
                  <a:avLst/>
                  <a:gdLst/>
                  <a:ahLst/>
                  <a:cxnLst>
                    <a:cxn ang="0">
                      <a:pos x="118" y="0"/>
                    </a:cxn>
                    <a:cxn ang="0">
                      <a:pos x="106" y="1"/>
                    </a:cxn>
                    <a:cxn ang="0">
                      <a:pos x="94" y="2"/>
                    </a:cxn>
                    <a:cxn ang="0">
                      <a:pos x="83" y="5"/>
                    </a:cxn>
                    <a:cxn ang="0">
                      <a:pos x="72" y="9"/>
                    </a:cxn>
                    <a:cxn ang="0">
                      <a:pos x="62" y="14"/>
                    </a:cxn>
                    <a:cxn ang="0">
                      <a:pos x="52" y="20"/>
                    </a:cxn>
                    <a:cxn ang="0">
                      <a:pos x="35" y="35"/>
                    </a:cxn>
                    <a:cxn ang="0">
                      <a:pos x="20" y="52"/>
                    </a:cxn>
                    <a:cxn ang="0">
                      <a:pos x="14" y="62"/>
                    </a:cxn>
                    <a:cxn ang="0">
                      <a:pos x="9" y="72"/>
                    </a:cxn>
                    <a:cxn ang="0">
                      <a:pos x="5" y="83"/>
                    </a:cxn>
                    <a:cxn ang="0">
                      <a:pos x="2" y="94"/>
                    </a:cxn>
                    <a:cxn ang="0">
                      <a:pos x="1" y="106"/>
                    </a:cxn>
                    <a:cxn ang="0">
                      <a:pos x="0" y="118"/>
                    </a:cxn>
                    <a:cxn ang="0">
                      <a:pos x="0" y="155"/>
                    </a:cxn>
                    <a:cxn ang="0">
                      <a:pos x="1" y="167"/>
                    </a:cxn>
                    <a:cxn ang="0">
                      <a:pos x="2" y="179"/>
                    </a:cxn>
                    <a:cxn ang="0">
                      <a:pos x="5" y="190"/>
                    </a:cxn>
                    <a:cxn ang="0">
                      <a:pos x="9" y="201"/>
                    </a:cxn>
                    <a:cxn ang="0">
                      <a:pos x="14" y="211"/>
                    </a:cxn>
                    <a:cxn ang="0">
                      <a:pos x="20" y="221"/>
                    </a:cxn>
                    <a:cxn ang="0">
                      <a:pos x="35" y="238"/>
                    </a:cxn>
                    <a:cxn ang="0">
                      <a:pos x="52" y="253"/>
                    </a:cxn>
                    <a:cxn ang="0">
                      <a:pos x="62" y="259"/>
                    </a:cxn>
                    <a:cxn ang="0">
                      <a:pos x="72" y="264"/>
                    </a:cxn>
                    <a:cxn ang="0">
                      <a:pos x="83" y="268"/>
                    </a:cxn>
                    <a:cxn ang="0">
                      <a:pos x="94" y="271"/>
                    </a:cxn>
                    <a:cxn ang="0">
                      <a:pos x="106" y="272"/>
                    </a:cxn>
                    <a:cxn ang="0">
                      <a:pos x="118" y="273"/>
                    </a:cxn>
                    <a:cxn ang="0">
                      <a:pos x="176" y="273"/>
                    </a:cxn>
                    <a:cxn ang="0">
                      <a:pos x="188" y="272"/>
                    </a:cxn>
                    <a:cxn ang="0">
                      <a:pos x="200" y="271"/>
                    </a:cxn>
                    <a:cxn ang="0">
                      <a:pos x="211" y="268"/>
                    </a:cxn>
                    <a:cxn ang="0">
                      <a:pos x="222" y="264"/>
                    </a:cxn>
                    <a:cxn ang="0">
                      <a:pos x="232" y="259"/>
                    </a:cxn>
                    <a:cxn ang="0">
                      <a:pos x="242" y="253"/>
                    </a:cxn>
                    <a:cxn ang="0">
                      <a:pos x="259" y="238"/>
                    </a:cxn>
                    <a:cxn ang="0">
                      <a:pos x="274" y="221"/>
                    </a:cxn>
                    <a:cxn ang="0">
                      <a:pos x="280" y="211"/>
                    </a:cxn>
                    <a:cxn ang="0">
                      <a:pos x="285" y="201"/>
                    </a:cxn>
                    <a:cxn ang="0">
                      <a:pos x="289" y="190"/>
                    </a:cxn>
                    <a:cxn ang="0">
                      <a:pos x="292" y="179"/>
                    </a:cxn>
                    <a:cxn ang="0">
                      <a:pos x="293" y="167"/>
                    </a:cxn>
                    <a:cxn ang="0">
                      <a:pos x="294" y="155"/>
                    </a:cxn>
                    <a:cxn ang="0">
                      <a:pos x="294" y="118"/>
                    </a:cxn>
                    <a:cxn ang="0">
                      <a:pos x="293" y="106"/>
                    </a:cxn>
                    <a:cxn ang="0">
                      <a:pos x="292" y="94"/>
                    </a:cxn>
                    <a:cxn ang="0">
                      <a:pos x="289" y="83"/>
                    </a:cxn>
                    <a:cxn ang="0">
                      <a:pos x="285" y="72"/>
                    </a:cxn>
                    <a:cxn ang="0">
                      <a:pos x="280" y="62"/>
                    </a:cxn>
                    <a:cxn ang="0">
                      <a:pos x="274" y="52"/>
                    </a:cxn>
                    <a:cxn ang="0">
                      <a:pos x="259" y="35"/>
                    </a:cxn>
                    <a:cxn ang="0">
                      <a:pos x="242" y="20"/>
                    </a:cxn>
                    <a:cxn ang="0">
                      <a:pos x="232" y="14"/>
                    </a:cxn>
                    <a:cxn ang="0">
                      <a:pos x="222" y="9"/>
                    </a:cxn>
                    <a:cxn ang="0">
                      <a:pos x="211" y="5"/>
                    </a:cxn>
                    <a:cxn ang="0">
                      <a:pos x="200" y="2"/>
                    </a:cxn>
                    <a:cxn ang="0">
                      <a:pos x="188" y="1"/>
                    </a:cxn>
                    <a:cxn ang="0">
                      <a:pos x="176" y="0"/>
                    </a:cxn>
                    <a:cxn ang="0">
                      <a:pos x="118" y="0"/>
                    </a:cxn>
                  </a:cxnLst>
                  <a:rect l="0" t="0" r="r" b="b"/>
                  <a:pathLst>
                    <a:path w="294" h="273">
                      <a:moveTo>
                        <a:pt x="118" y="0"/>
                      </a:moveTo>
                      <a:lnTo>
                        <a:pt x="106" y="1"/>
                      </a:lnTo>
                      <a:lnTo>
                        <a:pt x="94" y="2"/>
                      </a:lnTo>
                      <a:lnTo>
                        <a:pt x="83" y="5"/>
                      </a:lnTo>
                      <a:lnTo>
                        <a:pt x="72" y="9"/>
                      </a:lnTo>
                      <a:lnTo>
                        <a:pt x="62" y="14"/>
                      </a:lnTo>
                      <a:lnTo>
                        <a:pt x="52" y="20"/>
                      </a:lnTo>
                      <a:lnTo>
                        <a:pt x="35" y="35"/>
                      </a:lnTo>
                      <a:lnTo>
                        <a:pt x="20" y="52"/>
                      </a:lnTo>
                      <a:lnTo>
                        <a:pt x="14" y="62"/>
                      </a:lnTo>
                      <a:lnTo>
                        <a:pt x="9" y="72"/>
                      </a:lnTo>
                      <a:lnTo>
                        <a:pt x="5" y="83"/>
                      </a:lnTo>
                      <a:lnTo>
                        <a:pt x="2" y="94"/>
                      </a:lnTo>
                      <a:lnTo>
                        <a:pt x="1" y="106"/>
                      </a:lnTo>
                      <a:lnTo>
                        <a:pt x="0" y="118"/>
                      </a:lnTo>
                      <a:lnTo>
                        <a:pt x="0" y="155"/>
                      </a:lnTo>
                      <a:lnTo>
                        <a:pt x="1" y="167"/>
                      </a:lnTo>
                      <a:lnTo>
                        <a:pt x="2" y="179"/>
                      </a:lnTo>
                      <a:lnTo>
                        <a:pt x="5" y="190"/>
                      </a:lnTo>
                      <a:lnTo>
                        <a:pt x="9" y="201"/>
                      </a:lnTo>
                      <a:lnTo>
                        <a:pt x="14" y="211"/>
                      </a:lnTo>
                      <a:lnTo>
                        <a:pt x="20" y="221"/>
                      </a:lnTo>
                      <a:lnTo>
                        <a:pt x="35" y="238"/>
                      </a:lnTo>
                      <a:lnTo>
                        <a:pt x="52" y="253"/>
                      </a:lnTo>
                      <a:lnTo>
                        <a:pt x="62" y="259"/>
                      </a:lnTo>
                      <a:lnTo>
                        <a:pt x="72" y="264"/>
                      </a:lnTo>
                      <a:lnTo>
                        <a:pt x="83" y="268"/>
                      </a:lnTo>
                      <a:lnTo>
                        <a:pt x="94" y="271"/>
                      </a:lnTo>
                      <a:lnTo>
                        <a:pt x="106" y="272"/>
                      </a:lnTo>
                      <a:lnTo>
                        <a:pt x="118" y="273"/>
                      </a:lnTo>
                      <a:lnTo>
                        <a:pt x="176" y="273"/>
                      </a:lnTo>
                      <a:lnTo>
                        <a:pt x="188" y="272"/>
                      </a:lnTo>
                      <a:lnTo>
                        <a:pt x="200" y="271"/>
                      </a:lnTo>
                      <a:lnTo>
                        <a:pt x="211" y="268"/>
                      </a:lnTo>
                      <a:lnTo>
                        <a:pt x="222" y="264"/>
                      </a:lnTo>
                      <a:lnTo>
                        <a:pt x="232" y="259"/>
                      </a:lnTo>
                      <a:lnTo>
                        <a:pt x="242" y="253"/>
                      </a:lnTo>
                      <a:lnTo>
                        <a:pt x="259" y="238"/>
                      </a:lnTo>
                      <a:lnTo>
                        <a:pt x="274" y="221"/>
                      </a:lnTo>
                      <a:lnTo>
                        <a:pt x="280" y="211"/>
                      </a:lnTo>
                      <a:lnTo>
                        <a:pt x="285" y="201"/>
                      </a:lnTo>
                      <a:lnTo>
                        <a:pt x="289" y="190"/>
                      </a:lnTo>
                      <a:lnTo>
                        <a:pt x="292" y="179"/>
                      </a:lnTo>
                      <a:lnTo>
                        <a:pt x="293" y="167"/>
                      </a:lnTo>
                      <a:lnTo>
                        <a:pt x="294" y="155"/>
                      </a:lnTo>
                      <a:lnTo>
                        <a:pt x="294" y="118"/>
                      </a:lnTo>
                      <a:lnTo>
                        <a:pt x="293" y="106"/>
                      </a:lnTo>
                      <a:lnTo>
                        <a:pt x="292" y="94"/>
                      </a:lnTo>
                      <a:lnTo>
                        <a:pt x="289" y="83"/>
                      </a:lnTo>
                      <a:lnTo>
                        <a:pt x="285" y="72"/>
                      </a:lnTo>
                      <a:lnTo>
                        <a:pt x="280" y="62"/>
                      </a:lnTo>
                      <a:lnTo>
                        <a:pt x="274" y="52"/>
                      </a:lnTo>
                      <a:lnTo>
                        <a:pt x="259" y="35"/>
                      </a:lnTo>
                      <a:lnTo>
                        <a:pt x="242" y="20"/>
                      </a:lnTo>
                      <a:lnTo>
                        <a:pt x="232" y="14"/>
                      </a:lnTo>
                      <a:lnTo>
                        <a:pt x="222" y="9"/>
                      </a:lnTo>
                      <a:lnTo>
                        <a:pt x="211" y="5"/>
                      </a:lnTo>
                      <a:lnTo>
                        <a:pt x="200" y="2"/>
                      </a:lnTo>
                      <a:lnTo>
                        <a:pt x="188" y="1"/>
                      </a:lnTo>
                      <a:lnTo>
                        <a:pt x="176" y="0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254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grpSp>
              <p:nvGrpSpPr>
                <p:cNvPr id="43710" name="Group 1726"/>
                <p:cNvGrpSpPr>
                  <a:grpSpLocks/>
                </p:cNvGrpSpPr>
                <p:nvPr/>
              </p:nvGrpSpPr>
              <p:grpSpPr bwMode="auto">
                <a:xfrm>
                  <a:off x="2754" y="2932"/>
                  <a:ext cx="222" cy="87"/>
                  <a:chOff x="4514" y="1848"/>
                  <a:chExt cx="297" cy="133"/>
                </a:xfrm>
              </p:grpSpPr>
              <p:grpSp>
                <p:nvGrpSpPr>
                  <p:cNvPr id="43711" name="Group 1727"/>
                  <p:cNvGrpSpPr>
                    <a:grpSpLocks/>
                  </p:cNvGrpSpPr>
                  <p:nvPr/>
                </p:nvGrpSpPr>
                <p:grpSpPr bwMode="auto">
                  <a:xfrm>
                    <a:off x="4514" y="1848"/>
                    <a:ext cx="297" cy="133"/>
                    <a:chOff x="4514" y="1848"/>
                    <a:chExt cx="297" cy="133"/>
                  </a:xfrm>
                </p:grpSpPr>
                <p:pic>
                  <p:nvPicPr>
                    <p:cNvPr id="43712" name="Picture 172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13" name="Picture 172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14" name="Picture 173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15" name="Picture 173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16" name="Picture 173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17" name="Picture 173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18" name="Picture 173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19" name="Picture 173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848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20" name="Picture 17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21" name="Picture 173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22" name="Picture 173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23" name="Picture 173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24" name="Picture 174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25" name="Picture 174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26" name="Picture 174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27" name="Picture 174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887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28" name="Picture 174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29" name="Picture 174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30" name="Picture 174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31" name="Picture 174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32" name="Picture 174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33" name="Picture 174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34" name="Picture 175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35" name="Picture 175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26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36" name="Picture 175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37" name="Picture 175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38" name="Picture 175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39" name="Picture 175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40" name="Picture 175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41" name="Picture 175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42" name="Picture 175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43" name="Picture 175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65"/>
                      <a:ext cx="24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3744" name="Freeform 1760"/>
                    <p:cNvSpPr>
                      <a:spLocks/>
                    </p:cNvSpPr>
                    <p:nvPr/>
                  </p:nvSpPr>
                  <p:spPr bwMode="auto">
                    <a:xfrm>
                      <a:off x="4514" y="1848"/>
                      <a:ext cx="295" cy="131"/>
                    </a:xfrm>
                    <a:custGeom>
                      <a:avLst/>
                      <a:gdLst/>
                      <a:ahLst/>
                      <a:cxnLst>
                        <a:cxn ang="0">
                          <a:pos x="147" y="0"/>
                        </a:cxn>
                        <a:cxn ang="0">
                          <a:pos x="117" y="1"/>
                        </a:cxn>
                        <a:cxn ang="0">
                          <a:pos x="90" y="5"/>
                        </a:cxn>
                        <a:cxn ang="0">
                          <a:pos x="65" y="11"/>
                        </a:cxn>
                        <a:cxn ang="0">
                          <a:pos x="43" y="19"/>
                        </a:cxn>
                        <a:cxn ang="0">
                          <a:pos x="34" y="24"/>
                        </a:cxn>
                        <a:cxn ang="0">
                          <a:pos x="25" y="29"/>
                        </a:cxn>
                        <a:cxn ang="0">
                          <a:pos x="18" y="34"/>
                        </a:cxn>
                        <a:cxn ang="0">
                          <a:pos x="12" y="40"/>
                        </a:cxn>
                        <a:cxn ang="0">
                          <a:pos x="7" y="46"/>
                        </a:cxn>
                        <a:cxn ang="0">
                          <a:pos x="3" y="52"/>
                        </a:cxn>
                        <a:cxn ang="0">
                          <a:pos x="1" y="58"/>
                        </a:cxn>
                        <a:cxn ang="0">
                          <a:pos x="0" y="65"/>
                        </a:cxn>
                        <a:cxn ang="0">
                          <a:pos x="1" y="72"/>
                        </a:cxn>
                        <a:cxn ang="0">
                          <a:pos x="3" y="78"/>
                        </a:cxn>
                        <a:cxn ang="0">
                          <a:pos x="7" y="85"/>
                        </a:cxn>
                        <a:cxn ang="0">
                          <a:pos x="12" y="91"/>
                        </a:cxn>
                        <a:cxn ang="0">
                          <a:pos x="18" y="97"/>
                        </a:cxn>
                        <a:cxn ang="0">
                          <a:pos x="25" y="102"/>
                        </a:cxn>
                        <a:cxn ang="0">
                          <a:pos x="34" y="107"/>
                        </a:cxn>
                        <a:cxn ang="0">
                          <a:pos x="43" y="112"/>
                        </a:cxn>
                        <a:cxn ang="0">
                          <a:pos x="65" y="120"/>
                        </a:cxn>
                        <a:cxn ang="0">
                          <a:pos x="90" y="126"/>
                        </a:cxn>
                        <a:cxn ang="0">
                          <a:pos x="117" y="130"/>
                        </a:cxn>
                        <a:cxn ang="0">
                          <a:pos x="147" y="131"/>
                        </a:cxn>
                        <a:cxn ang="0">
                          <a:pos x="177" y="130"/>
                        </a:cxn>
                        <a:cxn ang="0">
                          <a:pos x="205" y="126"/>
                        </a:cxn>
                        <a:cxn ang="0">
                          <a:pos x="230" y="120"/>
                        </a:cxn>
                        <a:cxn ang="0">
                          <a:pos x="252" y="112"/>
                        </a:cxn>
                        <a:cxn ang="0">
                          <a:pos x="261" y="107"/>
                        </a:cxn>
                        <a:cxn ang="0">
                          <a:pos x="270" y="102"/>
                        </a:cxn>
                        <a:cxn ang="0">
                          <a:pos x="277" y="97"/>
                        </a:cxn>
                        <a:cxn ang="0">
                          <a:pos x="283" y="91"/>
                        </a:cxn>
                        <a:cxn ang="0">
                          <a:pos x="288" y="85"/>
                        </a:cxn>
                        <a:cxn ang="0">
                          <a:pos x="292" y="78"/>
                        </a:cxn>
                        <a:cxn ang="0">
                          <a:pos x="294" y="72"/>
                        </a:cxn>
                        <a:cxn ang="0">
                          <a:pos x="295" y="65"/>
                        </a:cxn>
                        <a:cxn ang="0">
                          <a:pos x="294" y="58"/>
                        </a:cxn>
                        <a:cxn ang="0">
                          <a:pos x="292" y="52"/>
                        </a:cxn>
                        <a:cxn ang="0">
                          <a:pos x="288" y="46"/>
                        </a:cxn>
                        <a:cxn ang="0">
                          <a:pos x="283" y="40"/>
                        </a:cxn>
                        <a:cxn ang="0">
                          <a:pos x="277" y="34"/>
                        </a:cxn>
                        <a:cxn ang="0">
                          <a:pos x="270" y="29"/>
                        </a:cxn>
                        <a:cxn ang="0">
                          <a:pos x="261" y="24"/>
                        </a:cxn>
                        <a:cxn ang="0">
                          <a:pos x="252" y="19"/>
                        </a:cxn>
                        <a:cxn ang="0">
                          <a:pos x="230" y="11"/>
                        </a:cxn>
                        <a:cxn ang="0">
                          <a:pos x="205" y="5"/>
                        </a:cxn>
                        <a:cxn ang="0">
                          <a:pos x="177" y="1"/>
                        </a:cxn>
                        <a:cxn ang="0">
                          <a:pos x="147" y="0"/>
                        </a:cxn>
                      </a:cxnLst>
                      <a:rect l="0" t="0" r="r" b="b"/>
                      <a:pathLst>
                        <a:path w="295" h="131">
                          <a:moveTo>
                            <a:pt x="147" y="0"/>
                          </a:moveTo>
                          <a:lnTo>
                            <a:pt x="117" y="1"/>
                          </a:lnTo>
                          <a:lnTo>
                            <a:pt x="90" y="5"/>
                          </a:lnTo>
                          <a:lnTo>
                            <a:pt x="65" y="11"/>
                          </a:lnTo>
                          <a:lnTo>
                            <a:pt x="43" y="19"/>
                          </a:lnTo>
                          <a:lnTo>
                            <a:pt x="34" y="24"/>
                          </a:lnTo>
                          <a:lnTo>
                            <a:pt x="25" y="29"/>
                          </a:lnTo>
                          <a:lnTo>
                            <a:pt x="18" y="34"/>
                          </a:lnTo>
                          <a:lnTo>
                            <a:pt x="12" y="40"/>
                          </a:lnTo>
                          <a:lnTo>
                            <a:pt x="7" y="46"/>
                          </a:lnTo>
                          <a:lnTo>
                            <a:pt x="3" y="52"/>
                          </a:lnTo>
                          <a:lnTo>
                            <a:pt x="1" y="58"/>
                          </a:lnTo>
                          <a:lnTo>
                            <a:pt x="0" y="65"/>
                          </a:lnTo>
                          <a:lnTo>
                            <a:pt x="1" y="72"/>
                          </a:lnTo>
                          <a:lnTo>
                            <a:pt x="3" y="78"/>
                          </a:lnTo>
                          <a:lnTo>
                            <a:pt x="7" y="85"/>
                          </a:lnTo>
                          <a:lnTo>
                            <a:pt x="12" y="91"/>
                          </a:lnTo>
                          <a:lnTo>
                            <a:pt x="18" y="97"/>
                          </a:lnTo>
                          <a:lnTo>
                            <a:pt x="25" y="102"/>
                          </a:lnTo>
                          <a:lnTo>
                            <a:pt x="34" y="107"/>
                          </a:lnTo>
                          <a:lnTo>
                            <a:pt x="43" y="112"/>
                          </a:lnTo>
                          <a:lnTo>
                            <a:pt x="65" y="120"/>
                          </a:lnTo>
                          <a:lnTo>
                            <a:pt x="90" y="126"/>
                          </a:lnTo>
                          <a:lnTo>
                            <a:pt x="117" y="130"/>
                          </a:lnTo>
                          <a:lnTo>
                            <a:pt x="147" y="131"/>
                          </a:lnTo>
                          <a:lnTo>
                            <a:pt x="177" y="130"/>
                          </a:lnTo>
                          <a:lnTo>
                            <a:pt x="205" y="126"/>
                          </a:lnTo>
                          <a:lnTo>
                            <a:pt x="230" y="120"/>
                          </a:lnTo>
                          <a:lnTo>
                            <a:pt x="252" y="112"/>
                          </a:lnTo>
                          <a:lnTo>
                            <a:pt x="261" y="107"/>
                          </a:lnTo>
                          <a:lnTo>
                            <a:pt x="270" y="102"/>
                          </a:lnTo>
                          <a:lnTo>
                            <a:pt x="277" y="97"/>
                          </a:lnTo>
                          <a:lnTo>
                            <a:pt x="283" y="91"/>
                          </a:lnTo>
                          <a:lnTo>
                            <a:pt x="288" y="85"/>
                          </a:lnTo>
                          <a:lnTo>
                            <a:pt x="292" y="78"/>
                          </a:lnTo>
                          <a:lnTo>
                            <a:pt x="294" y="72"/>
                          </a:lnTo>
                          <a:lnTo>
                            <a:pt x="295" y="65"/>
                          </a:lnTo>
                          <a:lnTo>
                            <a:pt x="294" y="58"/>
                          </a:lnTo>
                          <a:lnTo>
                            <a:pt x="292" y="52"/>
                          </a:lnTo>
                          <a:lnTo>
                            <a:pt x="288" y="46"/>
                          </a:lnTo>
                          <a:lnTo>
                            <a:pt x="283" y="40"/>
                          </a:lnTo>
                          <a:lnTo>
                            <a:pt x="277" y="34"/>
                          </a:lnTo>
                          <a:lnTo>
                            <a:pt x="270" y="29"/>
                          </a:lnTo>
                          <a:lnTo>
                            <a:pt x="261" y="24"/>
                          </a:lnTo>
                          <a:lnTo>
                            <a:pt x="252" y="19"/>
                          </a:lnTo>
                          <a:lnTo>
                            <a:pt x="230" y="11"/>
                          </a:lnTo>
                          <a:lnTo>
                            <a:pt x="205" y="5"/>
                          </a:lnTo>
                          <a:lnTo>
                            <a:pt x="177" y="1"/>
                          </a:lnTo>
                          <a:lnTo>
                            <a:pt x="14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3745" name="Oval 176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514" y="1848"/>
                      <a:ext cx="296" cy="132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pic>
                  <p:nvPicPr>
                    <p:cNvPr id="43746" name="Picture 176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47" name="Picture 176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48" name="Picture 176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49" name="Picture 176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50" name="Picture 176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51" name="Picture 176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52" name="Picture 176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848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53" name="Picture 176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848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54" name="Picture 177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55" name="Picture 177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56" name="Picture 177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57" name="Picture 177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58" name="Picture 177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59" name="Picture 177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60" name="Picture 177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88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61" name="Picture 177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887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62" name="Picture 177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63" name="Picture 177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64" name="Picture 178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65" name="Picture 178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66" name="Picture 178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67" name="Picture 178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68" name="Picture 178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2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69" name="Picture 178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26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70" name="Picture 178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14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71" name="Picture 178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53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72" name="Picture 178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2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73" name="Picture 178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1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74" name="Picture 179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70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75" name="Picture 179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9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76" name="Picture 179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48" y="1965"/>
                      <a:ext cx="39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77" name="Picture 179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7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87" y="1965"/>
                      <a:ext cx="24" cy="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sp>
                <p:nvSpPr>
                  <p:cNvPr id="43778" name="Oval 1794"/>
                  <p:cNvSpPr>
                    <a:spLocks noChangeArrowheads="1"/>
                  </p:cNvSpPr>
                  <p:nvPr/>
                </p:nvSpPr>
                <p:spPr bwMode="auto">
                  <a:xfrm>
                    <a:off x="4514" y="1848"/>
                    <a:ext cx="296" cy="132"/>
                  </a:xfrm>
                  <a:prstGeom prst="ellips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grpSp>
              <p:nvGrpSpPr>
                <p:cNvPr id="43779" name="Group 1795"/>
                <p:cNvGrpSpPr>
                  <a:grpSpLocks/>
                </p:cNvGrpSpPr>
                <p:nvPr/>
              </p:nvGrpSpPr>
              <p:grpSpPr bwMode="auto">
                <a:xfrm>
                  <a:off x="2806" y="2977"/>
                  <a:ext cx="117" cy="90"/>
                  <a:chOff x="4583" y="1917"/>
                  <a:chExt cx="158" cy="137"/>
                </a:xfrm>
              </p:grpSpPr>
              <p:grpSp>
                <p:nvGrpSpPr>
                  <p:cNvPr id="43780" name="Group 1796"/>
                  <p:cNvGrpSpPr>
                    <a:grpSpLocks/>
                  </p:cNvGrpSpPr>
                  <p:nvPr/>
                </p:nvGrpSpPr>
                <p:grpSpPr bwMode="auto">
                  <a:xfrm>
                    <a:off x="4591" y="1925"/>
                    <a:ext cx="141" cy="120"/>
                    <a:chOff x="4591" y="1925"/>
                    <a:chExt cx="141" cy="120"/>
                  </a:xfrm>
                </p:grpSpPr>
                <p:pic>
                  <p:nvPicPr>
                    <p:cNvPr id="43781" name="Picture 179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1" y="192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82" name="Picture 179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0" y="192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83" name="Picture 179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9" y="192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84" name="Picture 180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r="37500"/>
                    <a:stretch>
                      <a:fillRect/>
                    </a:stretch>
                  </p:blipFill>
                  <p:spPr bwMode="auto">
                    <a:xfrm>
                      <a:off x="4708" y="1925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85" name="Picture 180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1" y="1964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86" name="Picture 180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0" y="1964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87" name="Picture 180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9" y="1964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88" name="Picture 180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r="37500"/>
                    <a:stretch>
                      <a:fillRect/>
                    </a:stretch>
                  </p:blipFill>
                  <p:spPr bwMode="auto">
                    <a:xfrm>
                      <a:off x="4708" y="1964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89" name="Picture 180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91" y="2003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90" name="Picture 180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30" y="2003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91" name="Picture 180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9" y="2003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92" name="Picture 180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r="37500"/>
                    <a:stretch>
                      <a:fillRect/>
                    </a:stretch>
                  </p:blipFill>
                  <p:spPr bwMode="auto">
                    <a:xfrm>
                      <a:off x="4708" y="2003"/>
                      <a:ext cx="24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93" name="Picture 180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t="87500"/>
                    <a:stretch>
                      <a:fillRect/>
                    </a:stretch>
                  </p:blipFill>
                  <p:spPr bwMode="auto">
                    <a:xfrm>
                      <a:off x="4591" y="2042"/>
                      <a:ext cx="39" cy="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94" name="Picture 181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t="87500"/>
                    <a:stretch>
                      <a:fillRect/>
                    </a:stretch>
                  </p:blipFill>
                  <p:spPr bwMode="auto">
                    <a:xfrm>
                      <a:off x="4630" y="2042"/>
                      <a:ext cx="39" cy="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95" name="Picture 181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t="87500"/>
                    <a:stretch>
                      <a:fillRect/>
                    </a:stretch>
                  </p:blipFill>
                  <p:spPr bwMode="auto">
                    <a:xfrm>
                      <a:off x="4669" y="2042"/>
                      <a:ext cx="39" cy="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96" name="Picture 181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 cstate="print"/>
                    <a:srcRect t="87500" r="37500"/>
                    <a:stretch>
                      <a:fillRect/>
                    </a:stretch>
                  </p:blipFill>
                  <p:spPr bwMode="auto">
                    <a:xfrm>
                      <a:off x="4708" y="2042"/>
                      <a:ext cx="24" cy="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grpSp>
                <p:nvGrpSpPr>
                  <p:cNvPr id="43797" name="Group 1813"/>
                  <p:cNvGrpSpPr>
                    <a:grpSpLocks/>
                  </p:cNvGrpSpPr>
                  <p:nvPr/>
                </p:nvGrpSpPr>
                <p:grpSpPr bwMode="auto">
                  <a:xfrm>
                    <a:off x="4583" y="1917"/>
                    <a:ext cx="158" cy="137"/>
                    <a:chOff x="4583" y="1917"/>
                    <a:chExt cx="158" cy="137"/>
                  </a:xfrm>
                </p:grpSpPr>
                <p:pic>
                  <p:nvPicPr>
                    <p:cNvPr id="43798" name="Picture 181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799" name="Picture 181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00" name="Picture 181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01" name="Picture 181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02" name="Picture 181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17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03" name="Picture 181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04" name="Picture 182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05" name="Picture 182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06" name="Picture 182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07" name="Picture 182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56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08" name="Picture 182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09" name="Picture 182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10" name="Picture 182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11" name="Picture 182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12" name="Picture 182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95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13" name="Picture 182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14" name="Picture 183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15" name="Picture 183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16" name="Picture 183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17" name="Picture 183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2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2034"/>
                      <a:ext cx="2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3818" name="Freeform 1834"/>
                    <p:cNvSpPr>
                      <a:spLocks/>
                    </p:cNvSpPr>
                    <p:nvPr/>
                  </p:nvSpPr>
                  <p:spPr bwMode="auto">
                    <a:xfrm>
                      <a:off x="4583" y="1917"/>
                      <a:ext cx="157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28"/>
                        </a:cxn>
                        <a:cxn ang="0">
                          <a:pos x="0" y="136"/>
                        </a:cxn>
                        <a:cxn ang="0">
                          <a:pos x="8" y="136"/>
                        </a:cxn>
                        <a:cxn ang="0">
                          <a:pos x="149" y="136"/>
                        </a:cxn>
                        <a:cxn ang="0">
                          <a:pos x="157" y="136"/>
                        </a:cxn>
                        <a:cxn ang="0">
                          <a:pos x="157" y="128"/>
                        </a:cxn>
                        <a:cxn ang="0">
                          <a:pos x="157" y="8"/>
                        </a:cxn>
                        <a:cxn ang="0">
                          <a:pos x="157" y="0"/>
                        </a:cxn>
                        <a:cxn ang="0">
                          <a:pos x="149" y="0"/>
                        </a:cxn>
                        <a:cxn ang="0">
                          <a:pos x="8" y="0"/>
                        </a:cxn>
                        <a:cxn ang="0">
                          <a:pos x="0" y="0"/>
                        </a:cxn>
                        <a:cxn ang="0">
                          <a:pos x="0" y="8"/>
                        </a:cxn>
                        <a:cxn ang="0">
                          <a:pos x="0" y="128"/>
                        </a:cxn>
                      </a:cxnLst>
                      <a:rect l="0" t="0" r="r" b="b"/>
                      <a:pathLst>
                        <a:path w="157" h="136">
                          <a:moveTo>
                            <a:pt x="0" y="128"/>
                          </a:moveTo>
                          <a:lnTo>
                            <a:pt x="0" y="136"/>
                          </a:lnTo>
                          <a:lnTo>
                            <a:pt x="8" y="136"/>
                          </a:lnTo>
                          <a:lnTo>
                            <a:pt x="149" y="136"/>
                          </a:lnTo>
                          <a:lnTo>
                            <a:pt x="157" y="136"/>
                          </a:lnTo>
                          <a:lnTo>
                            <a:pt x="157" y="128"/>
                          </a:lnTo>
                          <a:lnTo>
                            <a:pt x="157" y="8"/>
                          </a:lnTo>
                          <a:lnTo>
                            <a:pt x="157" y="0"/>
                          </a:lnTo>
                          <a:lnTo>
                            <a:pt x="149" y="0"/>
                          </a:lnTo>
                          <a:lnTo>
                            <a:pt x="8" y="0"/>
                          </a:lnTo>
                          <a:lnTo>
                            <a:pt x="0" y="0"/>
                          </a:lnTo>
                          <a:lnTo>
                            <a:pt x="0" y="8"/>
                          </a:lnTo>
                          <a:lnTo>
                            <a:pt x="0" y="128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3819" name="Rectangle 183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599" y="1933"/>
                      <a:ext cx="125" cy="104"/>
                    </a:xfrm>
                    <a:prstGeom prst="rect">
                      <a:avLst/>
                    </a:prstGeom>
                    <a:noFill/>
                    <a:ln w="0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3820" name="Freeform 1836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4583" y="1917"/>
                      <a:ext cx="157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28"/>
                        </a:cxn>
                        <a:cxn ang="0">
                          <a:pos x="0" y="136"/>
                        </a:cxn>
                        <a:cxn ang="0">
                          <a:pos x="8" y="136"/>
                        </a:cxn>
                        <a:cxn ang="0">
                          <a:pos x="149" y="136"/>
                        </a:cxn>
                        <a:cxn ang="0">
                          <a:pos x="157" y="136"/>
                        </a:cxn>
                        <a:cxn ang="0">
                          <a:pos x="157" y="128"/>
                        </a:cxn>
                        <a:cxn ang="0">
                          <a:pos x="157" y="8"/>
                        </a:cxn>
                        <a:cxn ang="0">
                          <a:pos x="157" y="0"/>
                        </a:cxn>
                        <a:cxn ang="0">
                          <a:pos x="149" y="0"/>
                        </a:cxn>
                        <a:cxn ang="0">
                          <a:pos x="8" y="0"/>
                        </a:cxn>
                        <a:cxn ang="0">
                          <a:pos x="0" y="0"/>
                        </a:cxn>
                        <a:cxn ang="0">
                          <a:pos x="0" y="8"/>
                        </a:cxn>
                        <a:cxn ang="0">
                          <a:pos x="0" y="128"/>
                        </a:cxn>
                        <a:cxn ang="0">
                          <a:pos x="0" y="128"/>
                        </a:cxn>
                        <a:cxn ang="0">
                          <a:pos x="16" y="16"/>
                        </a:cxn>
                        <a:cxn ang="0">
                          <a:pos x="141" y="16"/>
                        </a:cxn>
                        <a:cxn ang="0">
                          <a:pos x="141" y="120"/>
                        </a:cxn>
                        <a:cxn ang="0">
                          <a:pos x="16" y="120"/>
                        </a:cxn>
                        <a:cxn ang="0">
                          <a:pos x="16" y="16"/>
                        </a:cxn>
                        <a:cxn ang="0">
                          <a:pos x="16" y="16"/>
                        </a:cxn>
                      </a:cxnLst>
                      <a:rect l="0" t="0" r="r" b="b"/>
                      <a:pathLst>
                        <a:path w="157" h="136">
                          <a:moveTo>
                            <a:pt x="0" y="128"/>
                          </a:moveTo>
                          <a:lnTo>
                            <a:pt x="0" y="136"/>
                          </a:lnTo>
                          <a:lnTo>
                            <a:pt x="8" y="136"/>
                          </a:lnTo>
                          <a:lnTo>
                            <a:pt x="149" y="136"/>
                          </a:lnTo>
                          <a:lnTo>
                            <a:pt x="157" y="136"/>
                          </a:lnTo>
                          <a:lnTo>
                            <a:pt x="157" y="128"/>
                          </a:lnTo>
                          <a:lnTo>
                            <a:pt x="157" y="8"/>
                          </a:lnTo>
                          <a:lnTo>
                            <a:pt x="157" y="0"/>
                          </a:lnTo>
                          <a:lnTo>
                            <a:pt x="149" y="0"/>
                          </a:lnTo>
                          <a:lnTo>
                            <a:pt x="8" y="0"/>
                          </a:lnTo>
                          <a:lnTo>
                            <a:pt x="0" y="0"/>
                          </a:lnTo>
                          <a:lnTo>
                            <a:pt x="0" y="8"/>
                          </a:lnTo>
                          <a:lnTo>
                            <a:pt x="0" y="128"/>
                          </a:lnTo>
                          <a:lnTo>
                            <a:pt x="0" y="128"/>
                          </a:lnTo>
                          <a:close/>
                          <a:moveTo>
                            <a:pt x="16" y="16"/>
                          </a:moveTo>
                          <a:lnTo>
                            <a:pt x="141" y="16"/>
                          </a:lnTo>
                          <a:lnTo>
                            <a:pt x="141" y="120"/>
                          </a:lnTo>
                          <a:lnTo>
                            <a:pt x="16" y="120"/>
                          </a:lnTo>
                          <a:lnTo>
                            <a:pt x="16" y="16"/>
                          </a:lnTo>
                          <a:lnTo>
                            <a:pt x="16" y="16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pic>
                  <p:nvPicPr>
                    <p:cNvPr id="43821" name="Picture 183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22" name="Picture 183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23" name="Picture 183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24" name="Picture 184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17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25" name="Picture 184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17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26" name="Picture 184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27" name="Picture 184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28" name="Picture 184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29" name="Picture 184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56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30" name="Picture 184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56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31" name="Picture 184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32" name="Picture 1848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33" name="Picture 1849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34" name="Picture 185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9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1995"/>
                      <a:ext cx="39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35" name="Picture 185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1995"/>
                      <a:ext cx="2" cy="3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36" name="Picture 185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583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37" name="Picture 185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22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38" name="Picture 185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661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39" name="Picture 185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1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4700" y="2034"/>
                      <a:ext cx="39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43840" name="Picture 185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2"/>
                    <a:srcRect/>
                    <a:stretch>
                      <a:fillRect/>
                    </a:stretch>
                  </p:blipFill>
                  <p:spPr bwMode="auto">
                    <a:xfrm>
                      <a:off x="4739" y="2034"/>
                      <a:ext cx="2" cy="2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</p:grpSp>
            <p:sp>
              <p:nvSpPr>
                <p:cNvPr id="43841" name="Freeform 1857"/>
                <p:cNvSpPr>
                  <a:spLocks/>
                </p:cNvSpPr>
                <p:nvPr/>
              </p:nvSpPr>
              <p:spPr bwMode="auto">
                <a:xfrm>
                  <a:off x="2754" y="3168"/>
                  <a:ext cx="219" cy="266"/>
                </a:xfrm>
                <a:custGeom>
                  <a:avLst/>
                  <a:gdLst/>
                  <a:ahLst/>
                  <a:cxnLst>
                    <a:cxn ang="0">
                      <a:pos x="105" y="0"/>
                    </a:cxn>
                    <a:cxn ang="0">
                      <a:pos x="94" y="1"/>
                    </a:cxn>
                    <a:cxn ang="0">
                      <a:pos x="84" y="2"/>
                    </a:cxn>
                    <a:cxn ang="0">
                      <a:pos x="64" y="8"/>
                    </a:cxn>
                    <a:cxn ang="0">
                      <a:pos x="46" y="18"/>
                    </a:cxn>
                    <a:cxn ang="0">
                      <a:pos x="31" y="31"/>
                    </a:cxn>
                    <a:cxn ang="0">
                      <a:pos x="18" y="46"/>
                    </a:cxn>
                    <a:cxn ang="0">
                      <a:pos x="8" y="64"/>
                    </a:cxn>
                    <a:cxn ang="0">
                      <a:pos x="2" y="84"/>
                    </a:cxn>
                    <a:cxn ang="0">
                      <a:pos x="1" y="94"/>
                    </a:cxn>
                    <a:cxn ang="0">
                      <a:pos x="0" y="105"/>
                    </a:cxn>
                    <a:cxn ang="0">
                      <a:pos x="0" y="419"/>
                    </a:cxn>
                    <a:cxn ang="0">
                      <a:pos x="1" y="430"/>
                    </a:cxn>
                    <a:cxn ang="0">
                      <a:pos x="2" y="440"/>
                    </a:cxn>
                    <a:cxn ang="0">
                      <a:pos x="8" y="460"/>
                    </a:cxn>
                    <a:cxn ang="0">
                      <a:pos x="18" y="478"/>
                    </a:cxn>
                    <a:cxn ang="0">
                      <a:pos x="31" y="493"/>
                    </a:cxn>
                    <a:cxn ang="0">
                      <a:pos x="46" y="506"/>
                    </a:cxn>
                    <a:cxn ang="0">
                      <a:pos x="64" y="516"/>
                    </a:cxn>
                    <a:cxn ang="0">
                      <a:pos x="84" y="522"/>
                    </a:cxn>
                    <a:cxn ang="0">
                      <a:pos x="94" y="523"/>
                    </a:cxn>
                    <a:cxn ang="0">
                      <a:pos x="105" y="524"/>
                    </a:cxn>
                    <a:cxn ang="0">
                      <a:pos x="189" y="524"/>
                    </a:cxn>
                    <a:cxn ang="0">
                      <a:pos x="200" y="523"/>
                    </a:cxn>
                    <a:cxn ang="0">
                      <a:pos x="210" y="522"/>
                    </a:cxn>
                    <a:cxn ang="0">
                      <a:pos x="230" y="516"/>
                    </a:cxn>
                    <a:cxn ang="0">
                      <a:pos x="248" y="506"/>
                    </a:cxn>
                    <a:cxn ang="0">
                      <a:pos x="263" y="493"/>
                    </a:cxn>
                    <a:cxn ang="0">
                      <a:pos x="276" y="478"/>
                    </a:cxn>
                    <a:cxn ang="0">
                      <a:pos x="286" y="460"/>
                    </a:cxn>
                    <a:cxn ang="0">
                      <a:pos x="292" y="440"/>
                    </a:cxn>
                    <a:cxn ang="0">
                      <a:pos x="293" y="430"/>
                    </a:cxn>
                    <a:cxn ang="0">
                      <a:pos x="294" y="419"/>
                    </a:cxn>
                    <a:cxn ang="0">
                      <a:pos x="294" y="105"/>
                    </a:cxn>
                    <a:cxn ang="0">
                      <a:pos x="293" y="94"/>
                    </a:cxn>
                    <a:cxn ang="0">
                      <a:pos x="292" y="84"/>
                    </a:cxn>
                    <a:cxn ang="0">
                      <a:pos x="286" y="64"/>
                    </a:cxn>
                    <a:cxn ang="0">
                      <a:pos x="276" y="46"/>
                    </a:cxn>
                    <a:cxn ang="0">
                      <a:pos x="263" y="31"/>
                    </a:cxn>
                    <a:cxn ang="0">
                      <a:pos x="248" y="18"/>
                    </a:cxn>
                    <a:cxn ang="0">
                      <a:pos x="230" y="8"/>
                    </a:cxn>
                    <a:cxn ang="0">
                      <a:pos x="210" y="2"/>
                    </a:cxn>
                    <a:cxn ang="0">
                      <a:pos x="200" y="1"/>
                    </a:cxn>
                    <a:cxn ang="0">
                      <a:pos x="189" y="0"/>
                    </a:cxn>
                    <a:cxn ang="0">
                      <a:pos x="105" y="0"/>
                    </a:cxn>
                  </a:cxnLst>
                  <a:rect l="0" t="0" r="r" b="b"/>
                  <a:pathLst>
                    <a:path w="294" h="524">
                      <a:moveTo>
                        <a:pt x="105" y="0"/>
                      </a:moveTo>
                      <a:lnTo>
                        <a:pt x="94" y="1"/>
                      </a:lnTo>
                      <a:lnTo>
                        <a:pt x="84" y="2"/>
                      </a:lnTo>
                      <a:lnTo>
                        <a:pt x="64" y="8"/>
                      </a:lnTo>
                      <a:lnTo>
                        <a:pt x="46" y="18"/>
                      </a:lnTo>
                      <a:lnTo>
                        <a:pt x="31" y="31"/>
                      </a:lnTo>
                      <a:lnTo>
                        <a:pt x="18" y="46"/>
                      </a:lnTo>
                      <a:lnTo>
                        <a:pt x="8" y="64"/>
                      </a:lnTo>
                      <a:lnTo>
                        <a:pt x="2" y="84"/>
                      </a:lnTo>
                      <a:lnTo>
                        <a:pt x="1" y="94"/>
                      </a:lnTo>
                      <a:lnTo>
                        <a:pt x="0" y="105"/>
                      </a:lnTo>
                      <a:lnTo>
                        <a:pt x="0" y="419"/>
                      </a:lnTo>
                      <a:lnTo>
                        <a:pt x="1" y="430"/>
                      </a:lnTo>
                      <a:lnTo>
                        <a:pt x="2" y="440"/>
                      </a:lnTo>
                      <a:lnTo>
                        <a:pt x="8" y="460"/>
                      </a:lnTo>
                      <a:lnTo>
                        <a:pt x="18" y="478"/>
                      </a:lnTo>
                      <a:lnTo>
                        <a:pt x="31" y="493"/>
                      </a:lnTo>
                      <a:lnTo>
                        <a:pt x="46" y="506"/>
                      </a:lnTo>
                      <a:lnTo>
                        <a:pt x="64" y="516"/>
                      </a:lnTo>
                      <a:lnTo>
                        <a:pt x="84" y="522"/>
                      </a:lnTo>
                      <a:lnTo>
                        <a:pt x="94" y="523"/>
                      </a:lnTo>
                      <a:lnTo>
                        <a:pt x="105" y="524"/>
                      </a:lnTo>
                      <a:lnTo>
                        <a:pt x="189" y="524"/>
                      </a:lnTo>
                      <a:lnTo>
                        <a:pt x="200" y="523"/>
                      </a:lnTo>
                      <a:lnTo>
                        <a:pt x="210" y="522"/>
                      </a:lnTo>
                      <a:lnTo>
                        <a:pt x="230" y="516"/>
                      </a:lnTo>
                      <a:lnTo>
                        <a:pt x="248" y="506"/>
                      </a:lnTo>
                      <a:lnTo>
                        <a:pt x="263" y="493"/>
                      </a:lnTo>
                      <a:lnTo>
                        <a:pt x="276" y="478"/>
                      </a:lnTo>
                      <a:lnTo>
                        <a:pt x="286" y="460"/>
                      </a:lnTo>
                      <a:lnTo>
                        <a:pt x="292" y="440"/>
                      </a:lnTo>
                      <a:lnTo>
                        <a:pt x="293" y="430"/>
                      </a:lnTo>
                      <a:lnTo>
                        <a:pt x="294" y="419"/>
                      </a:lnTo>
                      <a:lnTo>
                        <a:pt x="294" y="105"/>
                      </a:lnTo>
                      <a:lnTo>
                        <a:pt x="293" y="94"/>
                      </a:lnTo>
                      <a:lnTo>
                        <a:pt x="292" y="84"/>
                      </a:lnTo>
                      <a:lnTo>
                        <a:pt x="286" y="64"/>
                      </a:lnTo>
                      <a:lnTo>
                        <a:pt x="276" y="46"/>
                      </a:lnTo>
                      <a:lnTo>
                        <a:pt x="263" y="31"/>
                      </a:lnTo>
                      <a:lnTo>
                        <a:pt x="248" y="18"/>
                      </a:lnTo>
                      <a:lnTo>
                        <a:pt x="230" y="8"/>
                      </a:lnTo>
                      <a:lnTo>
                        <a:pt x="210" y="2"/>
                      </a:lnTo>
                      <a:lnTo>
                        <a:pt x="200" y="1"/>
                      </a:lnTo>
                      <a:lnTo>
                        <a:pt x="189" y="0"/>
                      </a:lnTo>
                      <a:lnTo>
                        <a:pt x="105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254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842" name="Rectangle 1858"/>
                <p:cNvSpPr>
                  <a:spLocks noChangeArrowheads="1"/>
                </p:cNvSpPr>
                <p:nvPr/>
              </p:nvSpPr>
              <p:spPr bwMode="auto">
                <a:xfrm>
                  <a:off x="2754" y="3168"/>
                  <a:ext cx="221" cy="63"/>
                </a:xfrm>
                <a:prstGeom prst="rect">
                  <a:avLst/>
                </a:prstGeom>
                <a:solidFill>
                  <a:srgbClr val="00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843" name="Rectangle 1859"/>
                <p:cNvSpPr>
                  <a:spLocks noChangeArrowheads="1"/>
                </p:cNvSpPr>
                <p:nvPr/>
              </p:nvSpPr>
              <p:spPr bwMode="auto">
                <a:xfrm>
                  <a:off x="2754" y="3077"/>
                  <a:ext cx="221" cy="91"/>
                </a:xfrm>
                <a:prstGeom prst="rect">
                  <a:avLst/>
                </a:prstGeom>
                <a:solidFill>
                  <a:srgbClr val="FF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844" name="Rectangle 1860"/>
                <p:cNvSpPr>
                  <a:spLocks noChangeArrowheads="1"/>
                </p:cNvSpPr>
                <p:nvPr/>
              </p:nvSpPr>
              <p:spPr bwMode="auto">
                <a:xfrm>
                  <a:off x="2754" y="2925"/>
                  <a:ext cx="221" cy="55"/>
                </a:xfrm>
                <a:prstGeom prst="rect">
                  <a:avLst/>
                </a:prstGeom>
                <a:solidFill>
                  <a:srgbClr val="80808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845" name="Rectangle 1861"/>
                <p:cNvSpPr>
                  <a:spLocks noChangeArrowheads="1"/>
                </p:cNvSpPr>
                <p:nvPr/>
              </p:nvSpPr>
              <p:spPr bwMode="auto">
                <a:xfrm>
                  <a:off x="2767" y="2919"/>
                  <a:ext cx="202" cy="11"/>
                </a:xfrm>
                <a:prstGeom prst="rect">
                  <a:avLst/>
                </a:prstGeom>
                <a:solidFill>
                  <a:srgbClr val="808080"/>
                </a:solidFill>
                <a:ln w="25400">
                  <a:solidFill>
                    <a:srgbClr val="80808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846" name="Rectangle 1862"/>
                <p:cNvSpPr>
                  <a:spLocks noChangeArrowheads="1"/>
                </p:cNvSpPr>
                <p:nvPr/>
              </p:nvSpPr>
              <p:spPr bwMode="auto">
                <a:xfrm>
                  <a:off x="2799" y="2874"/>
                  <a:ext cx="137" cy="10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847" name="Freeform 1863"/>
                <p:cNvSpPr>
                  <a:spLocks/>
                </p:cNvSpPr>
                <p:nvPr/>
              </p:nvSpPr>
              <p:spPr bwMode="auto">
                <a:xfrm>
                  <a:off x="2754" y="2832"/>
                  <a:ext cx="219" cy="31"/>
                </a:xfrm>
                <a:custGeom>
                  <a:avLst/>
                  <a:gdLst/>
                  <a:ahLst/>
                  <a:cxnLst>
                    <a:cxn ang="0">
                      <a:pos x="89" y="0"/>
                    </a:cxn>
                    <a:cxn ang="0">
                      <a:pos x="71" y="2"/>
                    </a:cxn>
                    <a:cxn ang="0">
                      <a:pos x="54" y="7"/>
                    </a:cxn>
                    <a:cxn ang="0">
                      <a:pos x="39" y="15"/>
                    </a:cxn>
                    <a:cxn ang="0">
                      <a:pos x="26" y="26"/>
                    </a:cxn>
                    <a:cxn ang="0">
                      <a:pos x="15" y="39"/>
                    </a:cxn>
                    <a:cxn ang="0">
                      <a:pos x="7" y="54"/>
                    </a:cxn>
                    <a:cxn ang="0">
                      <a:pos x="2" y="71"/>
                    </a:cxn>
                    <a:cxn ang="0">
                      <a:pos x="0" y="89"/>
                    </a:cxn>
                    <a:cxn ang="0">
                      <a:pos x="2" y="107"/>
                    </a:cxn>
                    <a:cxn ang="0">
                      <a:pos x="7" y="124"/>
                    </a:cxn>
                    <a:cxn ang="0">
                      <a:pos x="15" y="139"/>
                    </a:cxn>
                    <a:cxn ang="0">
                      <a:pos x="26" y="152"/>
                    </a:cxn>
                    <a:cxn ang="0">
                      <a:pos x="39" y="163"/>
                    </a:cxn>
                    <a:cxn ang="0">
                      <a:pos x="54" y="171"/>
                    </a:cxn>
                    <a:cxn ang="0">
                      <a:pos x="71" y="176"/>
                    </a:cxn>
                    <a:cxn ang="0">
                      <a:pos x="89" y="178"/>
                    </a:cxn>
                    <a:cxn ang="0">
                      <a:pos x="205" y="178"/>
                    </a:cxn>
                    <a:cxn ang="0">
                      <a:pos x="223" y="176"/>
                    </a:cxn>
                    <a:cxn ang="0">
                      <a:pos x="240" y="171"/>
                    </a:cxn>
                    <a:cxn ang="0">
                      <a:pos x="255" y="163"/>
                    </a:cxn>
                    <a:cxn ang="0">
                      <a:pos x="268" y="152"/>
                    </a:cxn>
                    <a:cxn ang="0">
                      <a:pos x="279" y="139"/>
                    </a:cxn>
                    <a:cxn ang="0">
                      <a:pos x="287" y="124"/>
                    </a:cxn>
                    <a:cxn ang="0">
                      <a:pos x="292" y="107"/>
                    </a:cxn>
                    <a:cxn ang="0">
                      <a:pos x="294" y="89"/>
                    </a:cxn>
                    <a:cxn ang="0">
                      <a:pos x="292" y="71"/>
                    </a:cxn>
                    <a:cxn ang="0">
                      <a:pos x="287" y="54"/>
                    </a:cxn>
                    <a:cxn ang="0">
                      <a:pos x="279" y="39"/>
                    </a:cxn>
                    <a:cxn ang="0">
                      <a:pos x="268" y="26"/>
                    </a:cxn>
                    <a:cxn ang="0">
                      <a:pos x="255" y="15"/>
                    </a:cxn>
                    <a:cxn ang="0">
                      <a:pos x="240" y="7"/>
                    </a:cxn>
                    <a:cxn ang="0">
                      <a:pos x="223" y="2"/>
                    </a:cxn>
                    <a:cxn ang="0">
                      <a:pos x="205" y="0"/>
                    </a:cxn>
                    <a:cxn ang="0">
                      <a:pos x="89" y="0"/>
                    </a:cxn>
                  </a:cxnLst>
                  <a:rect l="0" t="0" r="r" b="b"/>
                  <a:pathLst>
                    <a:path w="294" h="178">
                      <a:moveTo>
                        <a:pt x="89" y="0"/>
                      </a:moveTo>
                      <a:lnTo>
                        <a:pt x="71" y="2"/>
                      </a:lnTo>
                      <a:lnTo>
                        <a:pt x="54" y="7"/>
                      </a:lnTo>
                      <a:lnTo>
                        <a:pt x="39" y="15"/>
                      </a:lnTo>
                      <a:lnTo>
                        <a:pt x="26" y="26"/>
                      </a:lnTo>
                      <a:lnTo>
                        <a:pt x="15" y="39"/>
                      </a:lnTo>
                      <a:lnTo>
                        <a:pt x="7" y="54"/>
                      </a:lnTo>
                      <a:lnTo>
                        <a:pt x="2" y="71"/>
                      </a:lnTo>
                      <a:lnTo>
                        <a:pt x="0" y="89"/>
                      </a:lnTo>
                      <a:lnTo>
                        <a:pt x="2" y="107"/>
                      </a:lnTo>
                      <a:lnTo>
                        <a:pt x="7" y="124"/>
                      </a:lnTo>
                      <a:lnTo>
                        <a:pt x="15" y="139"/>
                      </a:lnTo>
                      <a:lnTo>
                        <a:pt x="26" y="152"/>
                      </a:lnTo>
                      <a:lnTo>
                        <a:pt x="39" y="163"/>
                      </a:lnTo>
                      <a:lnTo>
                        <a:pt x="54" y="171"/>
                      </a:lnTo>
                      <a:lnTo>
                        <a:pt x="71" y="176"/>
                      </a:lnTo>
                      <a:lnTo>
                        <a:pt x="89" y="178"/>
                      </a:lnTo>
                      <a:lnTo>
                        <a:pt x="205" y="178"/>
                      </a:lnTo>
                      <a:lnTo>
                        <a:pt x="223" y="176"/>
                      </a:lnTo>
                      <a:lnTo>
                        <a:pt x="240" y="171"/>
                      </a:lnTo>
                      <a:lnTo>
                        <a:pt x="255" y="163"/>
                      </a:lnTo>
                      <a:lnTo>
                        <a:pt x="268" y="152"/>
                      </a:lnTo>
                      <a:lnTo>
                        <a:pt x="279" y="139"/>
                      </a:lnTo>
                      <a:lnTo>
                        <a:pt x="287" y="124"/>
                      </a:lnTo>
                      <a:lnTo>
                        <a:pt x="292" y="107"/>
                      </a:lnTo>
                      <a:lnTo>
                        <a:pt x="294" y="89"/>
                      </a:lnTo>
                      <a:lnTo>
                        <a:pt x="292" y="71"/>
                      </a:lnTo>
                      <a:lnTo>
                        <a:pt x="287" y="54"/>
                      </a:lnTo>
                      <a:lnTo>
                        <a:pt x="279" y="39"/>
                      </a:lnTo>
                      <a:lnTo>
                        <a:pt x="268" y="26"/>
                      </a:lnTo>
                      <a:lnTo>
                        <a:pt x="255" y="15"/>
                      </a:lnTo>
                      <a:lnTo>
                        <a:pt x="240" y="7"/>
                      </a:lnTo>
                      <a:lnTo>
                        <a:pt x="223" y="2"/>
                      </a:lnTo>
                      <a:lnTo>
                        <a:pt x="205" y="0"/>
                      </a:lnTo>
                      <a:lnTo>
                        <a:pt x="89" y="0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254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43848" name="Rectangle 1864"/>
                <p:cNvSpPr>
                  <a:spLocks noChangeArrowheads="1"/>
                </p:cNvSpPr>
                <p:nvPr/>
              </p:nvSpPr>
              <p:spPr bwMode="auto">
                <a:xfrm>
                  <a:off x="2754" y="3204"/>
                  <a:ext cx="221" cy="99"/>
                </a:xfrm>
                <a:prstGeom prst="rect">
                  <a:avLst/>
                </a:prstGeom>
                <a:solidFill>
                  <a:srgbClr val="000000"/>
                </a:solidFill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sp>
            <p:nvSpPr>
              <p:cNvPr id="43849" name="Line 1865"/>
              <p:cNvSpPr>
                <a:spLocks noChangeShapeType="1"/>
              </p:cNvSpPr>
              <p:nvPr/>
            </p:nvSpPr>
            <p:spPr bwMode="auto">
              <a:xfrm flipV="1">
                <a:off x="1296" y="2160"/>
                <a:ext cx="720" cy="384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  <a:round/>
                <a:headEnd type="triangle" w="med" len="med"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43850" name="Line 1866"/>
            <p:cNvSpPr>
              <a:spLocks noChangeShapeType="1"/>
            </p:cNvSpPr>
            <p:nvPr/>
          </p:nvSpPr>
          <p:spPr bwMode="auto">
            <a:xfrm flipH="1">
              <a:off x="1244" y="1711"/>
              <a:ext cx="96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51" name="Line 1867"/>
            <p:cNvSpPr>
              <a:spLocks noChangeShapeType="1"/>
            </p:cNvSpPr>
            <p:nvPr/>
          </p:nvSpPr>
          <p:spPr bwMode="auto">
            <a:xfrm flipH="1">
              <a:off x="2252" y="1615"/>
              <a:ext cx="96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52" name="Oval 1868"/>
            <p:cNvSpPr>
              <a:spLocks noChangeArrowheads="1"/>
            </p:cNvSpPr>
            <p:nvPr/>
          </p:nvSpPr>
          <p:spPr bwMode="auto">
            <a:xfrm>
              <a:off x="2014" y="1580"/>
              <a:ext cx="227" cy="91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53" name="Oval 1869"/>
            <p:cNvSpPr>
              <a:spLocks noChangeArrowheads="1"/>
            </p:cNvSpPr>
            <p:nvPr/>
          </p:nvSpPr>
          <p:spPr bwMode="auto">
            <a:xfrm>
              <a:off x="3556" y="1697"/>
              <a:ext cx="227" cy="45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54" name="Oval 1870"/>
            <p:cNvSpPr>
              <a:spLocks noChangeArrowheads="1"/>
            </p:cNvSpPr>
            <p:nvPr/>
          </p:nvSpPr>
          <p:spPr bwMode="auto">
            <a:xfrm>
              <a:off x="5099" y="1671"/>
              <a:ext cx="227" cy="45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55" name="Oval 1871"/>
            <p:cNvSpPr>
              <a:spLocks noChangeArrowheads="1"/>
            </p:cNvSpPr>
            <p:nvPr/>
          </p:nvSpPr>
          <p:spPr bwMode="auto">
            <a:xfrm>
              <a:off x="1606" y="1595"/>
              <a:ext cx="227" cy="91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56" name="Oval 1872"/>
            <p:cNvSpPr>
              <a:spLocks noChangeArrowheads="1"/>
            </p:cNvSpPr>
            <p:nvPr/>
          </p:nvSpPr>
          <p:spPr bwMode="auto">
            <a:xfrm>
              <a:off x="4756" y="1660"/>
              <a:ext cx="227" cy="91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57" name="Oval 1873"/>
            <p:cNvSpPr>
              <a:spLocks noChangeArrowheads="1"/>
            </p:cNvSpPr>
            <p:nvPr/>
          </p:nvSpPr>
          <p:spPr bwMode="auto">
            <a:xfrm>
              <a:off x="975" y="1706"/>
              <a:ext cx="227" cy="91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58" name="Oval 1874"/>
            <p:cNvSpPr>
              <a:spLocks noChangeArrowheads="1"/>
            </p:cNvSpPr>
            <p:nvPr/>
          </p:nvSpPr>
          <p:spPr bwMode="auto">
            <a:xfrm>
              <a:off x="466" y="1706"/>
              <a:ext cx="227" cy="91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59" name="Oval 1875"/>
            <p:cNvSpPr>
              <a:spLocks noChangeArrowheads="1"/>
            </p:cNvSpPr>
            <p:nvPr/>
          </p:nvSpPr>
          <p:spPr bwMode="auto">
            <a:xfrm>
              <a:off x="3137" y="1701"/>
              <a:ext cx="227" cy="91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60" name="Oval 1876"/>
            <p:cNvSpPr>
              <a:spLocks noChangeArrowheads="1"/>
            </p:cNvSpPr>
            <p:nvPr/>
          </p:nvSpPr>
          <p:spPr bwMode="auto">
            <a:xfrm>
              <a:off x="5103" y="1706"/>
              <a:ext cx="227" cy="45"/>
            </a:xfrm>
            <a:prstGeom prst="ellipse">
              <a:avLst/>
            </a:prstGeom>
            <a:solidFill>
              <a:srgbClr val="3333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61" name="Oval 1877"/>
            <p:cNvSpPr>
              <a:spLocks noChangeArrowheads="1"/>
            </p:cNvSpPr>
            <p:nvPr/>
          </p:nvSpPr>
          <p:spPr bwMode="auto">
            <a:xfrm>
              <a:off x="3560" y="1661"/>
              <a:ext cx="227" cy="45"/>
            </a:xfrm>
            <a:prstGeom prst="ellipse">
              <a:avLst/>
            </a:prstGeom>
            <a:solidFill>
              <a:srgbClr val="3333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62" name="Oval 1878"/>
            <p:cNvSpPr>
              <a:spLocks noChangeArrowheads="1"/>
            </p:cNvSpPr>
            <p:nvPr/>
          </p:nvSpPr>
          <p:spPr bwMode="auto">
            <a:xfrm>
              <a:off x="5375" y="3693"/>
              <a:ext cx="227" cy="45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63" name="Oval 1879"/>
            <p:cNvSpPr>
              <a:spLocks noChangeArrowheads="1"/>
            </p:cNvSpPr>
            <p:nvPr/>
          </p:nvSpPr>
          <p:spPr bwMode="auto">
            <a:xfrm>
              <a:off x="5379" y="3657"/>
              <a:ext cx="227" cy="45"/>
            </a:xfrm>
            <a:prstGeom prst="ellipse">
              <a:avLst/>
            </a:prstGeom>
            <a:solidFill>
              <a:srgbClr val="3333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3864" name="Oval 1880"/>
            <p:cNvSpPr>
              <a:spLocks noChangeArrowheads="1"/>
            </p:cNvSpPr>
            <p:nvPr/>
          </p:nvSpPr>
          <p:spPr bwMode="auto">
            <a:xfrm>
              <a:off x="2245" y="2614"/>
              <a:ext cx="227" cy="91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496300" cy="865188"/>
          </a:xfrm>
        </p:spPr>
        <p:txBody>
          <a:bodyPr/>
          <a:lstStyle/>
          <a:p>
            <a:r>
              <a:rPr lang="fr-FR" sz="3600"/>
              <a:t>Intérêt pour le diagnostic et la classification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484313"/>
            <a:ext cx="8062913" cy="4538662"/>
          </a:xfrm>
        </p:spPr>
        <p:txBody>
          <a:bodyPr/>
          <a:lstStyle/>
          <a:p>
            <a:r>
              <a:rPr lang="fr-FR" sz="2400"/>
              <a:t>Leucémies aigues</a:t>
            </a:r>
          </a:p>
          <a:p>
            <a:r>
              <a:rPr lang="fr-FR" sz="2400"/>
              <a:t>Rhabdomyosarcome alvéolaire</a:t>
            </a:r>
          </a:p>
          <a:p>
            <a:r>
              <a:rPr lang="fr-FR" sz="2400"/>
              <a:t>Tumeurs de la famille du sarcome d’Ewing</a:t>
            </a:r>
          </a:p>
          <a:p>
            <a:r>
              <a:rPr lang="fr-FR" sz="2400"/>
              <a:t>Histiocytose maligne/lymphome anaplasique</a:t>
            </a:r>
          </a:p>
          <a:p>
            <a:r>
              <a:rPr lang="fr-FR" sz="2400"/>
              <a:t>Lymphome de Burkitt</a:t>
            </a:r>
          </a:p>
          <a:p>
            <a:r>
              <a:rPr lang="fr-FR" sz="2400"/>
              <a:t>Dermatofibrosarcome protuberans</a:t>
            </a:r>
          </a:p>
          <a:p>
            <a:r>
              <a:rPr lang="fr-FR" sz="2400"/>
              <a:t>Tumeur myofibroblastique inflammatoire</a:t>
            </a:r>
          </a:p>
          <a:p>
            <a:r>
              <a:rPr lang="fr-FR" sz="2400"/>
              <a:t>Fibrosarcome congénital</a:t>
            </a:r>
          </a:p>
          <a:p>
            <a:r>
              <a:rPr lang="fr-FR" sz="2400"/>
              <a:t>Tumeur rhabdoïde tératoïde…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1143000"/>
          </a:xfrm>
        </p:spPr>
        <p:txBody>
          <a:bodyPr/>
          <a:lstStyle/>
          <a:p>
            <a:r>
              <a:rPr lang="fr-FR"/>
              <a:t>Intérêt pronostique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133600"/>
            <a:ext cx="7772400" cy="4114800"/>
          </a:xfrm>
        </p:spPr>
        <p:txBody>
          <a:bodyPr/>
          <a:lstStyle/>
          <a:p>
            <a:pPr marL="609600" indent="-609600"/>
            <a:r>
              <a:rPr lang="fr-FR"/>
              <a:t>Neuroblastome</a:t>
            </a:r>
          </a:p>
          <a:p>
            <a:pPr marL="609600" indent="-609600"/>
            <a:r>
              <a:rPr lang="fr-FR"/>
              <a:t>Rhabdomyosarcome alvéolaire</a:t>
            </a:r>
          </a:p>
          <a:p>
            <a:pPr marL="609600" indent="-609600"/>
            <a:r>
              <a:rPr lang="fr-FR"/>
              <a:t>Sarcome d’Ewing (?)</a:t>
            </a:r>
          </a:p>
          <a:p>
            <a:pPr marL="609600" indent="-609600"/>
            <a:r>
              <a:rPr lang="fr-FR"/>
              <a:t>Leucémies aigues lymphoblastiques</a:t>
            </a:r>
          </a:p>
          <a:p>
            <a:pPr marL="609600" indent="-609600"/>
            <a:r>
              <a:rPr lang="fr-FR"/>
              <a:t>Leucémies aigues myéloblastiques</a:t>
            </a:r>
          </a:p>
          <a:p>
            <a:pPr marL="609600" indent="-609600"/>
            <a:r>
              <a:rPr lang="fr-FR"/>
              <a:t>…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8642350" cy="792163"/>
          </a:xfrm>
        </p:spPr>
        <p:txBody>
          <a:bodyPr/>
          <a:lstStyle/>
          <a:p>
            <a:r>
              <a:rPr lang="fr-FR" sz="4000"/>
              <a:t>Développement de thérapeutiques ciblées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Leucémies aigues</a:t>
            </a:r>
          </a:p>
          <a:p>
            <a:pPr>
              <a:buFontTx/>
              <a:buNone/>
            </a:pPr>
            <a:endParaRPr lang="fr-FR" dirty="0"/>
          </a:p>
          <a:p>
            <a:r>
              <a:rPr lang="fr-FR" dirty="0" err="1"/>
              <a:t>Dermatofibrosarcoma</a:t>
            </a:r>
            <a:r>
              <a:rPr lang="fr-FR" dirty="0"/>
              <a:t> </a:t>
            </a:r>
            <a:r>
              <a:rPr lang="fr-FR" dirty="0" err="1"/>
              <a:t>protuberans</a:t>
            </a:r>
            <a:endParaRPr lang="fr-FR" dirty="0"/>
          </a:p>
          <a:p>
            <a:endParaRPr lang="fr-FR" dirty="0"/>
          </a:p>
          <a:p>
            <a:r>
              <a:rPr lang="fr-FR" dirty="0" smtClean="0"/>
              <a:t>Lymphome </a:t>
            </a:r>
            <a:r>
              <a:rPr lang="fr-FR" dirty="0" err="1" smtClean="0"/>
              <a:t>anaplasique</a:t>
            </a:r>
            <a:r>
              <a:rPr lang="fr-FR" dirty="0" smtClean="0"/>
              <a:t>…</a:t>
            </a:r>
            <a:endParaRPr lang="fr-FR" dirty="0"/>
          </a:p>
          <a:p>
            <a:pPr lvl="1">
              <a:buFontTx/>
              <a:buNone/>
            </a:pPr>
            <a:endParaRPr lang="fr-FR" dirty="0"/>
          </a:p>
          <a:p>
            <a:pPr lvl="1">
              <a:buFontTx/>
              <a:buNone/>
            </a:pPr>
            <a:endParaRPr lang="fr-F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865188"/>
          </a:xfrm>
        </p:spPr>
        <p:txBody>
          <a:bodyPr/>
          <a:lstStyle/>
          <a:p>
            <a:r>
              <a:rPr lang="fr-FR"/>
              <a:t>Rhabdomyosarcome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12875"/>
            <a:ext cx="8893175" cy="4608513"/>
          </a:xfrm>
        </p:spPr>
        <p:txBody>
          <a:bodyPr/>
          <a:lstStyle/>
          <a:p>
            <a:r>
              <a:rPr lang="fr-FR" sz="2800"/>
              <a:t>Tumeur mésenchymateuse (70%) pédiatrique: âge 5,5 ans</a:t>
            </a:r>
          </a:p>
          <a:p>
            <a:r>
              <a:rPr lang="fr-FR" sz="2800"/>
              <a:t>Tumeur à petites cellules rondes…</a:t>
            </a:r>
          </a:p>
          <a:p>
            <a:r>
              <a:rPr lang="fr-FR" sz="2800"/>
              <a:t>Rarement associé à syndromes génétiques</a:t>
            </a:r>
          </a:p>
          <a:p>
            <a:pPr>
              <a:buFontTx/>
              <a:buNone/>
            </a:pPr>
            <a:r>
              <a:rPr lang="fr-FR" sz="2800"/>
              <a:t>			</a:t>
            </a:r>
            <a:r>
              <a:rPr lang="fr-FR" sz="2400"/>
              <a:t>(Li Fraumeini, neurofibromatose de type 1)</a:t>
            </a:r>
          </a:p>
          <a:p>
            <a:pPr>
              <a:buFontTx/>
              <a:buNone/>
            </a:pPr>
            <a:endParaRPr lang="fr-FR" sz="2400"/>
          </a:p>
          <a:p>
            <a:r>
              <a:rPr lang="fr-FR" sz="2800"/>
              <a:t>2 types histologiques principaux:</a:t>
            </a:r>
          </a:p>
          <a:p>
            <a:pPr>
              <a:buFontTx/>
              <a:buNone/>
            </a:pPr>
            <a:r>
              <a:rPr lang="fr-FR" sz="2800"/>
              <a:t>		-R. embryonnaires (80%) </a:t>
            </a:r>
          </a:p>
          <a:p>
            <a:pPr>
              <a:buFontTx/>
              <a:buNone/>
            </a:pPr>
            <a:r>
              <a:rPr lang="fr-FR" sz="2800"/>
              <a:t>		-R. alvéolaires</a:t>
            </a:r>
          </a:p>
          <a:p>
            <a:endParaRPr lang="fr-FR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333375"/>
            <a:ext cx="7772400" cy="803275"/>
          </a:xfrm>
        </p:spPr>
        <p:txBody>
          <a:bodyPr/>
          <a:lstStyle/>
          <a:p>
            <a:r>
              <a:rPr lang="fr-FR"/>
              <a:t>Rhabdomyosarcome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57338"/>
            <a:ext cx="8280400" cy="46815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800"/>
              <a:t>Difficultés diagnostiques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400"/>
              <a:t>(Nombreuses tumeurs à petites cellules rondes chez l’enfant)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400"/>
              <a:t>	lymphome, neuroblastome, famille du sarcome d’Ewing…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2400"/>
          </a:p>
          <a:p>
            <a:pPr>
              <a:lnSpc>
                <a:spcPct val="90000"/>
              </a:lnSpc>
            </a:pPr>
            <a:r>
              <a:rPr lang="fr-FR" sz="2800"/>
              <a:t>Rhabdomyosarcome alvéolaire caractérisé par: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400"/>
              <a:t>	- Translocation réciproque récurrente (2;13)(q35;q14)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400"/>
              <a:t>	- PAX 3 (K2) et FHKR (K13)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400"/>
              <a:t>	- Gènes régulateurs de la transcription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400"/>
              <a:t>		(développement neuromusculaire précoce) 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2400"/>
          </a:p>
          <a:p>
            <a:pPr>
              <a:lnSpc>
                <a:spcPct val="90000"/>
              </a:lnSpc>
              <a:buFontTx/>
              <a:buNone/>
            </a:pPr>
            <a:r>
              <a:rPr lang="fr-FR" sz="2400"/>
              <a:t>	- Variant (1;13) impliquant PAX 7 sur 1p36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4800" y="304800"/>
            <a:ext cx="8382000" cy="3382963"/>
          </a:xfrm>
        </p:spPr>
      </p:pic>
      <p:pic>
        <p:nvPicPr>
          <p:cNvPr id="32772" name="Picture 4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524000" y="4038600"/>
            <a:ext cx="6324600" cy="24384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865188"/>
          </a:xfrm>
        </p:spPr>
        <p:txBody>
          <a:bodyPr/>
          <a:lstStyle/>
          <a:p>
            <a:r>
              <a:rPr lang="fr-FR"/>
              <a:t>Rhabdomyosarcome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773238"/>
            <a:ext cx="8569325" cy="4608512"/>
          </a:xfrm>
        </p:spPr>
        <p:txBody>
          <a:bodyPr/>
          <a:lstStyle/>
          <a:p>
            <a:r>
              <a:rPr lang="fr-FR" sz="2800"/>
              <a:t>Prise en charge multidisciplinaire</a:t>
            </a:r>
          </a:p>
          <a:p>
            <a:pPr lvl="1">
              <a:buFontTx/>
              <a:buNone/>
            </a:pPr>
            <a:r>
              <a:rPr lang="fr-FR" sz="2400"/>
              <a:t>	Chimiothérapie, Chirurgie +/- Radiothérapie</a:t>
            </a:r>
          </a:p>
          <a:p>
            <a:pPr lvl="1">
              <a:buFontTx/>
              <a:buNone/>
            </a:pPr>
            <a:endParaRPr lang="fr-FR" sz="2400"/>
          </a:p>
          <a:p>
            <a:pPr lvl="1">
              <a:buFontTx/>
              <a:buNone/>
            </a:pPr>
            <a:r>
              <a:rPr lang="fr-FR"/>
              <a:t>Analyse des facteurs de risque</a:t>
            </a:r>
            <a:endParaRPr lang="fr-FR" sz="2400"/>
          </a:p>
          <a:p>
            <a:pPr lvl="1">
              <a:buFontTx/>
              <a:buNone/>
            </a:pPr>
            <a:r>
              <a:rPr lang="fr-FR" sz="2400"/>
              <a:t>	- âge (&lt; ou &gt; à 10 ans)</a:t>
            </a:r>
          </a:p>
          <a:p>
            <a:pPr lvl="1">
              <a:buFontTx/>
              <a:buNone/>
            </a:pPr>
            <a:r>
              <a:rPr lang="fr-FR" sz="2400"/>
              <a:t>	- taille de la tumeur et localisation</a:t>
            </a:r>
          </a:p>
          <a:p>
            <a:pPr lvl="1">
              <a:buFontTx/>
              <a:buNone/>
            </a:pPr>
            <a:r>
              <a:rPr lang="fr-FR" sz="2400"/>
              <a:t>	- extension (métastases, ganglions régionaux)</a:t>
            </a:r>
          </a:p>
          <a:p>
            <a:pPr lvl="1">
              <a:buFontTx/>
              <a:buNone/>
            </a:pPr>
            <a:r>
              <a:rPr lang="fr-FR" sz="2400"/>
              <a:t>	-	</a:t>
            </a:r>
            <a:r>
              <a:rPr lang="fr-FR" sz="2400">
                <a:solidFill>
                  <a:srgbClr val="000099"/>
                </a:solidFill>
              </a:rPr>
              <a:t>histologie (embryonnaire versus alvéolaire)</a:t>
            </a:r>
          </a:p>
          <a:p>
            <a:pPr lvl="1">
              <a:buFontTx/>
              <a:buNone/>
            </a:pPr>
            <a:r>
              <a:rPr lang="fr-FR" sz="2400"/>
              <a:t>	- qualité du geste chirurgical d’éxérèse</a:t>
            </a:r>
          </a:p>
          <a:p>
            <a:pPr lvl="1">
              <a:buFontTx/>
              <a:buNone/>
            </a:pPr>
            <a:r>
              <a:rPr lang="fr-FR" sz="240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333375"/>
            <a:ext cx="7772400" cy="587375"/>
          </a:xfrm>
        </p:spPr>
        <p:txBody>
          <a:bodyPr/>
          <a:lstStyle/>
          <a:p>
            <a:r>
              <a:rPr lang="fr-FR" sz="4000"/>
              <a:t>RHABDOMYOSARCOME</a:t>
            </a:r>
          </a:p>
        </p:txBody>
      </p:sp>
      <p:pic>
        <p:nvPicPr>
          <p:cNvPr id="26627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1268413"/>
            <a:ext cx="8532813" cy="4913312"/>
          </a:xfrm>
        </p:spPr>
      </p:pic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2339975" y="5373688"/>
            <a:ext cx="9366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2268538" y="5876925"/>
            <a:ext cx="10795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7772400" cy="792162"/>
          </a:xfrm>
        </p:spPr>
        <p:txBody>
          <a:bodyPr/>
          <a:lstStyle/>
          <a:p>
            <a:r>
              <a:rPr lang="fr-FR"/>
              <a:t>RHABDOMYOSARCOME</a:t>
            </a:r>
          </a:p>
        </p:txBody>
      </p:sp>
      <p:pic>
        <p:nvPicPr>
          <p:cNvPr id="2765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268413"/>
            <a:ext cx="9144000" cy="5011737"/>
          </a:xfrm>
        </p:spPr>
      </p:pic>
      <p:sp>
        <p:nvSpPr>
          <p:cNvPr id="27655" name="Line 7"/>
          <p:cNvSpPr>
            <a:spLocks noChangeShapeType="1"/>
          </p:cNvSpPr>
          <p:nvPr/>
        </p:nvSpPr>
        <p:spPr bwMode="auto">
          <a:xfrm>
            <a:off x="1763713" y="5516563"/>
            <a:ext cx="5762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7656" name="Line 8"/>
          <p:cNvSpPr>
            <a:spLocks noChangeShapeType="1"/>
          </p:cNvSpPr>
          <p:nvPr/>
        </p:nvSpPr>
        <p:spPr bwMode="auto">
          <a:xfrm>
            <a:off x="1763713" y="6021388"/>
            <a:ext cx="6477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7657" name="Line 9"/>
          <p:cNvSpPr>
            <a:spLocks noChangeShapeType="1"/>
          </p:cNvSpPr>
          <p:nvPr/>
        </p:nvSpPr>
        <p:spPr bwMode="auto">
          <a:xfrm>
            <a:off x="6084888" y="5516563"/>
            <a:ext cx="5032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7658" name="Line 10"/>
          <p:cNvSpPr>
            <a:spLocks noChangeShapeType="1"/>
          </p:cNvSpPr>
          <p:nvPr/>
        </p:nvSpPr>
        <p:spPr bwMode="auto">
          <a:xfrm>
            <a:off x="6011863" y="6021388"/>
            <a:ext cx="5762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7659" name="Line 11"/>
          <p:cNvSpPr>
            <a:spLocks noChangeShapeType="1"/>
          </p:cNvSpPr>
          <p:nvPr/>
        </p:nvSpPr>
        <p:spPr bwMode="auto">
          <a:xfrm>
            <a:off x="6804025" y="5445125"/>
            <a:ext cx="5762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7660" name="Line 12"/>
          <p:cNvSpPr>
            <a:spLocks noChangeShapeType="1"/>
          </p:cNvSpPr>
          <p:nvPr/>
        </p:nvSpPr>
        <p:spPr bwMode="auto">
          <a:xfrm>
            <a:off x="6804025" y="5876925"/>
            <a:ext cx="6477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34925" y="1719263"/>
            <a:ext cx="9096375" cy="1920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fr-FR" sz="4000" b="1"/>
              <a:t>EXEMPLE DE LA TRANSLOCATION </a:t>
            </a:r>
          </a:p>
          <a:p>
            <a:pPr algn="ctr" eaLnBrk="0" hangingPunct="0"/>
            <a:r>
              <a:rPr lang="fr-FR" sz="4000" b="1"/>
              <a:t>t(11;22)</a:t>
            </a:r>
          </a:p>
          <a:p>
            <a:pPr algn="ctr" eaLnBrk="0" hangingPunct="0"/>
            <a:r>
              <a:rPr lang="fr-FR" sz="4000" b="1"/>
              <a:t>DANS LE SARCOME D’EWING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827088" y="4437063"/>
            <a:ext cx="7310437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400" b="1"/>
              <a:t>ou comment l’analyse génomique entraîne la définition</a:t>
            </a:r>
          </a:p>
          <a:p>
            <a:pPr eaLnBrk="0" hangingPunct="0"/>
            <a:r>
              <a:rPr lang="fr-FR" sz="2400" b="1"/>
              <a:t>d’une nouvelle famille de tumeurs…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533400" y="1143000"/>
            <a:ext cx="7458075" cy="819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endParaRPr lang="fr-FR" sz="2400"/>
          </a:p>
          <a:p>
            <a:pPr eaLnBrk="0" hangingPunct="0"/>
            <a:r>
              <a:rPr lang="fr-FR" sz="2400"/>
              <a:t>-1984: découverte d’une anomalie cytogénétique spécifique</a:t>
            </a:r>
          </a:p>
        </p:txBody>
      </p:sp>
      <p:pic>
        <p:nvPicPr>
          <p:cNvPr id="49155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286000"/>
            <a:ext cx="4953000" cy="3810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5715000" y="4495800"/>
            <a:ext cx="245110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t(11;22)(q24;q12)</a:t>
            </a:r>
            <a:endParaRPr lang="fr-FR" sz="2400"/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3124200" y="533400"/>
            <a:ext cx="2881313" cy="519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800" b="1">
                <a:solidFill>
                  <a:schemeClr val="hlink"/>
                </a:solidFill>
              </a:rPr>
              <a:t>Sarcome d’Ewing</a:t>
            </a:r>
            <a:endParaRPr lang="en-US" sz="2800" b="1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34925" y="476250"/>
            <a:ext cx="9156700" cy="6661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 b="1"/>
              <a:t>Découverte d’une translocation t(11;22) identique dans des tumeurs</a:t>
            </a:r>
          </a:p>
          <a:p>
            <a:pPr eaLnBrk="0" hangingPunct="0"/>
            <a:r>
              <a:rPr lang="fr-FR" sz="2400" b="1"/>
              <a:t> neuroectodermiques périphériques (“PPNET”) considérées</a:t>
            </a:r>
          </a:p>
          <a:p>
            <a:pPr eaLnBrk="0" hangingPunct="0"/>
            <a:r>
              <a:rPr lang="fr-FR" sz="2400" b="1"/>
              <a:t>jusqu’alors comme des entités différentes du sarcome d’Ewing</a:t>
            </a:r>
          </a:p>
          <a:p>
            <a:pPr eaLnBrk="0" hangingPunct="0"/>
            <a:r>
              <a:rPr lang="fr-FR" sz="2400" b="1"/>
              <a:t>(tumeurs à petites cellules rondes des tissus mous, tumeur thoracique</a:t>
            </a:r>
          </a:p>
          <a:p>
            <a:pPr eaLnBrk="0" hangingPunct="0"/>
            <a:r>
              <a:rPr lang="fr-FR" sz="2400" b="1"/>
              <a:t>d’Askin, neuroépithéliomes...)</a:t>
            </a:r>
          </a:p>
          <a:p>
            <a:pPr eaLnBrk="0" hangingPunct="0"/>
            <a:endParaRPr lang="fr-FR" sz="2400" b="1"/>
          </a:p>
          <a:p>
            <a:pPr eaLnBrk="0" hangingPunct="0"/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Sarcome d’Ewing et PPNETs ne sont que des manifestations </a:t>
            </a:r>
          </a:p>
          <a:p>
            <a:pPr eaLnBrk="0" hangingPunct="0"/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cliniques différentes (localisation anatomique, degré de </a:t>
            </a:r>
          </a:p>
          <a:p>
            <a:pPr eaLnBrk="0" hangingPunct="0"/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différenciation) d’un même processus de tumorigénèse </a:t>
            </a:r>
          </a:p>
          <a:p>
            <a:pPr eaLnBrk="0" hangingPunct="0"/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corrélé à la t(11;22)</a:t>
            </a:r>
            <a:endParaRPr lang="fr-FR" sz="2400" b="1"/>
          </a:p>
          <a:p>
            <a:pPr eaLnBrk="0" hangingPunct="0"/>
            <a:endParaRPr lang="fr-FR" sz="2400" b="1"/>
          </a:p>
          <a:p>
            <a:pPr eaLnBrk="0" hangingPunct="0"/>
            <a:r>
              <a:rPr lang="fr-FR" sz="2400" b="1"/>
              <a:t>Apport de la cytogénétique tumorale à la classification et</a:t>
            </a:r>
          </a:p>
          <a:p>
            <a:pPr eaLnBrk="0" hangingPunct="0"/>
            <a:r>
              <a:rPr lang="fr-FR" sz="2400" b="1"/>
              <a:t>au diagnostic des SE/PPNET : </a:t>
            </a:r>
          </a:p>
          <a:p>
            <a:pPr eaLnBrk="0" hangingPunct="0"/>
            <a:r>
              <a:rPr lang="fr-FR" sz="2400" b="1">
                <a:solidFill>
                  <a:srgbClr val="B3011F"/>
                </a:solidFill>
              </a:rPr>
              <a:t>Définition d’une famille des tumeurs du sarcome d’Ewing</a:t>
            </a:r>
            <a:r>
              <a:rPr lang="fr-FR" sz="2400" b="1"/>
              <a:t> </a:t>
            </a:r>
          </a:p>
          <a:p>
            <a:pPr eaLnBrk="0" hangingPunct="0"/>
            <a:endParaRPr lang="fr-FR" sz="2400" b="1"/>
          </a:p>
          <a:p>
            <a:pPr eaLnBrk="0" hangingPunct="0"/>
            <a:r>
              <a:rPr lang="fr-FR" sz="2400" b="1"/>
              <a:t>Diagnostic correct : conditionne une prise en charge thérapeutique </a:t>
            </a:r>
          </a:p>
          <a:p>
            <a:pPr eaLnBrk="0" hangingPunct="0"/>
            <a:r>
              <a:rPr lang="fr-FR" sz="2400" b="1"/>
              <a:t>optimale</a:t>
            </a:r>
          </a:p>
          <a:p>
            <a:endParaRPr lang="fr-FR" sz="2400" b="1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746125" y="1736725"/>
            <a:ext cx="2528888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2957513" y="44450"/>
            <a:ext cx="25844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 b="1">
                <a:solidFill>
                  <a:schemeClr val="hlink"/>
                </a:solidFill>
              </a:rPr>
              <a:t>t(11;22) et PPNET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290513" y="366713"/>
            <a:ext cx="763270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 b="1">
                <a:solidFill>
                  <a:schemeClr val="hlink"/>
                </a:solidFill>
              </a:rPr>
              <a:t>-1992 : Identification des gènes impliqués dans la t(11;22)</a:t>
            </a:r>
          </a:p>
        </p:txBody>
      </p:sp>
      <p:pic>
        <p:nvPicPr>
          <p:cNvPr id="53251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9300" y="1092200"/>
            <a:ext cx="4787900" cy="345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366713" y="3567113"/>
            <a:ext cx="4813300" cy="300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/>
              <a:t>-</a:t>
            </a:r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11q24</a:t>
            </a:r>
            <a:endParaRPr lang="fr-FR" sz="2400"/>
          </a:p>
          <a:p>
            <a:pPr eaLnBrk="0" hangingPunct="0"/>
            <a:r>
              <a:rPr lang="fr-FR" sz="2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fr-FR" sz="24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FLI1</a:t>
            </a:r>
            <a:endParaRPr lang="fr-FR" sz="2400"/>
          </a:p>
          <a:p>
            <a:pPr eaLnBrk="0" hangingPunct="0"/>
            <a:r>
              <a:rPr lang="fr-FR" sz="2400"/>
              <a:t>-9 exons</a:t>
            </a:r>
          </a:p>
          <a:p>
            <a:pPr eaLnBrk="0" hangingPunct="0"/>
            <a:r>
              <a:rPr lang="fr-FR" sz="2400"/>
              <a:t>-famille ETS</a:t>
            </a:r>
          </a:p>
          <a:p>
            <a:pPr eaLnBrk="0" hangingPunct="0"/>
            <a:r>
              <a:rPr lang="fr-FR" sz="2400"/>
              <a:t>-séquences type ETS : domaine </a:t>
            </a:r>
          </a:p>
          <a:p>
            <a:pPr eaLnBrk="0" hangingPunct="0"/>
            <a:r>
              <a:rPr lang="fr-FR" sz="2400"/>
              <a:t>de liaison à l’ADN</a:t>
            </a:r>
          </a:p>
          <a:p>
            <a:pPr eaLnBrk="0" hangingPunct="0"/>
            <a:r>
              <a:rPr lang="fr-FR" sz="2400"/>
              <a:t>-activateur de transcription</a:t>
            </a:r>
          </a:p>
          <a:p>
            <a:pPr eaLnBrk="0" hangingPunct="0"/>
            <a:r>
              <a:rPr lang="fr-FR" sz="2400"/>
              <a:t>-expression cellules hématopoiétiques</a:t>
            </a: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6462713" y="3795713"/>
            <a:ext cx="2212975" cy="300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-22q12</a:t>
            </a:r>
            <a:endParaRPr lang="fr-FR" sz="2400"/>
          </a:p>
          <a:p>
            <a:pPr eaLnBrk="0" hangingPunct="0"/>
            <a:r>
              <a:rPr lang="fr-FR" sz="2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fr-FR" sz="24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EWS</a:t>
            </a:r>
            <a:endParaRPr lang="fr-FR" sz="2400"/>
          </a:p>
          <a:p>
            <a:pPr eaLnBrk="0" hangingPunct="0"/>
            <a:r>
              <a:rPr lang="fr-FR" sz="2400"/>
              <a:t>-17 exons, 40 kb</a:t>
            </a:r>
          </a:p>
          <a:p>
            <a:pPr eaLnBrk="0" hangingPunct="0"/>
            <a:r>
              <a:rPr lang="fr-FR" sz="2400"/>
              <a:t>-domaine de </a:t>
            </a:r>
          </a:p>
          <a:p>
            <a:pPr eaLnBrk="0" hangingPunct="0"/>
            <a:r>
              <a:rPr lang="fr-FR" sz="2400"/>
              <a:t>liaison à l’ARN</a:t>
            </a:r>
          </a:p>
          <a:p>
            <a:pPr eaLnBrk="0" hangingPunct="0"/>
            <a:r>
              <a:rPr lang="fr-FR" sz="2400"/>
              <a:t>-expression </a:t>
            </a:r>
          </a:p>
          <a:p>
            <a:pPr eaLnBrk="0" hangingPunct="0"/>
            <a:r>
              <a:rPr lang="fr-FR" sz="2400"/>
              <a:t>ubiquitaire</a:t>
            </a:r>
          </a:p>
          <a:p>
            <a:endParaRPr lang="fr-FR" sz="2400"/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963613" y="430213"/>
            <a:ext cx="7242175" cy="1914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 b="1">
                <a:solidFill>
                  <a:schemeClr val="hlink"/>
                </a:solidFill>
              </a:rPr>
              <a:t>Formation d’un gène chimérique de fusion EWS-FLI1</a:t>
            </a:r>
            <a:endParaRPr lang="fr-FR" sz="2400"/>
          </a:p>
          <a:p>
            <a:pPr eaLnBrk="0" hangingPunct="0"/>
            <a:endParaRPr lang="fr-FR" sz="2400"/>
          </a:p>
          <a:p>
            <a:pPr eaLnBrk="0" hangingPunct="0"/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Sur le chromosome 22 anormal :</a:t>
            </a:r>
            <a:r>
              <a:rPr lang="fr-FR" sz="2400"/>
              <a:t> </a:t>
            </a:r>
          </a:p>
          <a:p>
            <a:pPr eaLnBrk="0" hangingPunct="0"/>
            <a:r>
              <a:rPr lang="fr-FR" sz="2400"/>
              <a:t>portion 5’ proximale de </a:t>
            </a:r>
            <a:r>
              <a:rPr lang="fr-FR" sz="2400" i="1"/>
              <a:t>EWS</a:t>
            </a:r>
            <a:r>
              <a:rPr lang="fr-FR" sz="2400"/>
              <a:t>+ portion 3’ distale</a:t>
            </a:r>
          </a:p>
          <a:p>
            <a:pPr eaLnBrk="0" hangingPunct="0"/>
            <a:r>
              <a:rPr lang="fr-FR" sz="2400"/>
              <a:t>de </a:t>
            </a:r>
            <a:r>
              <a:rPr lang="fr-FR" sz="2400" i="1"/>
              <a:t>FLI1</a:t>
            </a:r>
            <a:endParaRPr lang="fr-FR" sz="2400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250825" y="3689350"/>
            <a:ext cx="8740775" cy="1184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Produit de fusion : partie N-terminale </a:t>
            </a:r>
            <a:r>
              <a:rPr lang="fr-FR" sz="2400" b="1" i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EWS</a:t>
            </a:r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+ partie C-terminale </a:t>
            </a:r>
          </a:p>
          <a:p>
            <a:pPr eaLnBrk="0" hangingPunct="0"/>
            <a:r>
              <a:rPr lang="fr-FR" sz="2400" b="1" i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FLI1</a:t>
            </a:r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(avec domaine liaison ADN)</a:t>
            </a:r>
            <a:endParaRPr lang="fr-FR" sz="2400" b="1"/>
          </a:p>
          <a:p>
            <a:pPr eaLnBrk="0" hangingPunct="0"/>
            <a:r>
              <a:rPr lang="fr-FR" sz="2400" b="1"/>
              <a:t>Activateur transcription+++, induit transcription in vitro de </a:t>
            </a:r>
            <a:r>
              <a:rPr lang="fr-FR" sz="2400" b="1" i="1"/>
              <a:t>MYC</a:t>
            </a:r>
            <a:endParaRPr lang="fr-FR" sz="2400" b="1"/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2628900" y="2492375"/>
            <a:ext cx="2232025" cy="360363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r-FR" sz="2400"/>
              <a:t>EWS</a:t>
            </a: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4860925" y="2492375"/>
            <a:ext cx="2232025" cy="360363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r-FR" sz="2400"/>
              <a:t>FLI1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2681288" y="3016250"/>
            <a:ext cx="4381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400"/>
              <a:t>5’</a:t>
            </a: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6569075" y="3016250"/>
            <a:ext cx="4381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400"/>
              <a:t>3’</a:t>
            </a:r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auto">
          <a:xfrm>
            <a:off x="303213" y="5445125"/>
            <a:ext cx="8301037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fr-FR" sz="2400"/>
              <a:t>Il existe des translocations variantes </a:t>
            </a:r>
            <a:r>
              <a:rPr lang="fr-FR" sz="2400" i="1"/>
              <a:t>EWS-ERG</a:t>
            </a:r>
            <a:r>
              <a:rPr lang="fr-FR" sz="2400"/>
              <a:t>, </a:t>
            </a:r>
            <a:r>
              <a:rPr lang="fr-FR" sz="2400" i="1"/>
              <a:t>EWS-ETV1</a:t>
            </a:r>
            <a:r>
              <a:rPr lang="fr-FR" sz="2400"/>
              <a:t>, </a:t>
            </a:r>
          </a:p>
          <a:p>
            <a:pPr eaLnBrk="0" hangingPunct="0"/>
            <a:r>
              <a:rPr lang="fr-FR" sz="2400" i="1"/>
              <a:t>EWS-FEV</a:t>
            </a:r>
            <a:r>
              <a:rPr lang="fr-FR" sz="2400"/>
              <a:t>, </a:t>
            </a:r>
            <a:r>
              <a:rPr lang="fr-FR" sz="2400" i="1"/>
              <a:t>EWS-EA1F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246063" y="44450"/>
            <a:ext cx="8863012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Diagnostic biologique du sarcome d’Ewing et tumeurs apparentées</a:t>
            </a:r>
            <a:endParaRPr lang="en-US" sz="2400" b="1"/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468313" y="1012825"/>
            <a:ext cx="8037512" cy="22828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Prélèvement :</a:t>
            </a:r>
            <a:r>
              <a:rPr lang="en-US" sz="2400" b="1"/>
              <a:t> 	Microponction ou biopsie</a:t>
            </a:r>
          </a:p>
          <a:p>
            <a:pPr eaLnBrk="0" hangingPunct="0"/>
            <a:endParaRPr lang="en-US" sz="2400" b="1"/>
          </a:p>
          <a:p>
            <a:pPr eaLnBrk="0" hangingPunct="0"/>
            <a:r>
              <a:rPr lang="en-US" sz="2400" b="1"/>
              <a:t>		Equilibre entre </a:t>
            </a:r>
            <a:r>
              <a:rPr lang="en-US" sz="2400" b="1">
                <a:solidFill>
                  <a:srgbClr val="0000FF"/>
                </a:solidFill>
              </a:rPr>
              <a:t>petit prélèvement</a:t>
            </a:r>
            <a:r>
              <a:rPr lang="en-US" sz="2400" b="1"/>
              <a:t> (</a:t>
            </a:r>
            <a:r>
              <a:rPr lang="en-US" sz="2400" b="1" i="1"/>
              <a:t>geste moins invasif  qui éviterait peut-être aussi le risque de dissémination iatrogène)-</a:t>
            </a:r>
            <a:r>
              <a:rPr lang="en-US" sz="2400" b="1"/>
              <a:t> et </a:t>
            </a:r>
            <a:r>
              <a:rPr lang="en-US" sz="2400" b="1">
                <a:solidFill>
                  <a:srgbClr val="0000FF"/>
                </a:solidFill>
              </a:rPr>
              <a:t>quantité suffisante</a:t>
            </a:r>
            <a:r>
              <a:rPr lang="en-US" sz="2400" b="1"/>
              <a:t> de matériel pour ana-path et génétique</a:t>
            </a: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468313" y="3594100"/>
            <a:ext cx="8102600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400" b="1">
                <a:solidFill>
                  <a:srgbClr val="0000FF"/>
                </a:solidFill>
              </a:rPr>
              <a:t>Matériel analysable disponible selon la taille du prélèvement </a:t>
            </a:r>
          </a:p>
          <a:p>
            <a:pPr eaLnBrk="0" hangingPunct="0"/>
            <a:r>
              <a:rPr lang="fr-FR" sz="2400" b="1">
                <a:solidFill>
                  <a:srgbClr val="0000FF"/>
                </a:solidFill>
              </a:rPr>
              <a:t>et les circonstances du diagnostic :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5373688" y="4762500"/>
            <a:ext cx="2846387" cy="1187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400" b="1"/>
              <a:t>Prélèvement frais </a:t>
            </a:r>
          </a:p>
          <a:p>
            <a:pPr eaLnBrk="0" hangingPunct="0"/>
            <a:r>
              <a:rPr lang="fr-FR" sz="2400" b="1"/>
              <a:t>Prélèvement congelé</a:t>
            </a:r>
          </a:p>
          <a:p>
            <a:pPr eaLnBrk="0" hangingPunct="0"/>
            <a:r>
              <a:rPr lang="fr-FR" sz="2400" b="1"/>
              <a:t>Appositions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650875" y="4792663"/>
            <a:ext cx="3194050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400" b="1"/>
              <a:t>Prélèvement fixé inclus</a:t>
            </a:r>
          </a:p>
          <a:p>
            <a:pPr eaLnBrk="0" hangingPunct="0"/>
            <a:r>
              <a:rPr lang="fr-FR" sz="2400" b="1"/>
              <a:t>en paraffine 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4335463" y="4833938"/>
            <a:ext cx="604837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800" b="1"/>
              <a:t>+/-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-22225" y="908050"/>
            <a:ext cx="9218613" cy="4473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RT-PCR :</a:t>
            </a:r>
            <a:r>
              <a:rPr lang="en-US" sz="2400" b="1"/>
              <a:t> recherche de gènes de fusion spécifiques sur </a:t>
            </a:r>
          </a:p>
          <a:p>
            <a:pPr eaLnBrk="0" hangingPunct="0"/>
            <a:r>
              <a:rPr lang="en-US" sz="2400" b="1"/>
              <a:t>prélèvement tumoral à partir d’ARN</a:t>
            </a:r>
          </a:p>
          <a:p>
            <a:pPr eaLnBrk="0" hangingPunct="0"/>
            <a:endParaRPr lang="en-US" sz="2400" b="1"/>
          </a:p>
          <a:p>
            <a:pPr eaLnBrk="0" hangingPunct="0"/>
            <a:r>
              <a:rPr lang="en-US" sz="2400" b="1"/>
              <a:t>	(+ protocole de recherche sur sang et moelle pour détection </a:t>
            </a:r>
          </a:p>
          <a:p>
            <a:pPr eaLnBrk="0" hangingPunct="0"/>
            <a:r>
              <a:rPr lang="en-US" sz="2400" b="1"/>
              <a:t>de cellules tumorales circulantes et micrométastases)</a:t>
            </a:r>
          </a:p>
          <a:p>
            <a:pPr eaLnBrk="0" hangingPunct="0"/>
            <a:endParaRPr lang="en-US" sz="2400" b="1"/>
          </a:p>
          <a:p>
            <a:pPr eaLnBrk="0" hangingPunct="0"/>
            <a:r>
              <a:rPr lang="en-US" sz="2400" b="1"/>
              <a:t>	 </a:t>
            </a:r>
            <a:r>
              <a:rPr lang="en-US" sz="2400" b="1" i="1">
                <a:solidFill>
                  <a:schemeClr val="hlink"/>
                </a:solidFill>
              </a:rPr>
              <a:t>Intérêt :</a:t>
            </a:r>
            <a:r>
              <a:rPr lang="en-US" sz="2400" b="1"/>
              <a:t> spécificité et sensibilité, méthode de référence</a:t>
            </a:r>
          </a:p>
          <a:p>
            <a:pPr eaLnBrk="0" hangingPunct="0"/>
            <a:r>
              <a:rPr lang="en-US" sz="2400" b="1"/>
              <a:t>	</a:t>
            </a:r>
            <a:r>
              <a:rPr lang="en-US" sz="2400" b="1" i="1">
                <a:solidFill>
                  <a:schemeClr val="hlink"/>
                </a:solidFill>
              </a:rPr>
              <a:t>Inconvénients :</a:t>
            </a:r>
            <a:r>
              <a:rPr lang="en-US" sz="2400" b="1"/>
              <a:t> </a:t>
            </a:r>
          </a:p>
          <a:p>
            <a:pPr eaLnBrk="0" hangingPunct="0"/>
            <a:r>
              <a:rPr lang="en-US" sz="2400" b="1"/>
              <a:t>		-nécessité d’une quantité suffisante d’ARN de </a:t>
            </a:r>
          </a:p>
          <a:p>
            <a:pPr eaLnBrk="0" hangingPunct="0"/>
            <a:r>
              <a:rPr lang="en-US" sz="2400" b="1"/>
              <a:t>		bonne qualité, </a:t>
            </a:r>
          </a:p>
          <a:p>
            <a:pPr eaLnBrk="0" hangingPunct="0"/>
            <a:r>
              <a:rPr lang="en-US" sz="2400" b="1"/>
              <a:t>		-ne détecte pas les translocations variantes non connues</a:t>
            </a:r>
          </a:p>
          <a:p>
            <a:pPr eaLnBrk="0" hangingPunct="0"/>
            <a:r>
              <a:rPr lang="en-US" sz="2400" b="1"/>
              <a:t>		(il faut des amorces spécifiques)</a:t>
            </a:r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-50800" y="333375"/>
            <a:ext cx="9231313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r-FR" sz="2400" b="1">
                <a:solidFill>
                  <a:schemeClr val="hlink"/>
                </a:solidFill>
              </a:rPr>
              <a:t>Diagnostic moléculaire des tumeurs de la famille du sarcome d’Ewing</a:t>
            </a:r>
          </a:p>
        </p:txBody>
      </p:sp>
      <p:grpSp>
        <p:nvGrpSpPr>
          <p:cNvPr id="58372" name="Group 4"/>
          <p:cNvGrpSpPr>
            <a:grpSpLocks/>
          </p:cNvGrpSpPr>
          <p:nvPr/>
        </p:nvGrpSpPr>
        <p:grpSpPr bwMode="auto">
          <a:xfrm>
            <a:off x="2628900" y="5688013"/>
            <a:ext cx="4464050" cy="981075"/>
            <a:chOff x="1656" y="3583"/>
            <a:chExt cx="2812" cy="618"/>
          </a:xfrm>
        </p:grpSpPr>
        <p:sp>
          <p:nvSpPr>
            <p:cNvPr id="58373" name="Rectangle 5"/>
            <p:cNvSpPr>
              <a:spLocks noChangeArrowheads="1"/>
            </p:cNvSpPr>
            <p:nvPr/>
          </p:nvSpPr>
          <p:spPr bwMode="auto">
            <a:xfrm>
              <a:off x="1656" y="3583"/>
              <a:ext cx="1406" cy="227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fr-FR" sz="2400"/>
                <a:t>EWS</a:t>
              </a:r>
            </a:p>
          </p:txBody>
        </p:sp>
        <p:sp>
          <p:nvSpPr>
            <p:cNvPr id="58374" name="Rectangle 6"/>
            <p:cNvSpPr>
              <a:spLocks noChangeArrowheads="1"/>
            </p:cNvSpPr>
            <p:nvPr/>
          </p:nvSpPr>
          <p:spPr bwMode="auto">
            <a:xfrm>
              <a:off x="3062" y="3583"/>
              <a:ext cx="1406" cy="227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fr-FR" sz="2400"/>
                <a:t>FLI1</a:t>
              </a:r>
            </a:p>
          </p:txBody>
        </p:sp>
        <p:sp>
          <p:nvSpPr>
            <p:cNvPr id="58375" name="Text Box 7"/>
            <p:cNvSpPr txBox="1">
              <a:spLocks noChangeArrowheads="1"/>
            </p:cNvSpPr>
            <p:nvPr/>
          </p:nvSpPr>
          <p:spPr bwMode="auto">
            <a:xfrm>
              <a:off x="1689" y="3913"/>
              <a:ext cx="276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fr-FR" sz="2400"/>
                <a:t>5’</a:t>
              </a:r>
            </a:p>
          </p:txBody>
        </p:sp>
        <p:sp>
          <p:nvSpPr>
            <p:cNvPr id="58376" name="Text Box 8"/>
            <p:cNvSpPr txBox="1">
              <a:spLocks noChangeArrowheads="1"/>
            </p:cNvSpPr>
            <p:nvPr/>
          </p:nvSpPr>
          <p:spPr bwMode="auto">
            <a:xfrm>
              <a:off x="4138" y="3913"/>
              <a:ext cx="276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fr-FR" sz="2400"/>
                <a:t>3’</a:t>
              </a:r>
            </a:p>
          </p:txBody>
        </p:sp>
        <p:sp>
          <p:nvSpPr>
            <p:cNvPr id="58377" name="Line 9"/>
            <p:cNvSpPr>
              <a:spLocks noChangeShapeType="1"/>
            </p:cNvSpPr>
            <p:nvPr/>
          </p:nvSpPr>
          <p:spPr bwMode="auto">
            <a:xfrm>
              <a:off x="2562" y="3884"/>
              <a:ext cx="27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8378" name="Line 10"/>
            <p:cNvSpPr>
              <a:spLocks noChangeShapeType="1"/>
            </p:cNvSpPr>
            <p:nvPr/>
          </p:nvSpPr>
          <p:spPr bwMode="auto">
            <a:xfrm flipH="1">
              <a:off x="3243" y="3884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34925" y="44450"/>
            <a:ext cx="9109075" cy="22828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Cytogénétique :</a:t>
            </a:r>
            <a:r>
              <a:rPr lang="en-US" sz="2400" b="1"/>
              <a:t> </a:t>
            </a:r>
            <a:r>
              <a:rPr lang="en-US" sz="2400" b="1" i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 quantité suffisante</a:t>
            </a:r>
            <a:endParaRPr lang="en-US" sz="2400" b="1"/>
          </a:p>
          <a:p>
            <a:pPr eaLnBrk="0" hangingPunct="0"/>
            <a:r>
              <a:rPr lang="en-US" sz="2400" b="1"/>
              <a:t>		</a:t>
            </a:r>
          </a:p>
          <a:p>
            <a:pPr eaLnBrk="0" hangingPunct="0"/>
            <a:r>
              <a:rPr lang="en-US" sz="2400" b="1"/>
              <a:t>		Aspect des cellules en culture (rosettes ou ballonets)</a:t>
            </a:r>
          </a:p>
          <a:p>
            <a:pPr eaLnBrk="0" hangingPunct="0"/>
            <a:r>
              <a:rPr lang="en-US" sz="2400" b="1"/>
              <a:t>		Recherche de t(11;22) (ou anomalie du 22)</a:t>
            </a:r>
          </a:p>
          <a:p>
            <a:pPr eaLnBrk="0" hangingPunct="0"/>
            <a:r>
              <a:rPr lang="en-US" sz="2400" b="1"/>
              <a:t>		</a:t>
            </a:r>
            <a:r>
              <a:rPr lang="en-US" sz="2400" b="1" i="1"/>
              <a:t>Intérêt :</a:t>
            </a:r>
            <a:r>
              <a:rPr lang="en-US" sz="2400" b="1"/>
              <a:t> détection possible d’anomalies non attendues, </a:t>
            </a:r>
          </a:p>
          <a:p>
            <a:pPr eaLnBrk="0" hangingPunct="0"/>
            <a:r>
              <a:rPr lang="en-US" sz="2400" b="1"/>
              <a:t>		d’anomalies secondaires</a:t>
            </a:r>
          </a:p>
        </p:txBody>
      </p:sp>
      <p:grpSp>
        <p:nvGrpSpPr>
          <p:cNvPr id="59395" name="Group 3"/>
          <p:cNvGrpSpPr>
            <a:grpSpLocks/>
          </p:cNvGrpSpPr>
          <p:nvPr/>
        </p:nvGrpSpPr>
        <p:grpSpPr bwMode="auto">
          <a:xfrm>
            <a:off x="-36513" y="2708275"/>
            <a:ext cx="9201151" cy="3895725"/>
            <a:chOff x="68" y="1706"/>
            <a:chExt cx="5796" cy="2454"/>
          </a:xfrm>
        </p:grpSpPr>
        <p:sp>
          <p:nvSpPr>
            <p:cNvPr id="59396" name="Text Box 4"/>
            <p:cNvSpPr txBox="1">
              <a:spLocks noChangeArrowheads="1"/>
            </p:cNvSpPr>
            <p:nvPr/>
          </p:nvSpPr>
          <p:spPr bwMode="auto">
            <a:xfrm>
              <a:off x="68" y="1706"/>
              <a:ext cx="4937" cy="7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>
                  <a:solidFill>
                    <a:srgbClr val="0000FF"/>
                  </a:solidFill>
                </a:rPr>
                <a:t>FISH interphasique :</a:t>
              </a:r>
              <a:r>
                <a:rPr lang="en-US" sz="2400" b="1"/>
                <a:t> détection de remaniements de </a:t>
              </a:r>
              <a:r>
                <a:rPr lang="en-US" sz="2400" b="1" i="1"/>
                <a:t>EWS</a:t>
              </a:r>
              <a:r>
                <a:rPr lang="en-US" sz="2400" b="1"/>
                <a:t> à</a:t>
              </a:r>
            </a:p>
            <a:p>
              <a:pPr eaLnBrk="0" hangingPunct="0"/>
              <a:r>
                <a:rPr lang="en-US" sz="2400" b="1"/>
                <a:t>partir de prélèvements frais, congelés, appositions, </a:t>
              </a:r>
            </a:p>
            <a:p>
              <a:pPr eaLnBrk="0" hangingPunct="0"/>
              <a:r>
                <a:rPr lang="en-US" sz="2400" b="1"/>
                <a:t>ou fixés et inclus en paraffine</a:t>
              </a:r>
            </a:p>
          </p:txBody>
        </p:sp>
        <p:pic>
          <p:nvPicPr>
            <p:cNvPr id="59397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92" y="2528"/>
              <a:ext cx="1479" cy="1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9398" name="Text Box 6"/>
            <p:cNvSpPr txBox="1">
              <a:spLocks noChangeArrowheads="1"/>
            </p:cNvSpPr>
            <p:nvPr/>
          </p:nvSpPr>
          <p:spPr bwMode="auto">
            <a:xfrm>
              <a:off x="2180" y="2472"/>
              <a:ext cx="2977" cy="51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/>
                <a:t>Sondes “EWSR1” encadrant </a:t>
              </a:r>
              <a:r>
                <a:rPr lang="en-US" sz="2400" b="1" i="1"/>
                <a:t>EWS</a:t>
              </a:r>
              <a:r>
                <a:rPr lang="en-US" sz="2400" b="1"/>
                <a:t> </a:t>
              </a:r>
            </a:p>
            <a:p>
              <a:pPr eaLnBrk="0" hangingPunct="0"/>
              <a:endParaRPr lang="en-US" sz="2400" b="1"/>
            </a:p>
          </p:txBody>
        </p:sp>
        <p:sp>
          <p:nvSpPr>
            <p:cNvPr id="59399" name="Rectangle 7"/>
            <p:cNvSpPr>
              <a:spLocks noChangeArrowheads="1"/>
            </p:cNvSpPr>
            <p:nvPr/>
          </p:nvSpPr>
          <p:spPr bwMode="auto">
            <a:xfrm>
              <a:off x="2245" y="3182"/>
              <a:ext cx="3619" cy="97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 i="1"/>
                <a:t>Intérêt : </a:t>
              </a:r>
              <a:r>
                <a:rPr lang="en-US" sz="2400" b="1"/>
                <a:t>simple, rapide, utilisable sur</a:t>
              </a:r>
            </a:p>
            <a:p>
              <a:pPr eaLnBrk="0" hangingPunct="0"/>
              <a:r>
                <a:rPr lang="en-US" sz="2400" b="1"/>
                <a:t>tout type de prélèvement, permet </a:t>
              </a:r>
            </a:p>
            <a:p>
              <a:pPr eaLnBrk="0" hangingPunct="0"/>
              <a:r>
                <a:rPr lang="en-US" sz="2400" b="1"/>
                <a:t>la détection de tous les remaniements </a:t>
              </a:r>
            </a:p>
            <a:p>
              <a:pPr eaLnBrk="0" hangingPunct="0"/>
              <a:r>
                <a:rPr lang="en-US" sz="2400" b="1"/>
                <a:t>de EWSR1, quelque soit le gène partenaire</a:t>
              </a:r>
              <a:endParaRPr lang="fr-FR" sz="2400" b="1"/>
            </a:p>
          </p:txBody>
        </p:sp>
      </p:grpSp>
      <p:grpSp>
        <p:nvGrpSpPr>
          <p:cNvPr id="59400" name="Group 8"/>
          <p:cNvGrpSpPr>
            <a:grpSpLocks/>
          </p:cNvGrpSpPr>
          <p:nvPr/>
        </p:nvGrpSpPr>
        <p:grpSpPr bwMode="auto">
          <a:xfrm>
            <a:off x="5580063" y="4313238"/>
            <a:ext cx="1944687" cy="520700"/>
            <a:chOff x="3515" y="2717"/>
            <a:chExt cx="1225" cy="328"/>
          </a:xfrm>
        </p:grpSpPr>
        <p:sp>
          <p:nvSpPr>
            <p:cNvPr id="59401" name="Line 9"/>
            <p:cNvSpPr>
              <a:spLocks noChangeShapeType="1"/>
            </p:cNvSpPr>
            <p:nvPr/>
          </p:nvSpPr>
          <p:spPr bwMode="auto">
            <a:xfrm>
              <a:off x="3924" y="3022"/>
              <a:ext cx="408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9402" name="Line 10"/>
            <p:cNvSpPr>
              <a:spLocks noChangeShapeType="1"/>
            </p:cNvSpPr>
            <p:nvPr/>
          </p:nvSpPr>
          <p:spPr bwMode="auto">
            <a:xfrm>
              <a:off x="3515" y="3022"/>
              <a:ext cx="408" cy="0"/>
            </a:xfrm>
            <a:prstGeom prst="line">
              <a:avLst/>
            </a:prstGeom>
            <a:noFill/>
            <a:ln w="5715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9403" name="Line 11"/>
            <p:cNvSpPr>
              <a:spLocks noChangeShapeType="1"/>
            </p:cNvSpPr>
            <p:nvPr/>
          </p:nvSpPr>
          <p:spPr bwMode="auto">
            <a:xfrm>
              <a:off x="4332" y="3022"/>
              <a:ext cx="40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9404" name="Text Box 12"/>
            <p:cNvSpPr txBox="1">
              <a:spLocks noChangeArrowheads="1"/>
            </p:cNvSpPr>
            <p:nvPr/>
          </p:nvSpPr>
          <p:spPr bwMode="auto">
            <a:xfrm>
              <a:off x="3548" y="2717"/>
              <a:ext cx="276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chemeClr val="hlink"/>
                  </a:solidFill>
                </a:rPr>
                <a:t>5’</a:t>
              </a:r>
            </a:p>
          </p:txBody>
        </p:sp>
        <p:sp>
          <p:nvSpPr>
            <p:cNvPr id="59405" name="Text Box 13"/>
            <p:cNvSpPr txBox="1">
              <a:spLocks noChangeArrowheads="1"/>
            </p:cNvSpPr>
            <p:nvPr/>
          </p:nvSpPr>
          <p:spPr bwMode="auto">
            <a:xfrm>
              <a:off x="4364" y="2717"/>
              <a:ext cx="276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fr-FR" sz="2400" b="1">
                  <a:solidFill>
                    <a:schemeClr val="accent2"/>
                  </a:solidFill>
                </a:rPr>
                <a:t>3’</a:t>
              </a:r>
            </a:p>
          </p:txBody>
        </p:sp>
        <p:sp>
          <p:nvSpPr>
            <p:cNvPr id="59406" name="Text Box 14"/>
            <p:cNvSpPr txBox="1">
              <a:spLocks noChangeArrowheads="1"/>
            </p:cNvSpPr>
            <p:nvPr/>
          </p:nvSpPr>
          <p:spPr bwMode="auto">
            <a:xfrm>
              <a:off x="3911" y="2795"/>
              <a:ext cx="472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fr-FR" sz="2000" b="1"/>
                <a:t>EWS</a:t>
              </a:r>
            </a:p>
          </p:txBody>
        </p: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1281113" y="214313"/>
            <a:ext cx="69659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 b="1">
                <a:solidFill>
                  <a:schemeClr val="hlink"/>
                </a:solidFill>
              </a:rPr>
              <a:t>Implication de EWS dans d’autres types de tumeurs</a:t>
            </a:r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366713" y="747713"/>
            <a:ext cx="7781925" cy="5930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 b="1" i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EWS-E1AF</a:t>
            </a:r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t(17;22)(q12;q12)</a:t>
            </a:r>
            <a:endParaRPr lang="fr-FR" sz="2400"/>
          </a:p>
          <a:p>
            <a:pPr eaLnBrk="0" hangingPunct="0"/>
            <a:r>
              <a:rPr lang="fr-FR" sz="2400"/>
              <a:t>Sarcome indifférencié de l’enfant</a:t>
            </a:r>
          </a:p>
          <a:p>
            <a:pPr eaLnBrk="0" hangingPunct="0"/>
            <a:endParaRPr lang="fr-FR" sz="2400"/>
          </a:p>
          <a:p>
            <a:pPr eaLnBrk="0" hangingPunct="0"/>
            <a:r>
              <a:rPr lang="fr-FR" sz="2400" b="1" i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EWS-ATF1</a:t>
            </a:r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t(12;22)(q13;q12)</a:t>
            </a:r>
            <a:endParaRPr lang="fr-FR" sz="2400"/>
          </a:p>
          <a:p>
            <a:pPr eaLnBrk="0" hangingPunct="0"/>
            <a:r>
              <a:rPr lang="fr-FR" sz="2400"/>
              <a:t>Sarcome à cellules claires</a:t>
            </a:r>
          </a:p>
          <a:p>
            <a:pPr eaLnBrk="0" hangingPunct="0"/>
            <a:endParaRPr lang="fr-FR" sz="2400"/>
          </a:p>
          <a:p>
            <a:pPr eaLnBrk="0" hangingPunct="0"/>
            <a:r>
              <a:rPr lang="fr-FR" sz="2400" b="1" i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EWS-CHOP</a:t>
            </a:r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t(12;22)(q13;q12)</a:t>
            </a:r>
            <a:endParaRPr lang="fr-FR" sz="2400"/>
          </a:p>
          <a:p>
            <a:pPr eaLnBrk="0" hangingPunct="0"/>
            <a:r>
              <a:rPr lang="fr-FR" sz="2400"/>
              <a:t>Liposarcome myxoïde (habituellement : </a:t>
            </a:r>
            <a:r>
              <a:rPr lang="fr-FR" sz="2400" i="1"/>
              <a:t>CHOP-FUS</a:t>
            </a:r>
            <a:r>
              <a:rPr lang="fr-FR" sz="2400"/>
              <a:t> t(12;16))</a:t>
            </a:r>
          </a:p>
          <a:p>
            <a:pPr eaLnBrk="0" hangingPunct="0"/>
            <a:endParaRPr lang="fr-FR" sz="2400"/>
          </a:p>
          <a:p>
            <a:pPr eaLnBrk="0" hangingPunct="0"/>
            <a:r>
              <a:rPr lang="fr-FR" sz="2400" b="1" i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EWS-TEC</a:t>
            </a:r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t(9;22) q31;q12)</a:t>
            </a:r>
            <a:endParaRPr lang="fr-FR" sz="2400"/>
          </a:p>
          <a:p>
            <a:pPr eaLnBrk="0" hangingPunct="0"/>
            <a:r>
              <a:rPr lang="fr-FR" sz="2400"/>
              <a:t>Chondrosarcome myxoïde extra-squelettique</a:t>
            </a:r>
          </a:p>
          <a:p>
            <a:pPr eaLnBrk="0" hangingPunct="0"/>
            <a:endParaRPr lang="fr-FR" sz="2400"/>
          </a:p>
          <a:p>
            <a:pPr eaLnBrk="0" hangingPunct="0"/>
            <a:r>
              <a:rPr lang="fr-FR" sz="2400" b="1" i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EWS-WT1</a:t>
            </a:r>
            <a:r>
              <a:rPr lang="fr-FR" sz="2400" b="1">
                <a:solidFill>
                  <a:srgbClr val="00279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t(11;22)(p13;q12)</a:t>
            </a:r>
            <a:endParaRPr lang="fr-FR" sz="2400"/>
          </a:p>
          <a:p>
            <a:pPr eaLnBrk="0" hangingPunct="0"/>
            <a:r>
              <a:rPr lang="fr-FR" sz="2400"/>
              <a:t>Tumeur desmoplastique à petites cellules rondes</a:t>
            </a:r>
          </a:p>
          <a:p>
            <a:pPr eaLnBrk="0" hangingPunct="0"/>
            <a:endParaRPr lang="fr-FR" sz="2400"/>
          </a:p>
          <a:p>
            <a:endParaRPr lang="fr-FR" sz="2400"/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658812"/>
          </a:xfrm>
        </p:spPr>
        <p:txBody>
          <a:bodyPr/>
          <a:lstStyle/>
          <a:p>
            <a:r>
              <a:rPr lang="fr-FR" sz="4000"/>
              <a:t>Neuroblastome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84313"/>
            <a:ext cx="8964612" cy="19446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800"/>
              <a:t>Tumeur solide la plus fréquente de l’enfant &lt; 5 ans</a:t>
            </a:r>
          </a:p>
          <a:p>
            <a:pPr>
              <a:lnSpc>
                <a:spcPct val="90000"/>
              </a:lnSpc>
            </a:pPr>
            <a:r>
              <a:rPr lang="fr-FR" sz="2800"/>
              <a:t>Kc embryonnaire du système nerveux sympathique</a:t>
            </a:r>
          </a:p>
          <a:p>
            <a:pPr>
              <a:lnSpc>
                <a:spcPct val="90000"/>
              </a:lnSpc>
            </a:pPr>
            <a:r>
              <a:rPr lang="fr-FR" sz="2800"/>
              <a:t>Grande hétérogénéité clinique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800"/>
              <a:t>(régression spontanée		très grande agressivité)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2800"/>
          </a:p>
        </p:txBody>
      </p:sp>
      <p:sp>
        <p:nvSpPr>
          <p:cNvPr id="63492" name="Line 4"/>
          <p:cNvSpPr>
            <a:spLocks noChangeShapeType="1"/>
          </p:cNvSpPr>
          <p:nvPr/>
        </p:nvSpPr>
        <p:spPr bwMode="auto">
          <a:xfrm>
            <a:off x="3708400" y="3140968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73025" y="4437063"/>
            <a:ext cx="8820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 b="1" i="1"/>
              <a:t>« Increasing number of genetic features to guide therapy decisions »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658812"/>
          </a:xfrm>
        </p:spPr>
        <p:txBody>
          <a:bodyPr/>
          <a:lstStyle/>
          <a:p>
            <a:r>
              <a:rPr lang="fr-FR" sz="4000"/>
              <a:t>Neuroblastome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84313"/>
            <a:ext cx="8964612" cy="4681537"/>
          </a:xfrm>
        </p:spPr>
        <p:txBody>
          <a:bodyPr/>
          <a:lstStyle/>
          <a:p>
            <a:pPr>
              <a:buFontTx/>
              <a:buNone/>
            </a:pPr>
            <a:r>
              <a:rPr lang="fr-FR"/>
              <a:t>		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179388" y="1628775"/>
            <a:ext cx="8964612" cy="517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800"/>
              <a:t>Gain de matériel génétique</a:t>
            </a:r>
          </a:p>
          <a:p>
            <a:pPr>
              <a:spcBef>
                <a:spcPct val="50000"/>
              </a:spcBef>
            </a:pPr>
            <a:r>
              <a:rPr lang="fr-FR" sz="2400"/>
              <a:t>- amplification du proto-oncogène </a:t>
            </a:r>
            <a:r>
              <a:rPr lang="fr-FR" sz="2400" b="1" u="sng"/>
              <a:t>N-myc</a:t>
            </a:r>
            <a:r>
              <a:rPr lang="fr-FR" sz="2400"/>
              <a:t> (bras court du K2)</a:t>
            </a:r>
          </a:p>
          <a:p>
            <a:pPr>
              <a:spcBef>
                <a:spcPct val="50000"/>
              </a:spcBef>
            </a:pPr>
            <a:r>
              <a:rPr lang="fr-FR" sz="2400"/>
              <a:t>- détectée par la présence de 	K double minute</a:t>
            </a:r>
          </a:p>
          <a:p>
            <a:pPr>
              <a:spcBef>
                <a:spcPct val="50000"/>
              </a:spcBef>
            </a:pPr>
            <a:r>
              <a:rPr lang="fr-FR" sz="2400"/>
              <a:t>				HSR (homogeneously staining regions)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fr-FR" sz="2400"/>
              <a:t> hyperexpression de la phosphoprotéine MycN (</a:t>
            </a:r>
            <a:r>
              <a:rPr lang="fr-FR"/>
              <a:t>activateur de la transcription)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fr-FR" sz="2400"/>
              <a:t> 25 à 30% des neuroblastomes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fr-FR" sz="2400"/>
              <a:t> méthodes d’analyse: Southern Blot, PCR, FISH…</a:t>
            </a:r>
          </a:p>
          <a:p>
            <a:pPr>
              <a:spcBef>
                <a:spcPct val="50000"/>
              </a:spcBef>
              <a:buFontTx/>
              <a:buChar char="-"/>
            </a:pPr>
            <a:endParaRPr lang="fr-FR"/>
          </a:p>
          <a:p>
            <a:pPr>
              <a:spcBef>
                <a:spcPct val="50000"/>
              </a:spcBef>
              <a:buFontTx/>
              <a:buChar char="-"/>
            </a:pPr>
            <a:endParaRPr lang="fr-FR"/>
          </a:p>
          <a:p>
            <a:pPr>
              <a:spcBef>
                <a:spcPct val="50000"/>
              </a:spcBef>
            </a:pPr>
            <a:endParaRPr lang="fr-FR" sz="240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468313" y="0"/>
            <a:ext cx="8264525" cy="576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3200" b="1"/>
              <a:t>Intérêt de la cytogénétique des tumeurs solides</a:t>
            </a:r>
          </a:p>
        </p:txBody>
      </p:sp>
      <p:pic>
        <p:nvPicPr>
          <p:cNvPr id="62470" name="Picture 6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981075"/>
            <a:ext cx="6769100" cy="5184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62471" name="Line 7"/>
          <p:cNvSpPr>
            <a:spLocks noChangeShapeType="1"/>
          </p:cNvSpPr>
          <p:nvPr/>
        </p:nvSpPr>
        <p:spPr bwMode="auto">
          <a:xfrm>
            <a:off x="0" y="549275"/>
            <a:ext cx="9144000" cy="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1905000" y="44450"/>
            <a:ext cx="5240338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 b="1">
                <a:solidFill>
                  <a:srgbClr val="00279F"/>
                </a:solidFill>
              </a:rPr>
              <a:t>CGH sur chromosomes métaphasiques</a:t>
            </a:r>
            <a:endParaRPr lang="en-US" sz="2400" b="1"/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1270000" y="355600"/>
            <a:ext cx="71247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Indique l’origine chromosomique des séquences amplifiées dans le tissu tumoral</a:t>
            </a:r>
          </a:p>
        </p:txBody>
      </p:sp>
      <p:grpSp>
        <p:nvGrpSpPr>
          <p:cNvPr id="69636" name="Group 4"/>
          <p:cNvGrpSpPr>
            <a:grpSpLocks/>
          </p:cNvGrpSpPr>
          <p:nvPr/>
        </p:nvGrpSpPr>
        <p:grpSpPr bwMode="auto">
          <a:xfrm>
            <a:off x="684213" y="981075"/>
            <a:ext cx="8001000" cy="5715000"/>
            <a:chOff x="432" y="624"/>
            <a:chExt cx="5040" cy="3600"/>
          </a:xfrm>
        </p:grpSpPr>
        <p:grpSp>
          <p:nvGrpSpPr>
            <p:cNvPr id="69637" name="Group 5"/>
            <p:cNvGrpSpPr>
              <a:grpSpLocks/>
            </p:cNvGrpSpPr>
            <p:nvPr/>
          </p:nvGrpSpPr>
          <p:grpSpPr bwMode="auto">
            <a:xfrm>
              <a:off x="1790" y="2646"/>
              <a:ext cx="2626" cy="1578"/>
              <a:chOff x="384" y="790"/>
              <a:chExt cx="3172" cy="2408"/>
            </a:xfrm>
          </p:grpSpPr>
          <p:sp>
            <p:nvSpPr>
              <p:cNvPr id="69638" name="Text Box 6"/>
              <p:cNvSpPr txBox="1">
                <a:spLocks noChangeArrowheads="1"/>
              </p:cNvSpPr>
              <p:nvPr/>
            </p:nvSpPr>
            <p:spPr bwMode="auto">
              <a:xfrm>
                <a:off x="576" y="2640"/>
                <a:ext cx="2980" cy="55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600"/>
                  <a:t>Amplification de la région de </a:t>
                </a:r>
                <a:r>
                  <a:rPr lang="en-US" sz="1600" i="1"/>
                  <a:t>MYCN</a:t>
                </a:r>
                <a:r>
                  <a:rPr lang="en-US" sz="1600"/>
                  <a:t> dans un </a:t>
                </a:r>
              </a:p>
              <a:p>
                <a:pPr eaLnBrk="0" hangingPunct="0"/>
                <a:r>
                  <a:rPr lang="en-US" sz="1600"/>
                  <a:t>neuroblastome</a:t>
                </a:r>
              </a:p>
            </p:txBody>
          </p:sp>
          <p:grpSp>
            <p:nvGrpSpPr>
              <p:cNvPr id="69639" name="Group 7"/>
              <p:cNvGrpSpPr>
                <a:grpSpLocks/>
              </p:cNvGrpSpPr>
              <p:nvPr/>
            </p:nvGrpSpPr>
            <p:grpSpPr bwMode="auto">
              <a:xfrm>
                <a:off x="384" y="1248"/>
                <a:ext cx="794" cy="1283"/>
                <a:chOff x="1248" y="1248"/>
                <a:chExt cx="794" cy="1283"/>
              </a:xfrm>
            </p:grpSpPr>
            <p:graphicFrame>
              <p:nvGraphicFramePr>
                <p:cNvPr id="69640" name="Object 8"/>
                <p:cNvGraphicFramePr>
                  <a:graphicFrameLocks noChangeAspect="1"/>
                </p:cNvGraphicFramePr>
                <p:nvPr/>
              </p:nvGraphicFramePr>
              <p:xfrm>
                <a:off x="1248" y="1248"/>
                <a:ext cx="794" cy="1200"/>
              </p:xfrm>
              <a:graphic>
                <a:graphicData uri="http://schemas.openxmlformats.org/presentationml/2006/ole">
                  <p:oleObj spid="_x0000_s69640" name="Image" r:id="rId3" imgW="1935238" imgH="2926146" progId="">
                    <p:embed/>
                  </p:oleObj>
                </a:graphicData>
              </a:graphic>
            </p:graphicFrame>
            <p:sp>
              <p:nvSpPr>
                <p:cNvPr id="69641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1488" y="2208"/>
                  <a:ext cx="218" cy="323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US" sz="1600">
                      <a:solidFill>
                        <a:schemeClr val="bg1"/>
                      </a:solidFill>
                    </a:rPr>
                    <a:t>2</a:t>
                  </a:r>
                  <a:endParaRPr lang="en-US" sz="1600"/>
                </a:p>
              </p:txBody>
            </p:sp>
          </p:grpSp>
          <p:grpSp>
            <p:nvGrpSpPr>
              <p:cNvPr id="69642" name="Group 10"/>
              <p:cNvGrpSpPr>
                <a:grpSpLocks/>
              </p:cNvGrpSpPr>
              <p:nvPr/>
            </p:nvGrpSpPr>
            <p:grpSpPr bwMode="auto">
              <a:xfrm>
                <a:off x="1344" y="790"/>
                <a:ext cx="1997" cy="1781"/>
                <a:chOff x="1315" y="598"/>
                <a:chExt cx="1997" cy="1781"/>
              </a:xfrm>
            </p:grpSpPr>
            <p:graphicFrame>
              <p:nvGraphicFramePr>
                <p:cNvPr id="69643" name="Object 11"/>
                <p:cNvGraphicFramePr>
                  <a:graphicFrameLocks noChangeAspect="1"/>
                </p:cNvGraphicFramePr>
                <p:nvPr/>
              </p:nvGraphicFramePr>
              <p:xfrm>
                <a:off x="1536" y="1200"/>
                <a:ext cx="1776" cy="1006"/>
              </p:xfrm>
              <a:graphic>
                <a:graphicData uri="http://schemas.openxmlformats.org/presentationml/2006/ole">
                  <p:oleObj spid="_x0000_s69643" name="Image" r:id="rId4" imgW="5852667" imgH="3314987" progId="">
                    <p:embed/>
                  </p:oleObj>
                </a:graphicData>
              </a:graphic>
            </p:graphicFrame>
            <p:sp>
              <p:nvSpPr>
                <p:cNvPr id="69644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1911" y="2055"/>
                  <a:ext cx="1091" cy="324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US" sz="1600"/>
                    <a:t>Chromosome 2</a:t>
                  </a:r>
                </a:p>
              </p:txBody>
            </p:sp>
            <p:sp>
              <p:nvSpPr>
                <p:cNvPr id="69645" name="Text Box 13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617" y="1296"/>
                  <a:ext cx="1606" cy="209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US" sz="1200"/>
                    <a:t>Rapport de fluorescence</a:t>
                  </a:r>
                  <a:endParaRPr lang="en-US" sz="1600"/>
                </a:p>
              </p:txBody>
            </p:sp>
          </p:grpSp>
        </p:grpSp>
        <p:graphicFrame>
          <p:nvGraphicFramePr>
            <p:cNvPr id="69646" name="Object 14"/>
            <p:cNvGraphicFramePr>
              <a:graphicFrameLocks noChangeAspect="1"/>
            </p:cNvGraphicFramePr>
            <p:nvPr/>
          </p:nvGraphicFramePr>
          <p:xfrm>
            <a:off x="2976" y="720"/>
            <a:ext cx="2160" cy="1673"/>
          </p:xfrm>
          <a:graphic>
            <a:graphicData uri="http://schemas.openxmlformats.org/presentationml/2006/ole">
              <p:oleObj spid="_x0000_s69646" name="Image" r:id="rId5" imgW="5852667" imgH="4534293" progId="">
                <p:embed/>
              </p:oleObj>
            </a:graphicData>
          </a:graphic>
        </p:graphicFrame>
        <p:sp>
          <p:nvSpPr>
            <p:cNvPr id="69647" name="Rectangle 15"/>
            <p:cNvSpPr>
              <a:spLocks noChangeArrowheads="1"/>
            </p:cNvSpPr>
            <p:nvPr/>
          </p:nvSpPr>
          <p:spPr bwMode="auto">
            <a:xfrm>
              <a:off x="432" y="624"/>
              <a:ext cx="4992" cy="2064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9648" name="Rectangle 16"/>
            <p:cNvSpPr>
              <a:spLocks noChangeArrowheads="1"/>
            </p:cNvSpPr>
            <p:nvPr/>
          </p:nvSpPr>
          <p:spPr bwMode="auto">
            <a:xfrm>
              <a:off x="432" y="2688"/>
              <a:ext cx="4992" cy="148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9649" name="Text Box 17"/>
            <p:cNvSpPr txBox="1">
              <a:spLocks noChangeArrowheads="1"/>
            </p:cNvSpPr>
            <p:nvPr/>
          </p:nvSpPr>
          <p:spPr bwMode="auto">
            <a:xfrm>
              <a:off x="4790" y="2579"/>
              <a:ext cx="682" cy="1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900" i="1"/>
                <a:t>WHO classification</a:t>
              </a:r>
              <a:endParaRPr lang="en-US" sz="1600"/>
            </a:p>
          </p:txBody>
        </p:sp>
        <p:sp>
          <p:nvSpPr>
            <p:cNvPr id="69650" name="Text Box 18"/>
            <p:cNvSpPr txBox="1">
              <a:spLocks noChangeArrowheads="1"/>
            </p:cNvSpPr>
            <p:nvPr/>
          </p:nvSpPr>
          <p:spPr bwMode="auto">
            <a:xfrm>
              <a:off x="4610" y="4012"/>
              <a:ext cx="862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800" i="1"/>
                <a:t>Latowska et al., GCC, 1998</a:t>
              </a:r>
              <a:r>
                <a:rPr lang="en-US" sz="1600"/>
                <a:t> </a:t>
              </a:r>
            </a:p>
          </p:txBody>
        </p:sp>
        <p:grpSp>
          <p:nvGrpSpPr>
            <p:cNvPr id="69651" name="Group 19"/>
            <p:cNvGrpSpPr>
              <a:grpSpLocks/>
            </p:cNvGrpSpPr>
            <p:nvPr/>
          </p:nvGrpSpPr>
          <p:grpSpPr bwMode="auto">
            <a:xfrm>
              <a:off x="1670" y="807"/>
              <a:ext cx="1188" cy="1364"/>
              <a:chOff x="1670" y="807"/>
              <a:chExt cx="1188" cy="1364"/>
            </a:xfrm>
          </p:grpSpPr>
          <p:sp>
            <p:nvSpPr>
              <p:cNvPr id="69652" name="Text Box 20"/>
              <p:cNvSpPr txBox="1">
                <a:spLocks noChangeArrowheads="1"/>
              </p:cNvSpPr>
              <p:nvPr/>
            </p:nvSpPr>
            <p:spPr bwMode="auto">
              <a:xfrm>
                <a:off x="2486" y="1479"/>
                <a:ext cx="180" cy="21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600">
                    <a:solidFill>
                      <a:schemeClr val="bg1"/>
                    </a:solidFill>
                  </a:rPr>
                  <a:t>8</a:t>
                </a:r>
                <a:endParaRPr lang="en-US" sz="1600"/>
              </a:p>
            </p:txBody>
          </p:sp>
          <p:sp>
            <p:nvSpPr>
              <p:cNvPr id="69653" name="Text Box 21"/>
              <p:cNvSpPr txBox="1">
                <a:spLocks noChangeArrowheads="1"/>
              </p:cNvSpPr>
              <p:nvPr/>
            </p:nvSpPr>
            <p:spPr bwMode="auto">
              <a:xfrm>
                <a:off x="2678" y="1959"/>
                <a:ext cx="180" cy="21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600">
                    <a:solidFill>
                      <a:schemeClr val="bg1"/>
                    </a:solidFill>
                  </a:rPr>
                  <a:t>4</a:t>
                </a:r>
                <a:endParaRPr lang="en-US" sz="1600"/>
              </a:p>
            </p:txBody>
          </p:sp>
          <p:sp>
            <p:nvSpPr>
              <p:cNvPr id="69654" name="Text Box 22"/>
              <p:cNvSpPr txBox="1">
                <a:spLocks noChangeArrowheads="1"/>
              </p:cNvSpPr>
              <p:nvPr/>
            </p:nvSpPr>
            <p:spPr bwMode="auto">
              <a:xfrm>
                <a:off x="1670" y="807"/>
                <a:ext cx="244" cy="21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600">
                    <a:solidFill>
                      <a:schemeClr val="bg1"/>
                    </a:solidFill>
                  </a:rPr>
                  <a:t>19</a:t>
                </a:r>
                <a:endParaRPr lang="en-US" sz="1600"/>
              </a:p>
            </p:txBody>
          </p:sp>
        </p:grpSp>
        <p:grpSp>
          <p:nvGrpSpPr>
            <p:cNvPr id="69655" name="Group 23"/>
            <p:cNvGrpSpPr>
              <a:grpSpLocks/>
            </p:cNvGrpSpPr>
            <p:nvPr/>
          </p:nvGrpSpPr>
          <p:grpSpPr bwMode="auto">
            <a:xfrm>
              <a:off x="567" y="754"/>
              <a:ext cx="1782" cy="1730"/>
              <a:chOff x="4154" y="691"/>
              <a:chExt cx="1782" cy="1730"/>
            </a:xfrm>
          </p:grpSpPr>
          <p:pic>
            <p:nvPicPr>
              <p:cNvPr id="69656" name="Picture 24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4165" y="700"/>
                <a:ext cx="1760" cy="17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9657" name="Rectangle 25"/>
              <p:cNvSpPr>
                <a:spLocks noChangeArrowheads="1"/>
              </p:cNvSpPr>
              <p:nvPr/>
            </p:nvSpPr>
            <p:spPr bwMode="auto">
              <a:xfrm>
                <a:off x="4154" y="691"/>
                <a:ext cx="1782" cy="1730"/>
              </a:xfrm>
              <a:prstGeom prst="rect">
                <a:avLst/>
              </a:prstGeom>
              <a:noFill/>
              <a:ln w="17463">
                <a:solidFill>
                  <a:srgbClr val="00AE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69658" name="Line 26"/>
            <p:cNvSpPr>
              <a:spLocks noChangeShapeType="1"/>
            </p:cNvSpPr>
            <p:nvPr/>
          </p:nvSpPr>
          <p:spPr bwMode="auto">
            <a:xfrm flipV="1">
              <a:off x="1541" y="799"/>
              <a:ext cx="114" cy="200"/>
            </a:xfrm>
            <a:prstGeom prst="line">
              <a:avLst/>
            </a:prstGeom>
            <a:noFill/>
            <a:ln w="9525">
              <a:solidFill>
                <a:srgbClr val="10FF18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9659" name="Text Box 27"/>
            <p:cNvSpPr txBox="1">
              <a:spLocks noChangeArrowheads="1"/>
            </p:cNvSpPr>
            <p:nvPr/>
          </p:nvSpPr>
          <p:spPr bwMode="auto">
            <a:xfrm>
              <a:off x="1610" y="663"/>
              <a:ext cx="41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fr-FR" sz="2000">
                  <a:solidFill>
                    <a:srgbClr val="10FF18"/>
                  </a:solidFill>
                  <a:latin typeface="Times" charset="0"/>
                </a:rPr>
                <a:t>gain</a:t>
              </a:r>
            </a:p>
          </p:txBody>
        </p:sp>
        <p:sp>
          <p:nvSpPr>
            <p:cNvPr id="69660" name="Line 28"/>
            <p:cNvSpPr>
              <a:spLocks noChangeShapeType="1"/>
            </p:cNvSpPr>
            <p:nvPr/>
          </p:nvSpPr>
          <p:spPr bwMode="auto">
            <a:xfrm>
              <a:off x="1941" y="2143"/>
              <a:ext cx="123" cy="153"/>
            </a:xfrm>
            <a:prstGeom prst="line">
              <a:avLst/>
            </a:prstGeom>
            <a:noFill/>
            <a:ln w="9525">
              <a:solidFill>
                <a:srgbClr val="FF020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9661" name="Text Box 29"/>
            <p:cNvSpPr txBox="1">
              <a:spLocks noChangeArrowheads="1"/>
            </p:cNvSpPr>
            <p:nvPr/>
          </p:nvSpPr>
          <p:spPr bwMode="auto">
            <a:xfrm>
              <a:off x="1882" y="2205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fr-FR" sz="2000">
                  <a:solidFill>
                    <a:srgbClr val="FF0202"/>
                  </a:solidFill>
                  <a:latin typeface="Times" charset="0"/>
                </a:rPr>
                <a:t>perte</a:t>
              </a:r>
            </a:p>
          </p:txBody>
        </p:sp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Rectangle 4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515937"/>
          </a:xfrm>
          <a:noFill/>
          <a:ln/>
        </p:spPr>
        <p:txBody>
          <a:bodyPr/>
          <a:lstStyle/>
          <a:p>
            <a:r>
              <a:rPr lang="fr-FR" sz="4000"/>
              <a:t>Neuroblastome</a:t>
            </a:r>
          </a:p>
        </p:txBody>
      </p:sp>
      <p:sp>
        <p:nvSpPr>
          <p:cNvPr id="65541" name="Text Box 5"/>
          <p:cNvSpPr txBox="1">
            <a:spLocks noGrp="1" noChangeArrowheads="1"/>
          </p:cNvSpPr>
          <p:nvPr>
            <p:ph type="body" idx="1"/>
          </p:nvPr>
        </p:nvSpPr>
        <p:spPr>
          <a:xfrm>
            <a:off x="179388" y="1557338"/>
            <a:ext cx="8713787" cy="4611687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fr-FR" sz="2800"/>
              <a:t>Gain de matériel génétique</a:t>
            </a:r>
          </a:p>
          <a:p>
            <a:r>
              <a:rPr lang="fr-FR" sz="2400"/>
              <a:t>Ploïdie</a:t>
            </a:r>
          </a:p>
          <a:p>
            <a:pPr>
              <a:buFontTx/>
              <a:buNone/>
            </a:pPr>
            <a:r>
              <a:rPr lang="fr-FR" sz="2400"/>
              <a:t>	- diploïdie/tétraploïdie (instabilité génomique)</a:t>
            </a:r>
          </a:p>
          <a:p>
            <a:pPr>
              <a:buFontTx/>
              <a:buNone/>
            </a:pPr>
            <a:r>
              <a:rPr lang="fr-FR" sz="2400"/>
              <a:t>	-  facteur de mauvais pronostic</a:t>
            </a:r>
          </a:p>
          <a:p>
            <a:pPr>
              <a:buFontTx/>
              <a:buNone/>
            </a:pPr>
            <a:endParaRPr lang="fr-FR" sz="2400"/>
          </a:p>
          <a:p>
            <a:r>
              <a:rPr lang="fr-FR" sz="2400"/>
              <a:t>Gains de segments chromosomiques</a:t>
            </a:r>
          </a:p>
          <a:p>
            <a:pPr>
              <a:buFontTx/>
              <a:buNone/>
            </a:pPr>
            <a:r>
              <a:rPr lang="fr-FR" sz="2400"/>
              <a:t>	- gain de 17q (50 à 70% des neuroblastomes)</a:t>
            </a:r>
          </a:p>
          <a:p>
            <a:pPr>
              <a:buFontTx/>
              <a:buNone/>
            </a:pPr>
            <a:r>
              <a:rPr lang="fr-FR" sz="2400"/>
              <a:t>	- translocations déséquilibrées t(1;17) le plus souvent…</a:t>
            </a:r>
          </a:p>
          <a:p>
            <a:pPr>
              <a:buFontTx/>
              <a:buNone/>
            </a:pPr>
            <a:r>
              <a:rPr lang="fr-FR" sz="2400"/>
              <a:t>	- facteur indépendant de mauvais pronostic</a:t>
            </a:r>
          </a:p>
          <a:p>
            <a:pPr>
              <a:buFontTx/>
              <a:buNone/>
            </a:pPr>
            <a:r>
              <a:rPr lang="fr-FR" sz="2400"/>
              <a:t>	</a:t>
            </a:r>
          </a:p>
          <a:p>
            <a:pPr>
              <a:buFontTx/>
              <a:buNone/>
            </a:pPr>
            <a:endParaRPr lang="fr-FR" sz="2400"/>
          </a:p>
          <a:p>
            <a:pPr>
              <a:spcBef>
                <a:spcPct val="50000"/>
              </a:spcBef>
              <a:buFontTx/>
              <a:buNone/>
            </a:pPr>
            <a:endParaRPr lang="fr-FR" sz="200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515937"/>
          </a:xfrm>
          <a:noFill/>
          <a:ln/>
        </p:spPr>
        <p:txBody>
          <a:bodyPr/>
          <a:lstStyle/>
          <a:p>
            <a:r>
              <a:rPr lang="fr-FR" sz="4000"/>
              <a:t>Neuroblastome</a:t>
            </a:r>
          </a:p>
        </p:txBody>
      </p:sp>
      <p:sp>
        <p:nvSpPr>
          <p:cNvPr id="67587" name="Text Box 3"/>
          <p:cNvSpPr txBox="1">
            <a:spLocks noGrp="1" noChangeArrowheads="1"/>
          </p:cNvSpPr>
          <p:nvPr>
            <p:ph type="body" idx="1"/>
          </p:nvPr>
        </p:nvSpPr>
        <p:spPr>
          <a:xfrm>
            <a:off x="179388" y="1557338"/>
            <a:ext cx="8964612" cy="4611687"/>
          </a:xfrm>
          <a:noFill/>
          <a:ln/>
        </p:spPr>
        <p:txBody>
          <a:bodyPr/>
          <a:lstStyle/>
          <a:p>
            <a:pPr marL="0" indent="0">
              <a:buFontTx/>
              <a:buNone/>
            </a:pPr>
            <a:r>
              <a:rPr lang="fr-FR" sz="2800"/>
              <a:t>Perte de matériel génétique</a:t>
            </a:r>
          </a:p>
          <a:p>
            <a:pPr marL="0" indent="0">
              <a:buFontTx/>
              <a:buNone/>
            </a:pPr>
            <a:r>
              <a:rPr lang="fr-FR" sz="2400"/>
              <a:t>- Délétions du bras court du K1 (20 à 30%)</a:t>
            </a:r>
          </a:p>
          <a:p>
            <a:pPr marL="0" indent="0">
              <a:buFontTx/>
              <a:buNone/>
            </a:pPr>
            <a:r>
              <a:rPr lang="fr-FR" sz="2400"/>
              <a:t>- 2 types de délétions: distales (gène suppresseur de tumeur ?)</a:t>
            </a:r>
          </a:p>
          <a:p>
            <a:pPr marL="0" indent="0">
              <a:buFontTx/>
              <a:buNone/>
            </a:pPr>
            <a:r>
              <a:rPr lang="fr-FR" sz="2400"/>
              <a:t>			plus proximales</a:t>
            </a:r>
          </a:p>
          <a:p>
            <a:pPr marL="0" indent="0">
              <a:buFontTx/>
              <a:buNone/>
            </a:pPr>
            <a:r>
              <a:rPr lang="fr-FR" sz="2400"/>
              <a:t>- facteur de mauvais pronostic</a:t>
            </a:r>
          </a:p>
          <a:p>
            <a:pPr marL="0" indent="0">
              <a:buFontTx/>
              <a:buNone/>
            </a:pPr>
            <a:r>
              <a:rPr lang="fr-FR" sz="2400"/>
              <a:t>	</a:t>
            </a:r>
          </a:p>
          <a:p>
            <a:pPr marL="0" indent="0">
              <a:buFontTx/>
              <a:buNone/>
            </a:pPr>
            <a:r>
              <a:rPr lang="fr-FR" sz="2400"/>
              <a:t>Autres pertes chromosomiques:</a:t>
            </a:r>
          </a:p>
          <a:p>
            <a:pPr marL="0" indent="0">
              <a:buFontTx/>
              <a:buNone/>
            </a:pPr>
            <a:r>
              <a:rPr lang="fr-FR" sz="2400"/>
              <a:t>- K 11q (15 à 20%) corrélation inverse de l’amplification de MYCN</a:t>
            </a:r>
          </a:p>
          <a:p>
            <a:pPr marL="0" indent="0">
              <a:buFontTx/>
              <a:buNone/>
            </a:pPr>
            <a:r>
              <a:rPr lang="fr-FR" sz="2400"/>
              <a:t>- K 14q (25% des cas)corrélation avec la perte du 11q	</a:t>
            </a:r>
          </a:p>
          <a:p>
            <a:pPr marL="0" indent="0">
              <a:buFontTx/>
              <a:buNone/>
            </a:pPr>
            <a:endParaRPr lang="fr-FR" sz="2400"/>
          </a:p>
          <a:p>
            <a:pPr marL="0" indent="0">
              <a:spcBef>
                <a:spcPct val="50000"/>
              </a:spcBef>
              <a:buFontTx/>
              <a:buNone/>
            </a:pPr>
            <a:endParaRPr lang="fr-FR" sz="200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Rectangle 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fr-FR"/>
              <a:t>Neuroblastome</a:t>
            </a:r>
          </a:p>
        </p:txBody>
      </p:sp>
      <p:graphicFrame>
        <p:nvGraphicFramePr>
          <p:cNvPr id="66616" name="Group 56"/>
          <p:cNvGraphicFramePr>
            <a:graphicFrameLocks noGrp="1"/>
          </p:cNvGraphicFramePr>
          <p:nvPr>
            <p:ph idx="1"/>
          </p:nvPr>
        </p:nvGraphicFramePr>
        <p:xfrm>
          <a:off x="395288" y="1981200"/>
          <a:ext cx="8062912" cy="4351975"/>
        </p:xfrm>
        <a:graphic>
          <a:graphicData uri="http://schemas.openxmlformats.org/drawingml/2006/table">
            <a:tbl>
              <a:tblPr/>
              <a:tblGrid>
                <a:gridCol w="2016125"/>
                <a:gridCol w="2016125"/>
                <a:gridCol w="2014537"/>
                <a:gridCol w="2016125"/>
              </a:tblGrid>
              <a:tr h="588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Type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Type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Type 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Ploïdie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Triploïde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Diploïde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Diploïde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MYCN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non amplifié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non amplifié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amplifié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Délétion 1p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Incertain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oui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Histopronostic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favorable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défavorable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défavorable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Expression CD44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Oui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St Clinique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1,2 ou 4S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ou 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72008" y="692696"/>
            <a:ext cx="896448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Jusqu’à présent, les marqueurs génétiques précédents étaient analysés :</a:t>
            </a:r>
          </a:p>
          <a:p>
            <a:endParaRPr lang="fr-FR" sz="2400" dirty="0"/>
          </a:p>
          <a:p>
            <a:r>
              <a:rPr lang="fr-FR" sz="2400" dirty="0" smtClean="0"/>
              <a:t>	- caryotype conventionnel</a:t>
            </a:r>
          </a:p>
          <a:p>
            <a:endParaRPr lang="fr-FR" sz="2400" dirty="0"/>
          </a:p>
          <a:p>
            <a:r>
              <a:rPr lang="fr-FR" sz="2400" dirty="0" smtClean="0"/>
              <a:t>	- 24-</a:t>
            </a:r>
            <a:r>
              <a:rPr lang="fr-FR" sz="2400" dirty="0" err="1" smtClean="0"/>
              <a:t>colour</a:t>
            </a:r>
            <a:r>
              <a:rPr lang="fr-FR" sz="2400" dirty="0" smtClean="0"/>
              <a:t> </a:t>
            </a:r>
            <a:r>
              <a:rPr lang="fr-FR" sz="2400" dirty="0" err="1" smtClean="0"/>
              <a:t>kayotyping</a:t>
            </a:r>
            <a:endParaRPr lang="fr-FR" sz="2400" dirty="0" smtClean="0"/>
          </a:p>
          <a:p>
            <a:endParaRPr lang="fr-FR" sz="2400" dirty="0"/>
          </a:p>
          <a:p>
            <a:r>
              <a:rPr lang="fr-FR" sz="2400" dirty="0" smtClean="0"/>
              <a:t>	- FISH</a:t>
            </a:r>
          </a:p>
          <a:p>
            <a:endParaRPr lang="fr-FR" sz="2400" dirty="0"/>
          </a:p>
          <a:p>
            <a:endParaRPr lang="fr-FR" sz="2400" dirty="0" smtClean="0"/>
          </a:p>
          <a:p>
            <a:endParaRPr lang="fr-FR" sz="2400" dirty="0"/>
          </a:p>
          <a:p>
            <a:r>
              <a:rPr lang="fr-FR" sz="2400" dirty="0" smtClean="0"/>
              <a:t>Difficultés à intégrer l’ensemble des anomalies potentielles</a:t>
            </a:r>
          </a:p>
          <a:p>
            <a:endParaRPr lang="fr-FR" sz="2400" dirty="0"/>
          </a:p>
          <a:p>
            <a:endParaRPr lang="fr-FR" sz="2400" dirty="0" smtClean="0"/>
          </a:p>
          <a:p>
            <a:r>
              <a:rPr lang="fr-FR" sz="2400" dirty="0" smtClean="0"/>
              <a:t>Intérêt </a:t>
            </a:r>
            <a:r>
              <a:rPr lang="fr-FR" sz="2400" dirty="0" smtClean="0"/>
              <a:t>de la Comparative </a:t>
            </a:r>
            <a:r>
              <a:rPr lang="fr-FR" sz="2400" dirty="0" err="1" smtClean="0"/>
              <a:t>Genomic</a:t>
            </a:r>
            <a:r>
              <a:rPr lang="fr-FR" sz="2400" dirty="0" smtClean="0"/>
              <a:t> </a:t>
            </a:r>
            <a:r>
              <a:rPr lang="fr-FR" sz="2400" dirty="0" err="1" smtClean="0"/>
              <a:t>Hybridisation</a:t>
            </a:r>
            <a:endParaRPr lang="fr-FR" sz="2400" dirty="0" smtClean="0"/>
          </a:p>
          <a:p>
            <a:r>
              <a:rPr lang="fr-FR" sz="2400" dirty="0" smtClean="0"/>
              <a:t>Intérêt de la multiplex </a:t>
            </a:r>
            <a:r>
              <a:rPr lang="fr-FR" sz="2400" dirty="0" err="1" smtClean="0"/>
              <a:t>ligation</a:t>
            </a:r>
            <a:r>
              <a:rPr lang="fr-FR" sz="2400" dirty="0" smtClean="0"/>
              <a:t>-</a:t>
            </a:r>
            <a:r>
              <a:rPr lang="fr-FR" sz="2400" dirty="0" err="1" smtClean="0"/>
              <a:t>dependent</a:t>
            </a:r>
            <a:r>
              <a:rPr lang="fr-FR" sz="2400" dirty="0" smtClean="0"/>
              <a:t> probe amplification (PCR)</a:t>
            </a:r>
            <a:endParaRPr lang="fr-FR" sz="240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83568" y="332656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 err="1" smtClean="0"/>
              <a:t>Genomic</a:t>
            </a:r>
            <a:r>
              <a:rPr lang="fr-FR" sz="4000" dirty="0" smtClean="0"/>
              <a:t> classification</a:t>
            </a:r>
            <a:endParaRPr lang="fr-FR" sz="4000" dirty="0"/>
          </a:p>
        </p:txBody>
      </p:sp>
      <p:sp>
        <p:nvSpPr>
          <p:cNvPr id="3" name="ZoneTexte 2"/>
          <p:cNvSpPr txBox="1"/>
          <p:nvPr/>
        </p:nvSpPr>
        <p:spPr>
          <a:xfrm>
            <a:off x="251520" y="1916832"/>
            <a:ext cx="85689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/>
              <a:t>NCA </a:t>
            </a:r>
            <a:r>
              <a:rPr lang="fr-FR" sz="3200" dirty="0" err="1" smtClean="0"/>
              <a:t>Genomic</a:t>
            </a:r>
            <a:r>
              <a:rPr lang="fr-FR" sz="3200" dirty="0" smtClean="0"/>
              <a:t> Profile : </a:t>
            </a:r>
            <a:r>
              <a:rPr lang="fr-FR" sz="3200" dirty="0" err="1" smtClean="0"/>
              <a:t>presence</a:t>
            </a:r>
            <a:r>
              <a:rPr lang="fr-FR" sz="3200" dirty="0" smtClean="0"/>
              <a:t> of </a:t>
            </a:r>
            <a:r>
              <a:rPr lang="fr-FR" sz="3200" dirty="0" err="1" smtClean="0"/>
              <a:t>numerical</a:t>
            </a:r>
            <a:r>
              <a:rPr lang="fr-FR" sz="3200" dirty="0" smtClean="0"/>
              <a:t> </a:t>
            </a:r>
            <a:r>
              <a:rPr lang="fr-FR" sz="3200" dirty="0" err="1" smtClean="0"/>
              <a:t>chromosomal</a:t>
            </a:r>
            <a:r>
              <a:rPr lang="fr-FR" sz="3200" dirty="0" smtClean="0"/>
              <a:t> </a:t>
            </a:r>
            <a:r>
              <a:rPr lang="fr-FR" sz="3200" dirty="0" err="1" smtClean="0"/>
              <a:t>alterations</a:t>
            </a:r>
            <a:endParaRPr lang="fr-FR" sz="3200" dirty="0" smtClean="0"/>
          </a:p>
          <a:p>
            <a:endParaRPr lang="fr-FR" sz="3200" dirty="0"/>
          </a:p>
          <a:p>
            <a:r>
              <a:rPr lang="fr-FR" sz="3200" dirty="0" smtClean="0"/>
              <a:t>SCA </a:t>
            </a:r>
            <a:r>
              <a:rPr lang="fr-FR" sz="3200" dirty="0" err="1" smtClean="0"/>
              <a:t>Genomic</a:t>
            </a:r>
            <a:r>
              <a:rPr lang="fr-FR" sz="3200" dirty="0" smtClean="0"/>
              <a:t> Profile : </a:t>
            </a:r>
            <a:r>
              <a:rPr lang="fr-FR" sz="3200" dirty="0" err="1" smtClean="0"/>
              <a:t>presence</a:t>
            </a:r>
            <a:r>
              <a:rPr lang="fr-FR" sz="3200" dirty="0" smtClean="0"/>
              <a:t> of </a:t>
            </a:r>
            <a:r>
              <a:rPr lang="fr-FR" sz="3200" dirty="0" err="1" smtClean="0"/>
              <a:t>any</a:t>
            </a:r>
            <a:r>
              <a:rPr lang="fr-FR" sz="3200" dirty="0" smtClean="0"/>
              <a:t> segmental </a:t>
            </a:r>
            <a:r>
              <a:rPr lang="fr-FR" sz="3200" dirty="0" err="1" smtClean="0"/>
              <a:t>chromosomal</a:t>
            </a:r>
            <a:r>
              <a:rPr lang="fr-FR" sz="3200" dirty="0" smtClean="0"/>
              <a:t> </a:t>
            </a:r>
            <a:r>
              <a:rPr lang="fr-FR" sz="3200" dirty="0" err="1" smtClean="0"/>
              <a:t>alteration</a:t>
            </a:r>
            <a:endParaRPr lang="fr-FR" sz="3200" dirty="0" smtClean="0"/>
          </a:p>
          <a:p>
            <a:endParaRPr lang="fr-FR" sz="3200" dirty="0"/>
          </a:p>
          <a:p>
            <a:r>
              <a:rPr lang="fr-FR" sz="3200" dirty="0" smtClean="0"/>
              <a:t>No </a:t>
            </a:r>
            <a:r>
              <a:rPr lang="fr-FR" sz="3200" dirty="0" err="1" smtClean="0"/>
              <a:t>result</a:t>
            </a:r>
            <a:endParaRPr lang="fr-FR" sz="32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432" y="548680"/>
            <a:ext cx="885305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0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36912"/>
            <a:ext cx="640871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124744"/>
            <a:ext cx="8839200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16" y="1124744"/>
            <a:ext cx="8892480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515" y="1556792"/>
            <a:ext cx="8832981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1124744"/>
            <a:ext cx="8990280" cy="37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548680"/>
            <a:ext cx="8994133" cy="128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76872"/>
            <a:ext cx="6077565" cy="368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308760"/>
            <a:ext cx="8994366" cy="628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4676" y="1052736"/>
            <a:ext cx="7507859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630" y="1052736"/>
            <a:ext cx="878485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43608" y="1988840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/>
              <a:t>MEDULLOBLASTOMES</a:t>
            </a:r>
            <a:endParaRPr lang="fr-FR" sz="3200" b="1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16" y="1238250"/>
            <a:ext cx="8820472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3" y="1362075"/>
            <a:ext cx="8829675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146" y="1988840"/>
            <a:ext cx="889635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1308</Words>
  <Application>Microsoft Office PowerPoint</Application>
  <PresentationFormat>Affichage à l'écran (4:3)</PresentationFormat>
  <Paragraphs>514</Paragraphs>
  <Slides>59</Slides>
  <Notes>12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59</vt:i4>
      </vt:variant>
    </vt:vector>
  </HeadingPairs>
  <TitlesOfParts>
    <vt:vector size="61" baseType="lpstr">
      <vt:lpstr>Modèle par défaut</vt:lpstr>
      <vt:lpstr>Image</vt:lpstr>
      <vt:lpstr>CYTOGENETIQUE  ONCOLOGIQUE</vt:lpstr>
      <vt:lpstr>Diapositive 2</vt:lpstr>
      <vt:lpstr>Diapositive 3</vt:lpstr>
      <vt:lpstr>CANCERS  PEDIATRIQUES</vt:lpstr>
      <vt:lpstr>CANCERS  PEDIATRIQUES</vt:lpstr>
      <vt:lpstr>CANCERS  PEDIATRIQUES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Intérêt pour le diagnostic et la classification</vt:lpstr>
      <vt:lpstr>Intérêt pronostique</vt:lpstr>
      <vt:lpstr>Développement de thérapeutiques ciblées</vt:lpstr>
      <vt:lpstr>Rhabdomyosarcome</vt:lpstr>
      <vt:lpstr>Rhabdomyosarcome</vt:lpstr>
      <vt:lpstr>Diapositive 25</vt:lpstr>
      <vt:lpstr>Rhabdomyosarcome</vt:lpstr>
      <vt:lpstr>RHABDOMYOSARCOME</vt:lpstr>
      <vt:lpstr>RHABDOMYOSARCOME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Neuroblastome</vt:lpstr>
      <vt:lpstr>Neuroblastome</vt:lpstr>
      <vt:lpstr>Diapositive 40</vt:lpstr>
      <vt:lpstr>Diapositive 41</vt:lpstr>
      <vt:lpstr>Neuroblastome</vt:lpstr>
      <vt:lpstr>Neuroblastome</vt:lpstr>
      <vt:lpstr>Neuroblastome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pb</dc:creator>
  <cp:lastModifiedBy>Anne</cp:lastModifiedBy>
  <cp:revision>27</cp:revision>
  <dcterms:created xsi:type="dcterms:W3CDTF">1601-01-01T00:00:00Z</dcterms:created>
  <dcterms:modified xsi:type="dcterms:W3CDTF">2013-02-06T22:23:58Z</dcterms:modified>
</cp:coreProperties>
</file>