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5"/>
  </p:notesMasterIdLst>
  <p:sldIdLst>
    <p:sldId id="256" r:id="rId2"/>
    <p:sldId id="257" r:id="rId3"/>
    <p:sldId id="258" r:id="rId4"/>
    <p:sldId id="259" r:id="rId5"/>
    <p:sldId id="260" r:id="rId6"/>
    <p:sldId id="263" r:id="rId7"/>
    <p:sldId id="261" r:id="rId8"/>
    <p:sldId id="262" r:id="rId9"/>
    <p:sldId id="264" r:id="rId10"/>
    <p:sldId id="265" r:id="rId11"/>
    <p:sldId id="266" r:id="rId12"/>
    <p:sldId id="267" r:id="rId13"/>
    <p:sldId id="268" r:id="rId14"/>
    <p:sldId id="269" r:id="rId15"/>
    <p:sldId id="296" r:id="rId16"/>
    <p:sldId id="273" r:id="rId17"/>
    <p:sldId id="270" r:id="rId18"/>
    <p:sldId id="271" r:id="rId19"/>
    <p:sldId id="272" r:id="rId20"/>
    <p:sldId id="274" r:id="rId21"/>
    <p:sldId id="275" r:id="rId22"/>
    <p:sldId id="277" r:id="rId23"/>
    <p:sldId id="278" r:id="rId24"/>
    <p:sldId id="279" r:id="rId25"/>
    <p:sldId id="276" r:id="rId26"/>
    <p:sldId id="281" r:id="rId27"/>
    <p:sldId id="280" r:id="rId28"/>
    <p:sldId id="282" r:id="rId29"/>
    <p:sldId id="283" r:id="rId30"/>
    <p:sldId id="284" r:id="rId31"/>
    <p:sldId id="286" r:id="rId32"/>
    <p:sldId id="287" r:id="rId33"/>
    <p:sldId id="288" r:id="rId34"/>
    <p:sldId id="289" r:id="rId35"/>
    <p:sldId id="290" r:id="rId36"/>
    <p:sldId id="291" r:id="rId37"/>
    <p:sldId id="292" r:id="rId38"/>
    <p:sldId id="297" r:id="rId39"/>
    <p:sldId id="298" r:id="rId40"/>
    <p:sldId id="299" r:id="rId41"/>
    <p:sldId id="301" r:id="rId42"/>
    <p:sldId id="300" r:id="rId43"/>
    <p:sldId id="295"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5" autoAdjust="0"/>
    <p:restoredTop sz="91135" autoAdjust="0"/>
  </p:normalViewPr>
  <p:slideViewPr>
    <p:cSldViewPr snapToGrid="0">
      <p:cViewPr varScale="1">
        <p:scale>
          <a:sx n="78" d="100"/>
          <a:sy n="78" d="100"/>
        </p:scale>
        <p:origin x="33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537296-ACFF-4DDD-A2EB-D90C997F01A2}" type="datetimeFigureOut">
              <a:rPr lang="fr-FR" smtClean="0"/>
              <a:t>27/04/2015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6BB4E2-214F-453F-AE6E-1D023E35D40D}" type="slidenum">
              <a:rPr lang="fr-FR" smtClean="0"/>
              <a:t>‹N°›</a:t>
            </a:fld>
            <a:endParaRPr lang="fr-FR"/>
          </a:p>
        </p:txBody>
      </p:sp>
    </p:spTree>
    <p:extLst>
      <p:ext uri="{BB962C8B-B14F-4D97-AF65-F5344CB8AC3E}">
        <p14:creationId xmlns:p14="http://schemas.microsoft.com/office/powerpoint/2010/main" val="35262620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Notion à retenir de volonté de nuire +++ </a:t>
            </a:r>
          </a:p>
          <a:p>
            <a:r>
              <a:rPr lang="fr-FR" dirty="0" smtClean="0"/>
              <a:t>Si</a:t>
            </a:r>
            <a:r>
              <a:rPr lang="fr-FR" baseline="0" dirty="0" smtClean="0"/>
              <a:t> validé par les autorités de santé ce n’est pas un mésusage ! ATU/RTU pas mésusage </a:t>
            </a:r>
          </a:p>
          <a:p>
            <a:endParaRPr lang="fr-FR" baseline="0" dirty="0" smtClean="0"/>
          </a:p>
          <a:p>
            <a:r>
              <a:rPr lang="fr-FR" baseline="0" dirty="0" smtClean="0"/>
              <a:t>Non ce n’est pas si simple même si cette définition est parfois présente (cours du Pr fournier et livre) il y a beaucoup de subtilités à faire</a:t>
            </a:r>
          </a:p>
          <a:p>
            <a:r>
              <a:rPr lang="fr-FR" baseline="0" dirty="0" smtClean="0"/>
              <a:t>Bon usage = utilisation conforme au RCP mais une définition en miroir nécessite de la prudence et ne prends pas compte des « cas d’exception  »</a:t>
            </a:r>
          </a:p>
          <a:p>
            <a:r>
              <a:rPr lang="fr-FR" baseline="0" dirty="0" smtClean="0"/>
              <a:t>Un item comme ça pourrait-il tomber ? </a:t>
            </a:r>
          </a:p>
          <a:p>
            <a:r>
              <a:rPr lang="fr-FR" baseline="0" dirty="0" smtClean="0"/>
              <a:t>Le mésusage peut également être le reflet d’une mauvaise observance thérapeutique </a:t>
            </a:r>
          </a:p>
          <a:p>
            <a:endParaRPr lang="fr-FR" baseline="0" dirty="0" smtClean="0"/>
          </a:p>
          <a:p>
            <a:r>
              <a:rPr lang="fr-FR" baseline="0" dirty="0" smtClean="0"/>
              <a:t>Définition erreur médicamenteuse de l’ANSM= omission ou réalisation non intentionnelle d’un acte survenu au cours du processus de soins impliquant un médicament, qui peut être à l’origine d’un risque ou d’un évènement indésirable pour le patient </a:t>
            </a:r>
          </a:p>
          <a:p>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2</a:t>
            </a:fld>
            <a:endParaRPr lang="fr-FR"/>
          </a:p>
        </p:txBody>
      </p:sp>
    </p:spTree>
    <p:extLst>
      <p:ext uri="{BB962C8B-B14F-4D97-AF65-F5344CB8AC3E}">
        <p14:creationId xmlns:p14="http://schemas.microsoft.com/office/powerpoint/2010/main" val="24957743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err="1" smtClean="0"/>
              <a:t>Baclofène</a:t>
            </a:r>
            <a:r>
              <a:rPr lang="fr-FR" dirty="0" smtClean="0"/>
              <a:t>:</a:t>
            </a:r>
            <a:r>
              <a:rPr lang="fr-FR" baseline="0" dirty="0" smtClean="0"/>
              <a:t> pas un mésusage </a:t>
            </a:r>
          </a:p>
          <a:p>
            <a:r>
              <a:rPr lang="fr-FR" baseline="0" dirty="0" smtClean="0"/>
              <a:t>Médiator: utilisation dans les indications de son AMM pas un mésusage, utilisé dans des indications détournées c’est un exemple type de mésusage </a:t>
            </a:r>
          </a:p>
          <a:p>
            <a:endParaRPr lang="fr-FR" baseline="0" dirty="0" smtClean="0"/>
          </a:p>
          <a:p>
            <a:r>
              <a:rPr lang="fr-FR" baseline="0" dirty="0" err="1" smtClean="0"/>
              <a:t>Lovenox</a:t>
            </a:r>
            <a:r>
              <a:rPr lang="fr-FR" baseline="0" dirty="0" smtClean="0"/>
              <a:t>: pas un mésusage, indication validée par els autorités de santé </a:t>
            </a:r>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3</a:t>
            </a:fld>
            <a:endParaRPr lang="fr-FR"/>
          </a:p>
        </p:txBody>
      </p:sp>
    </p:spTree>
    <p:extLst>
      <p:ext uri="{BB962C8B-B14F-4D97-AF65-F5344CB8AC3E}">
        <p14:creationId xmlns:p14="http://schemas.microsoft.com/office/powerpoint/2010/main" val="37117155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228600" indent="-228600">
              <a:buAutoNum type="alphaUcParenR"/>
            </a:pPr>
            <a:r>
              <a:rPr lang="fr-FR" dirty="0" smtClean="0"/>
              <a:t>Vrai </a:t>
            </a:r>
          </a:p>
          <a:p>
            <a:pPr marL="228600" indent="-228600">
              <a:buAutoNum type="alphaUcParenR"/>
            </a:pPr>
            <a:r>
              <a:rPr lang="fr-FR" dirty="0" smtClean="0"/>
              <a:t>Vrai c’est l’exemple typique</a:t>
            </a:r>
            <a:r>
              <a:rPr lang="fr-FR" baseline="0" dirty="0" smtClean="0"/>
              <a:t> </a:t>
            </a:r>
            <a:endParaRPr lang="fr-FR" dirty="0" smtClean="0"/>
          </a:p>
          <a:p>
            <a:pPr marL="228600" indent="-228600">
              <a:buAutoNum type="alphaUcParenR"/>
            </a:pPr>
            <a:r>
              <a:rPr lang="fr-FR" baseline="0" dirty="0" smtClean="0"/>
              <a:t>Vrai  c’est un mésusage </a:t>
            </a:r>
          </a:p>
          <a:p>
            <a:pPr marL="228600" indent="-228600">
              <a:buAutoNum type="alphaUcParenR"/>
            </a:pPr>
            <a:r>
              <a:rPr lang="fr-FR" dirty="0" smtClean="0"/>
              <a:t>C’est une erreur médicamenteuse</a:t>
            </a:r>
            <a:r>
              <a:rPr lang="fr-FR" baseline="0" dirty="0" smtClean="0"/>
              <a:t> et un mésusage </a:t>
            </a:r>
            <a:endParaRPr lang="fr-FR" dirty="0" smtClean="0"/>
          </a:p>
          <a:p>
            <a:pPr marL="228600" indent="-228600">
              <a:buAutoNum type="alphaUcParenR"/>
            </a:pPr>
            <a:r>
              <a:rPr lang="fr-FR" dirty="0" smtClean="0"/>
              <a:t>Faux </a:t>
            </a:r>
          </a:p>
          <a:p>
            <a:pPr marL="228600" indent="-228600">
              <a:buAutoNum type="alphaUcParenR"/>
            </a:pPr>
            <a:endParaRPr lang="fr-FR" dirty="0" smtClean="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4</a:t>
            </a:fld>
            <a:endParaRPr lang="fr-FR"/>
          </a:p>
        </p:txBody>
      </p:sp>
    </p:spTree>
    <p:extLst>
      <p:ext uri="{BB962C8B-B14F-4D97-AF65-F5344CB8AC3E}">
        <p14:creationId xmlns:p14="http://schemas.microsoft.com/office/powerpoint/2010/main" val="26014120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228600" indent="-228600">
              <a:buAutoNum type="alphaUcParenR"/>
            </a:pPr>
            <a:r>
              <a:rPr lang="fr-FR" dirty="0" smtClean="0"/>
              <a:t>Faux</a:t>
            </a:r>
            <a:r>
              <a:rPr lang="fr-FR" baseline="0" dirty="0" smtClean="0"/>
              <a:t> conforme au RCP </a:t>
            </a:r>
          </a:p>
          <a:p>
            <a:pPr marL="228600" indent="-228600">
              <a:buAutoNum type="alphaUcParenR"/>
            </a:pPr>
            <a:r>
              <a:rPr lang="fr-FR" baseline="0" dirty="0" smtClean="0"/>
              <a:t>Faux si ça l’est </a:t>
            </a:r>
          </a:p>
          <a:p>
            <a:pPr marL="228600" indent="-228600">
              <a:buAutoNum type="alphaUcParenR"/>
            </a:pPr>
            <a:r>
              <a:rPr lang="fr-FR" baseline="0" dirty="0" smtClean="0"/>
              <a:t>OUI</a:t>
            </a:r>
          </a:p>
          <a:p>
            <a:pPr marL="228600" indent="-228600">
              <a:buAutoNum type="alphaUcParenR"/>
            </a:pPr>
            <a:r>
              <a:rPr lang="fr-FR" baseline="0" dirty="0" smtClean="0"/>
              <a:t>OUI </a:t>
            </a:r>
          </a:p>
          <a:p>
            <a:pPr marL="228600" indent="-228600">
              <a:buAutoNum type="alphaUcParenR"/>
            </a:pPr>
            <a:r>
              <a:rPr lang="fr-FR" baseline="0" dirty="0" smtClean="0"/>
              <a:t>FAUX </a:t>
            </a:r>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5</a:t>
            </a:fld>
            <a:endParaRPr lang="fr-FR"/>
          </a:p>
        </p:txBody>
      </p:sp>
    </p:spTree>
    <p:extLst>
      <p:ext uri="{BB962C8B-B14F-4D97-AF65-F5344CB8AC3E}">
        <p14:creationId xmlns:p14="http://schemas.microsoft.com/office/powerpoint/2010/main" val="26998634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kern="1200" dirty="0" smtClean="0">
                <a:solidFill>
                  <a:schemeClr val="tx1"/>
                </a:solidFill>
                <a:effectLst/>
                <a:latin typeface="+mn-lt"/>
                <a:ea typeface="+mn-ea"/>
                <a:cs typeface="+mn-cs"/>
              </a:rPr>
              <a:t>Retenir au moins 10% et 10-35%,</a:t>
            </a:r>
            <a:r>
              <a:rPr lang="fr-FR" sz="1200" kern="1200" baseline="0" dirty="0" smtClean="0">
                <a:solidFill>
                  <a:schemeClr val="tx1"/>
                </a:solidFill>
                <a:effectLst/>
                <a:latin typeface="+mn-lt"/>
                <a:ea typeface="+mn-ea"/>
                <a:cs typeface="+mn-cs"/>
              </a:rPr>
              <a:t> rappel que le Pr </a:t>
            </a:r>
            <a:r>
              <a:rPr lang="fr-FR" sz="1200" kern="1200" baseline="0" dirty="0" err="1" smtClean="0">
                <a:solidFill>
                  <a:schemeClr val="tx1"/>
                </a:solidFill>
                <a:effectLst/>
                <a:latin typeface="+mn-lt"/>
                <a:ea typeface="+mn-ea"/>
                <a:cs typeface="+mn-cs"/>
              </a:rPr>
              <a:t>Bertocchio</a:t>
            </a:r>
            <a:r>
              <a:rPr lang="fr-FR" sz="1200" kern="1200" baseline="0" dirty="0" smtClean="0">
                <a:solidFill>
                  <a:schemeClr val="tx1"/>
                </a:solidFill>
                <a:effectLst/>
                <a:latin typeface="+mn-lt"/>
                <a:ea typeface="+mn-ea"/>
                <a:cs typeface="+mn-cs"/>
              </a:rPr>
              <a:t> a dit que c’était une valeur à connaître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kern="1200" dirty="0" smtClean="0">
              <a:solidFill>
                <a:schemeClr val="tx1"/>
              </a:solidFill>
              <a:effectLst/>
              <a:latin typeface="+mn-lt"/>
              <a:ea typeface="+mn-ea"/>
              <a:cs typeface="+mn-cs"/>
            </a:endParaRPr>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6</a:t>
            </a:fld>
            <a:endParaRPr lang="fr-FR"/>
          </a:p>
        </p:txBody>
      </p:sp>
    </p:spTree>
    <p:extLst>
      <p:ext uri="{BB962C8B-B14F-4D97-AF65-F5344CB8AC3E}">
        <p14:creationId xmlns:p14="http://schemas.microsoft.com/office/powerpoint/2010/main" val="33475717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C’est ça !! </a:t>
            </a:r>
          </a:p>
          <a:p>
            <a:pPr lvl="0"/>
            <a:r>
              <a:rPr lang="fr-FR" sz="1200" kern="1200" dirty="0" smtClean="0">
                <a:solidFill>
                  <a:schemeClr val="tx1"/>
                </a:solidFill>
                <a:effectLst/>
                <a:latin typeface="+mn-lt"/>
                <a:ea typeface="+mn-ea"/>
                <a:cs typeface="+mn-cs"/>
              </a:rPr>
              <a:t>Ils sont contrôlés par l’ANSM après avis de l’EFS </a:t>
            </a:r>
          </a:p>
          <a:p>
            <a:pPr lvl="0"/>
            <a:r>
              <a:rPr lang="fr-FR" sz="1200" kern="1200" dirty="0" smtClean="0">
                <a:solidFill>
                  <a:schemeClr val="tx1"/>
                </a:solidFill>
                <a:effectLst/>
                <a:latin typeface="+mn-lt"/>
                <a:ea typeface="+mn-ea"/>
                <a:cs typeface="+mn-cs"/>
              </a:rPr>
              <a:t>Rappel : les produits sanguins labiles : produits issus du sang d’un donneur destinés à la transfusion par exemple, transfusion plaquettaire </a:t>
            </a:r>
          </a:p>
          <a:p>
            <a:pPr lvl="0"/>
            <a:r>
              <a:rPr lang="fr-FR" sz="1200" kern="1200" dirty="0" smtClean="0">
                <a:solidFill>
                  <a:schemeClr val="tx1"/>
                </a:solidFill>
                <a:effectLst/>
                <a:latin typeface="+mn-lt"/>
                <a:ea typeface="+mn-ea"/>
                <a:cs typeface="+mn-cs"/>
              </a:rPr>
              <a:t>Différents des produits sanguins stables qui sont des médicaments </a:t>
            </a:r>
          </a:p>
          <a:p>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7</a:t>
            </a:fld>
            <a:endParaRPr lang="fr-FR"/>
          </a:p>
        </p:txBody>
      </p:sp>
    </p:spTree>
    <p:extLst>
      <p:ext uri="{BB962C8B-B14F-4D97-AF65-F5344CB8AC3E}">
        <p14:creationId xmlns:p14="http://schemas.microsoft.com/office/powerpoint/2010/main" val="17780505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228600" indent="-228600">
              <a:buAutoNum type="alphaUcParenR"/>
            </a:pPr>
            <a:r>
              <a:rPr lang="fr-FR" dirty="0" smtClean="0"/>
              <a:t>Vrai</a:t>
            </a:r>
            <a:r>
              <a:rPr lang="fr-FR" baseline="0" dirty="0" smtClean="0"/>
              <a:t> </a:t>
            </a:r>
          </a:p>
          <a:p>
            <a:pPr marL="228600" indent="-228600">
              <a:buAutoNum type="alphaUcParenR"/>
            </a:pPr>
            <a:r>
              <a:rPr lang="fr-FR" baseline="0" dirty="0" smtClean="0"/>
              <a:t>Faux? Pas médicament contrairement aux produits sanguins stables </a:t>
            </a:r>
          </a:p>
          <a:p>
            <a:pPr marL="228600" indent="-228600">
              <a:buAutoNum type="alphaUcParenR"/>
            </a:pPr>
            <a:r>
              <a:rPr lang="fr-FR" baseline="0" dirty="0" smtClean="0"/>
              <a:t>Faux ? </a:t>
            </a:r>
          </a:p>
          <a:p>
            <a:pPr marL="228600" indent="-228600">
              <a:buAutoNum type="alphaUcParenR"/>
            </a:pPr>
            <a:r>
              <a:rPr lang="fr-FR" baseline="0" dirty="0" smtClean="0"/>
              <a:t>Vrai </a:t>
            </a:r>
          </a:p>
          <a:p>
            <a:pPr marL="228600" indent="-228600">
              <a:buAutoNum type="alphaUcParenR"/>
            </a:pPr>
            <a:r>
              <a:rPr lang="fr-FR" baseline="0" dirty="0" smtClean="0"/>
              <a:t>Faux </a:t>
            </a:r>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8</a:t>
            </a:fld>
            <a:endParaRPr lang="fr-FR"/>
          </a:p>
        </p:txBody>
      </p:sp>
    </p:spTree>
    <p:extLst>
      <p:ext uri="{BB962C8B-B14F-4D97-AF65-F5344CB8AC3E}">
        <p14:creationId xmlns:p14="http://schemas.microsoft.com/office/powerpoint/2010/main" val="29985493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9</a:t>
            </a:fld>
            <a:endParaRPr lang="fr-FR"/>
          </a:p>
        </p:txBody>
      </p:sp>
    </p:spTree>
    <p:extLst>
      <p:ext uri="{BB962C8B-B14F-4D97-AF65-F5344CB8AC3E}">
        <p14:creationId xmlns:p14="http://schemas.microsoft.com/office/powerpoint/2010/main" val="42346204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OUI </a:t>
            </a:r>
          </a:p>
          <a:p>
            <a:r>
              <a:rPr lang="fr-FR" dirty="0" smtClean="0"/>
              <a:t>Vrai </a:t>
            </a:r>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10</a:t>
            </a:fld>
            <a:endParaRPr lang="fr-FR"/>
          </a:p>
        </p:txBody>
      </p:sp>
    </p:spTree>
    <p:extLst>
      <p:ext uri="{BB962C8B-B14F-4D97-AF65-F5344CB8AC3E}">
        <p14:creationId xmlns:p14="http://schemas.microsoft.com/office/powerpoint/2010/main" val="37999431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1200" kern="1200" dirty="0" smtClean="0">
                <a:solidFill>
                  <a:schemeClr val="tx1"/>
                </a:solidFill>
                <a:effectLst/>
                <a:latin typeface="+mn-lt"/>
                <a:ea typeface="+mn-ea"/>
                <a:cs typeface="+mn-cs"/>
                <a:sym typeface="Wingdings" panose="05000000000000000000" pitchFamily="2" charset="2"/>
              </a:rPr>
              <a:t></a:t>
            </a:r>
            <a:r>
              <a:rPr lang="fr-FR" sz="1200" kern="1200" dirty="0" smtClean="0">
                <a:solidFill>
                  <a:schemeClr val="tx1"/>
                </a:solidFill>
                <a:effectLst/>
                <a:latin typeface="+mn-lt"/>
                <a:ea typeface="+mn-ea"/>
                <a:cs typeface="+mn-cs"/>
              </a:rPr>
              <a:t> 15% des stocks des fabricants vont aux officines </a:t>
            </a:r>
          </a:p>
          <a:p>
            <a:r>
              <a:rPr lang="fr-FR" sz="1200" kern="1200" dirty="0" smtClean="0">
                <a:solidFill>
                  <a:schemeClr val="tx1"/>
                </a:solidFill>
                <a:effectLst/>
                <a:latin typeface="+mn-lt"/>
                <a:ea typeface="+mn-ea"/>
                <a:cs typeface="+mn-cs"/>
                <a:sym typeface="Wingdings" panose="05000000000000000000" pitchFamily="2" charset="2"/>
              </a:rPr>
              <a:t></a:t>
            </a:r>
            <a:r>
              <a:rPr lang="fr-FR" sz="1200" kern="1200" dirty="0" smtClean="0">
                <a:solidFill>
                  <a:schemeClr val="tx1"/>
                </a:solidFill>
                <a:effectLst/>
                <a:latin typeface="+mn-lt"/>
                <a:ea typeface="+mn-ea"/>
                <a:cs typeface="+mn-cs"/>
              </a:rPr>
              <a:t> 65% des 100% de l’officine viennent aux grossistes </a:t>
            </a:r>
          </a:p>
          <a:p>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11</a:t>
            </a:fld>
            <a:endParaRPr lang="fr-FR"/>
          </a:p>
        </p:txBody>
      </p:sp>
    </p:spTree>
    <p:extLst>
      <p:ext uri="{BB962C8B-B14F-4D97-AF65-F5344CB8AC3E}">
        <p14:creationId xmlns:p14="http://schemas.microsoft.com/office/powerpoint/2010/main" val="23605027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b="1" kern="1200" dirty="0" smtClean="0">
                <a:solidFill>
                  <a:schemeClr val="tx1"/>
                </a:solidFill>
                <a:effectLst/>
                <a:latin typeface="+mn-lt"/>
                <a:ea typeface="+mn-ea"/>
                <a:cs typeface="+mn-cs"/>
              </a:rPr>
              <a:t>D</a:t>
            </a:r>
            <a:r>
              <a:rPr lang="fr-FR" sz="1200" b="1" kern="1200" baseline="0" dirty="0" smtClean="0">
                <a:solidFill>
                  <a:schemeClr val="tx1"/>
                </a:solidFill>
                <a:effectLst/>
                <a:latin typeface="+mn-lt"/>
                <a:ea typeface="+mn-ea"/>
                <a:cs typeface="+mn-cs"/>
              </a:rPr>
              <a:t> </a:t>
            </a:r>
            <a:endParaRPr lang="fr-FR" sz="1200" kern="1200" dirty="0" smtClean="0">
              <a:solidFill>
                <a:schemeClr val="tx1"/>
              </a:solidFill>
              <a:effectLst/>
              <a:latin typeface="+mn-lt"/>
              <a:ea typeface="+mn-ea"/>
              <a:cs typeface="+mn-cs"/>
            </a:endParaRPr>
          </a:p>
          <a:p>
            <a:pPr marL="228600" indent="-228600">
              <a:buAutoNum type="alphaUcParenR"/>
            </a:pPr>
            <a:r>
              <a:rPr lang="fr-FR" dirty="0" smtClean="0"/>
              <a:t>Faux C’est le fabricant qui livre aux grossistes</a:t>
            </a:r>
            <a:r>
              <a:rPr lang="fr-FR" baseline="0" dirty="0" smtClean="0"/>
              <a:t> </a:t>
            </a:r>
          </a:p>
          <a:p>
            <a:pPr marL="228600" indent="-228600">
              <a:buAutoNum type="alphaUcParenR"/>
            </a:pPr>
            <a:r>
              <a:rPr lang="fr-FR" baseline="0" dirty="0" smtClean="0"/>
              <a:t>Faux moins de 0,5% de leur stock provient des grossistes, ils se fournissent directement chez le fabricant en majorité </a:t>
            </a:r>
          </a:p>
          <a:p>
            <a:pPr marL="228600" indent="-228600">
              <a:buAutoNum type="alphaUcParenR"/>
            </a:pPr>
            <a:r>
              <a:rPr lang="fr-FR" baseline="0" dirty="0" smtClean="0"/>
              <a:t>Faux 15% du stock des fabricants va aux officines ce qui représente environ 35% du stock des officines </a:t>
            </a:r>
          </a:p>
          <a:p>
            <a:pPr marL="228600" indent="-228600">
              <a:buAutoNum type="alphaUcParenR"/>
            </a:pPr>
            <a:r>
              <a:rPr lang="fr-FR" baseline="0" dirty="0" smtClean="0"/>
              <a:t>Vrai </a:t>
            </a:r>
          </a:p>
          <a:p>
            <a:pPr marL="228600" indent="-228600">
              <a:buAutoNum type="alphaUcParenR"/>
            </a:pPr>
            <a:r>
              <a:rPr lang="fr-FR" baseline="0" dirty="0" smtClean="0"/>
              <a:t>Faux ? </a:t>
            </a:r>
          </a:p>
          <a:p>
            <a:pPr marL="228600" indent="-228600">
              <a:buAutoNum type="alphaUcParenR"/>
            </a:pPr>
            <a:endParaRPr lang="fr-FR" baseline="0" dirty="0" smtClean="0"/>
          </a:p>
          <a:p>
            <a:pPr marL="228600" indent="-228600">
              <a:buAutoNum type="alphaUcParenR"/>
            </a:pPr>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12</a:t>
            </a:fld>
            <a:endParaRPr lang="fr-FR"/>
          </a:p>
        </p:txBody>
      </p:sp>
    </p:spTree>
    <p:extLst>
      <p:ext uri="{BB962C8B-B14F-4D97-AF65-F5344CB8AC3E}">
        <p14:creationId xmlns:p14="http://schemas.microsoft.com/office/powerpoint/2010/main" val="3317655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Version du</a:t>
            </a:r>
            <a:r>
              <a:rPr lang="fr-FR" baseline="0" dirty="0" smtClean="0"/>
              <a:t> Pr </a:t>
            </a:r>
            <a:r>
              <a:rPr lang="fr-FR" baseline="0" dirty="0" err="1" smtClean="0"/>
              <a:t>Bertocchio</a:t>
            </a:r>
            <a:r>
              <a:rPr lang="fr-FR" baseline="0" dirty="0" smtClean="0"/>
              <a:t> fausse? </a:t>
            </a:r>
          </a:p>
          <a:p>
            <a:r>
              <a:rPr lang="fr-FR" baseline="0" dirty="0" smtClean="0"/>
              <a:t>Version du Pr </a:t>
            </a:r>
            <a:r>
              <a:rPr lang="fr-FR" baseline="0" dirty="0" err="1" smtClean="0"/>
              <a:t>Drici</a:t>
            </a:r>
            <a:r>
              <a:rPr lang="fr-FR" baseline="0" dirty="0" smtClean="0"/>
              <a:t> et du livre P 108:</a:t>
            </a:r>
          </a:p>
          <a:p>
            <a:r>
              <a:rPr lang="fr-FR" baseline="0" dirty="0" smtClean="0"/>
              <a:t>Perte du tiers payant mais le même remboursement (par exemple 65%) </a:t>
            </a:r>
          </a:p>
          <a:p>
            <a:r>
              <a:rPr lang="fr-FR" baseline="0" dirty="0" smtClean="0"/>
              <a:t>Rappel le principe du tiers payant = tout assuré social qui se présente à la pharmacie avec la carte vitale n’a pas à avancer la part prise en charge par l’assurance maladie </a:t>
            </a:r>
          </a:p>
          <a:p>
            <a:r>
              <a:rPr lang="fr-FR" baseline="0" dirty="0" smtClean="0"/>
              <a:t>Si ce principe ne s’applique plus, le patient doit avancer les frais </a:t>
            </a:r>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13</a:t>
            </a:fld>
            <a:endParaRPr lang="fr-FR"/>
          </a:p>
        </p:txBody>
      </p:sp>
    </p:spTree>
    <p:extLst>
      <p:ext uri="{BB962C8B-B14F-4D97-AF65-F5344CB8AC3E}">
        <p14:creationId xmlns:p14="http://schemas.microsoft.com/office/powerpoint/2010/main" val="37091615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228600" indent="-228600">
              <a:buFont typeface="Wingdings" panose="05000000000000000000" pitchFamily="2" charset="2"/>
              <a:buAutoNum type="alphaUcParenR"/>
            </a:pPr>
            <a:r>
              <a:rPr lang="fr-FR" baseline="0" dirty="0" smtClean="0">
                <a:sym typeface="Wingdings" panose="05000000000000000000" pitchFamily="2" charset="2"/>
              </a:rPr>
              <a:t>Faux </a:t>
            </a:r>
          </a:p>
          <a:p>
            <a:pPr marL="228600" indent="-228600">
              <a:buFont typeface="Wingdings" panose="05000000000000000000" pitchFamily="2" charset="2"/>
              <a:buAutoNum type="alphaUcParenR"/>
            </a:pPr>
            <a:r>
              <a:rPr lang="fr-FR" baseline="0" dirty="0" smtClean="0">
                <a:sym typeface="Wingdings" panose="05000000000000000000" pitchFamily="2" charset="2"/>
              </a:rPr>
              <a:t>Faux </a:t>
            </a:r>
          </a:p>
          <a:p>
            <a:pPr marL="228600" indent="-228600">
              <a:buFont typeface="Wingdings" panose="05000000000000000000" pitchFamily="2" charset="2"/>
              <a:buAutoNum type="alphaUcParenR"/>
            </a:pPr>
            <a:r>
              <a:rPr lang="fr-FR" baseline="0" dirty="0" smtClean="0">
                <a:sym typeface="Wingdings" panose="05000000000000000000" pitchFamily="2" charset="2"/>
              </a:rPr>
              <a:t>Faux</a:t>
            </a:r>
          </a:p>
          <a:p>
            <a:pPr marL="228600" indent="-228600">
              <a:buFont typeface="Wingdings" panose="05000000000000000000" pitchFamily="2" charset="2"/>
              <a:buAutoNum type="alphaUcParenR"/>
            </a:pPr>
            <a:r>
              <a:rPr lang="fr-FR" baseline="0" dirty="0" smtClean="0">
                <a:sym typeface="Wingdings" panose="05000000000000000000" pitchFamily="2" charset="2"/>
              </a:rPr>
              <a:t>Faux</a:t>
            </a:r>
          </a:p>
          <a:p>
            <a:pPr marL="228600" indent="-228600">
              <a:buFont typeface="Wingdings" panose="05000000000000000000" pitchFamily="2" charset="2"/>
              <a:buAutoNum type="alphaUcParenR"/>
            </a:pPr>
            <a:r>
              <a:rPr lang="fr-FR" baseline="0" dirty="0" smtClean="0">
                <a:sym typeface="Wingdings" panose="05000000000000000000" pitchFamily="2" charset="2"/>
              </a:rPr>
              <a:t>Vrai  vous ne devez pas payer le médicament en avance des frais puisqu’il y a la mention non substituable ? </a:t>
            </a:r>
          </a:p>
          <a:p>
            <a:pPr marL="228600" indent="-228600">
              <a:buFont typeface="Wingdings" panose="05000000000000000000" pitchFamily="2" charset="2"/>
              <a:buAutoNum type="alphaUcParenR"/>
            </a:pPr>
            <a:endParaRPr lang="fr-FR" baseline="0" dirty="0" smtClean="0">
              <a:sym typeface="Wingdings" panose="05000000000000000000" pitchFamily="2" charset="2"/>
            </a:endParaRPr>
          </a:p>
          <a:p>
            <a:pPr marL="0" indent="0">
              <a:buFont typeface="Wingdings" panose="05000000000000000000" pitchFamily="2" charset="2"/>
              <a:buNone/>
            </a:pPr>
            <a:endParaRPr lang="fr-FR" baseline="0" dirty="0" smtClean="0">
              <a:sym typeface="Wingdings" panose="05000000000000000000" pitchFamily="2" charset="2"/>
            </a:endParaRP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fr-FR" sz="1200" kern="1200" dirty="0" smtClean="0">
                <a:solidFill>
                  <a:schemeClr val="tx1"/>
                </a:solidFill>
                <a:effectLst/>
                <a:latin typeface="+mn-lt"/>
                <a:ea typeface="+mn-ea"/>
                <a:cs typeface="+mn-cs"/>
                <a:sym typeface="Wingdings" panose="05000000000000000000" pitchFamily="2" charset="2"/>
              </a:rPr>
              <a:t></a:t>
            </a:r>
            <a:r>
              <a:rPr lang="fr-FR" sz="1200" kern="1200" dirty="0" smtClean="0">
                <a:solidFill>
                  <a:schemeClr val="tx1"/>
                </a:solidFill>
                <a:effectLst/>
                <a:latin typeface="+mn-lt"/>
                <a:ea typeface="+mn-ea"/>
                <a:cs typeface="+mn-cs"/>
              </a:rPr>
              <a:t> OUI + explication de la diminution de la prise en charge par les mutuelles si la CPAM ne rembourse pas non plus ce qui entraîne une augmentation pour la part des ménages </a:t>
            </a:r>
          </a:p>
          <a:p>
            <a:pPr marL="228600" indent="-228600">
              <a:buFont typeface="Wingdings" panose="05000000000000000000" pitchFamily="2" charset="2"/>
              <a:buAutoNum type="alphaUcParenR"/>
            </a:pPr>
            <a:endParaRPr lang="fr-FR" baseline="0" dirty="0" smtClean="0">
              <a:sym typeface="Wingdings" panose="05000000000000000000" pitchFamily="2" charset="2"/>
            </a:endParaRPr>
          </a:p>
          <a:p>
            <a:pPr marL="171450" indent="-171450">
              <a:buFont typeface="Wingdings" panose="05000000000000000000" pitchFamily="2" charset="2"/>
              <a:buChar char="à"/>
            </a:pPr>
            <a:endParaRPr lang="fr-FR" baseline="0" dirty="0" smtClean="0">
              <a:sym typeface="Wingdings" panose="05000000000000000000" pitchFamily="2" charset="2"/>
            </a:endParaRPr>
          </a:p>
          <a:p>
            <a:pPr marL="171450" indent="-171450">
              <a:buFont typeface="Wingdings" panose="05000000000000000000" pitchFamily="2" charset="2"/>
              <a:buChar char="à"/>
            </a:pPr>
            <a:endParaRPr lang="fr-FR" dirty="0" smtClean="0">
              <a:sym typeface="Wingdings" panose="05000000000000000000" pitchFamily="2" charset="2"/>
            </a:endParaRPr>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14</a:t>
            </a:fld>
            <a:endParaRPr lang="fr-FR"/>
          </a:p>
        </p:txBody>
      </p:sp>
    </p:spTree>
    <p:extLst>
      <p:ext uri="{BB962C8B-B14F-4D97-AF65-F5344CB8AC3E}">
        <p14:creationId xmlns:p14="http://schemas.microsoft.com/office/powerpoint/2010/main" val="20532683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228600" indent="-228600">
              <a:buAutoNum type="alphaUcParenR"/>
            </a:pPr>
            <a:r>
              <a:rPr lang="fr-FR" dirty="0" smtClean="0"/>
              <a:t>Vrai </a:t>
            </a:r>
          </a:p>
          <a:p>
            <a:pPr marL="228600" indent="-228600">
              <a:buAutoNum type="alphaUcParenR"/>
            </a:pPr>
            <a:r>
              <a:rPr lang="fr-FR" dirty="0" smtClean="0"/>
              <a:t>Faux</a:t>
            </a:r>
          </a:p>
          <a:p>
            <a:pPr marL="228600" indent="-228600">
              <a:buAutoNum type="alphaUcParenR"/>
            </a:pPr>
            <a:r>
              <a:rPr lang="fr-FR" dirty="0" smtClean="0"/>
              <a:t>Faux</a:t>
            </a:r>
          </a:p>
          <a:p>
            <a:pPr marL="228600" indent="-228600">
              <a:buAutoNum type="alphaUcParenR"/>
            </a:pPr>
            <a:r>
              <a:rPr lang="fr-FR" dirty="0" smtClean="0"/>
              <a:t>Faux </a:t>
            </a:r>
          </a:p>
          <a:p>
            <a:pPr marL="228600" indent="-228600">
              <a:buAutoNum type="alphaUcParenR"/>
            </a:pPr>
            <a:r>
              <a:rPr lang="fr-FR" dirty="0" smtClean="0"/>
              <a:t>S’il était écrit intégralement dans l’item A sans qu’on précise</a:t>
            </a:r>
            <a:r>
              <a:rPr lang="fr-FR" baseline="0" dirty="0" smtClean="0"/>
              <a:t> la présence d’une mutuelle, aurait-il été compté juste ou faux ? </a:t>
            </a:r>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15</a:t>
            </a:fld>
            <a:endParaRPr lang="fr-FR"/>
          </a:p>
        </p:txBody>
      </p:sp>
    </p:spTree>
    <p:extLst>
      <p:ext uri="{BB962C8B-B14F-4D97-AF65-F5344CB8AC3E}">
        <p14:creationId xmlns:p14="http://schemas.microsoft.com/office/powerpoint/2010/main" val="18198876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Version</a:t>
            </a:r>
            <a:r>
              <a:rPr lang="fr-FR" baseline="0" dirty="0" smtClean="0"/>
              <a:t> du livre P 317 d’accord avec la version de 2015 + celle du site internet</a:t>
            </a:r>
          </a:p>
          <a:p>
            <a:r>
              <a:rPr lang="fr-FR" dirty="0" smtClean="0"/>
              <a:t>Mais P 289 d’accord avec</a:t>
            </a:r>
            <a:r>
              <a:rPr lang="fr-FR" baseline="0" dirty="0" smtClean="0"/>
              <a:t> TOUS </a:t>
            </a:r>
          </a:p>
          <a:p>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16</a:t>
            </a:fld>
            <a:endParaRPr lang="fr-FR"/>
          </a:p>
        </p:txBody>
      </p:sp>
    </p:spTree>
    <p:extLst>
      <p:ext uri="{BB962C8B-B14F-4D97-AF65-F5344CB8AC3E}">
        <p14:creationId xmlns:p14="http://schemas.microsoft.com/office/powerpoint/2010/main" val="33848259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A prendre en compte pour ceux qui avaient posté suite au tutorat 4 ! </a:t>
            </a:r>
          </a:p>
          <a:p>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17</a:t>
            </a:fld>
            <a:endParaRPr lang="fr-FR"/>
          </a:p>
        </p:txBody>
      </p:sp>
    </p:spTree>
    <p:extLst>
      <p:ext uri="{BB962C8B-B14F-4D97-AF65-F5344CB8AC3E}">
        <p14:creationId xmlns:p14="http://schemas.microsoft.com/office/powerpoint/2010/main" val="42500729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171450" indent="-171450">
              <a:buFont typeface="Wingdings" panose="05000000000000000000" pitchFamily="2" charset="2"/>
              <a:buChar char="à"/>
            </a:pPr>
            <a:r>
              <a:rPr lang="fr-FR" dirty="0" smtClean="0">
                <a:sym typeface="Wingdings" panose="05000000000000000000" pitchFamily="2" charset="2"/>
              </a:rPr>
              <a:t>Oui ? </a:t>
            </a:r>
          </a:p>
          <a:p>
            <a:pPr marL="171450" indent="-171450">
              <a:buFont typeface="Wingdings" panose="05000000000000000000" pitchFamily="2" charset="2"/>
              <a:buChar char="à"/>
            </a:pPr>
            <a:r>
              <a:rPr lang="fr-FR" dirty="0" smtClean="0">
                <a:sym typeface="Wingdings" panose="05000000000000000000" pitchFamily="2" charset="2"/>
              </a:rPr>
              <a:t>Oui? Si</a:t>
            </a:r>
            <a:r>
              <a:rPr lang="fr-FR" baseline="0" dirty="0" smtClean="0">
                <a:sym typeface="Wingdings" panose="05000000000000000000" pitchFamily="2" charset="2"/>
              </a:rPr>
              <a:t> oui laquelle ? </a:t>
            </a:r>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18</a:t>
            </a:fld>
            <a:endParaRPr lang="fr-FR"/>
          </a:p>
        </p:txBody>
      </p:sp>
    </p:spTree>
    <p:extLst>
      <p:ext uri="{BB962C8B-B14F-4D97-AF65-F5344CB8AC3E}">
        <p14:creationId xmlns:p14="http://schemas.microsoft.com/office/powerpoint/2010/main" val="11645553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L P 291 </a:t>
            </a:r>
          </a:p>
          <a:p>
            <a:r>
              <a:rPr lang="fr-FR" dirty="0" smtClean="0"/>
              <a:t>Méthode française: </a:t>
            </a:r>
          </a:p>
          <a:p>
            <a:r>
              <a:rPr lang="fr-FR" dirty="0" smtClean="0"/>
              <a:t>Imputabilité intrinsèque: Chronologie + sémiologie </a:t>
            </a:r>
          </a:p>
          <a:p>
            <a:r>
              <a:rPr lang="fr-FR" dirty="0" smtClean="0"/>
              <a:t>Imputabilité extrinsèque: Bibliographie </a:t>
            </a:r>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21</a:t>
            </a:fld>
            <a:endParaRPr lang="fr-FR"/>
          </a:p>
        </p:txBody>
      </p:sp>
    </p:spTree>
    <p:extLst>
      <p:ext uri="{BB962C8B-B14F-4D97-AF65-F5344CB8AC3E}">
        <p14:creationId xmlns:p14="http://schemas.microsoft.com/office/powerpoint/2010/main" val="21217268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Pas de mention de ça dans le</a:t>
            </a:r>
            <a:r>
              <a:rPr lang="fr-FR" baseline="0" dirty="0" smtClean="0"/>
              <a:t> livre </a:t>
            </a:r>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23</a:t>
            </a:fld>
            <a:endParaRPr lang="fr-FR"/>
          </a:p>
        </p:txBody>
      </p:sp>
    </p:spTree>
    <p:extLst>
      <p:ext uri="{BB962C8B-B14F-4D97-AF65-F5344CB8AC3E}">
        <p14:creationId xmlns:p14="http://schemas.microsoft.com/office/powerpoint/2010/main" val="22783387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P81 livre vignettes </a:t>
            </a:r>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25</a:t>
            </a:fld>
            <a:endParaRPr lang="fr-FR"/>
          </a:p>
        </p:txBody>
      </p:sp>
    </p:spTree>
    <p:extLst>
      <p:ext uri="{BB962C8B-B14F-4D97-AF65-F5344CB8AC3E}">
        <p14:creationId xmlns:p14="http://schemas.microsoft.com/office/powerpoint/2010/main" val="27083742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Doute par rapport au cours du Pr </a:t>
            </a:r>
            <a:r>
              <a:rPr lang="fr-FR" dirty="0" err="1" smtClean="0"/>
              <a:t>Bertocchio</a:t>
            </a:r>
            <a:r>
              <a:rPr lang="fr-FR" dirty="0" smtClean="0"/>
              <a:t> qui précise que la part du marché des génériques en valeur</a:t>
            </a:r>
            <a:r>
              <a:rPr lang="fr-FR" baseline="0" dirty="0" smtClean="0"/>
              <a:t> et en volume n’est plus en augmentation</a:t>
            </a:r>
          </a:p>
          <a:p>
            <a:r>
              <a:rPr lang="fr-FR" baseline="0" dirty="0" smtClean="0"/>
              <a:t>Cependant, le livre et la prof parle toujours de l’augmentation du taux de pénétration c’est ç dire du rapport générique/princeps </a:t>
            </a:r>
          </a:p>
          <a:p>
            <a:r>
              <a:rPr lang="fr-FR" baseline="0" dirty="0" smtClean="0"/>
              <a:t>Cet item est-il toujours à compter vrai pour le concours ?  </a:t>
            </a:r>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27</a:t>
            </a:fld>
            <a:endParaRPr lang="fr-FR"/>
          </a:p>
        </p:txBody>
      </p:sp>
    </p:spTree>
    <p:extLst>
      <p:ext uri="{BB962C8B-B14F-4D97-AF65-F5344CB8AC3E}">
        <p14:creationId xmlns:p14="http://schemas.microsoft.com/office/powerpoint/2010/main" val="34247616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Vrai d’après la séance de préparation </a:t>
            </a:r>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28</a:t>
            </a:fld>
            <a:endParaRPr lang="fr-FR"/>
          </a:p>
        </p:txBody>
      </p:sp>
    </p:spTree>
    <p:extLst>
      <p:ext uri="{BB962C8B-B14F-4D97-AF65-F5344CB8AC3E}">
        <p14:creationId xmlns:p14="http://schemas.microsoft.com/office/powerpoint/2010/main" val="42413741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kern="1200" dirty="0" smtClean="0">
                <a:solidFill>
                  <a:schemeClr val="tx1"/>
                </a:solidFill>
                <a:effectLst/>
                <a:latin typeface="+mn-lt"/>
                <a:ea typeface="+mn-ea"/>
                <a:cs typeface="+mn-cs"/>
              </a:rPr>
              <a:t> : Faux les propriétés pharmacologiques, SURTOUT pharmacodynamiques, on se positionne par rapport à l’origine de l’effet et pas par rapport à l’origine de la modification de concentration par exemple </a:t>
            </a:r>
          </a:p>
          <a:p>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29</a:t>
            </a:fld>
            <a:endParaRPr lang="fr-FR"/>
          </a:p>
        </p:txBody>
      </p:sp>
    </p:spTree>
    <p:extLst>
      <p:ext uri="{BB962C8B-B14F-4D97-AF65-F5344CB8AC3E}">
        <p14:creationId xmlns:p14="http://schemas.microsoft.com/office/powerpoint/2010/main" val="21021173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30</a:t>
            </a:fld>
            <a:endParaRPr lang="fr-FR"/>
          </a:p>
        </p:txBody>
      </p:sp>
    </p:spTree>
    <p:extLst>
      <p:ext uri="{BB962C8B-B14F-4D97-AF65-F5344CB8AC3E}">
        <p14:creationId xmlns:p14="http://schemas.microsoft.com/office/powerpoint/2010/main" val="32030556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lvl="0"/>
            <a:r>
              <a:rPr lang="fr-FR" sz="1200" kern="1200" dirty="0" smtClean="0">
                <a:solidFill>
                  <a:schemeClr val="tx1"/>
                </a:solidFill>
                <a:effectLst/>
                <a:latin typeface="+mn-lt"/>
                <a:ea typeface="+mn-ea"/>
                <a:cs typeface="+mn-cs"/>
              </a:rPr>
              <a:t>Vrai:</a:t>
            </a:r>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31</a:t>
            </a:fld>
            <a:endParaRPr lang="fr-FR"/>
          </a:p>
        </p:txBody>
      </p:sp>
    </p:spTree>
    <p:extLst>
      <p:ext uri="{BB962C8B-B14F-4D97-AF65-F5344CB8AC3E}">
        <p14:creationId xmlns:p14="http://schemas.microsoft.com/office/powerpoint/2010/main" val="6282256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32</a:t>
            </a:fld>
            <a:endParaRPr lang="fr-FR"/>
          </a:p>
        </p:txBody>
      </p:sp>
    </p:spTree>
    <p:extLst>
      <p:ext uri="{BB962C8B-B14F-4D97-AF65-F5344CB8AC3E}">
        <p14:creationId xmlns:p14="http://schemas.microsoft.com/office/powerpoint/2010/main" val="33883597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kern="1200" dirty="0" smtClean="0">
                <a:solidFill>
                  <a:schemeClr val="tx1"/>
                </a:solidFill>
                <a:effectLst/>
                <a:latin typeface="+mn-lt"/>
                <a:ea typeface="+mn-ea"/>
                <a:cs typeface="+mn-cs"/>
              </a:rPr>
              <a:t> </a:t>
            </a:r>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33</a:t>
            </a:fld>
            <a:endParaRPr lang="fr-FR"/>
          </a:p>
        </p:txBody>
      </p:sp>
    </p:spTree>
    <p:extLst>
      <p:ext uri="{BB962C8B-B14F-4D97-AF65-F5344CB8AC3E}">
        <p14:creationId xmlns:p14="http://schemas.microsoft.com/office/powerpoint/2010/main" val="7879566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kern="1200" dirty="0" smtClean="0">
                <a:solidFill>
                  <a:schemeClr val="tx1"/>
                </a:solidFill>
                <a:effectLst/>
                <a:latin typeface="+mn-lt"/>
                <a:ea typeface="+mn-ea"/>
                <a:cs typeface="+mn-cs"/>
              </a:rPr>
              <a:t>Faux  :Le registre national informatisé de refus n’existe pas </a:t>
            </a:r>
          </a:p>
          <a:p>
            <a:endParaRPr lang="fr-FR" dirty="0" smtClean="0"/>
          </a:p>
          <a:p>
            <a:r>
              <a:rPr lang="fr-FR" dirty="0" smtClean="0"/>
              <a:t>Faux: prix au</a:t>
            </a:r>
            <a:r>
              <a:rPr lang="fr-FR" baseline="0" dirty="0" smtClean="0"/>
              <a:t> moins inférieur de 30% et en général entre 30 et 55% malgré des exceptions </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kern="1200" dirty="0" smtClean="0">
                <a:solidFill>
                  <a:schemeClr val="tx1"/>
                </a:solidFill>
                <a:effectLst/>
                <a:latin typeface="+mn-lt"/>
                <a:ea typeface="+mn-ea"/>
                <a:cs typeface="+mn-cs"/>
              </a:rPr>
              <a:t> : FAUX au moins 30% officiellement et c’est une règle qui connaît quelques variantes (de 6 à 57% voire même quelques exceptions au-delà) </a:t>
            </a:r>
          </a:p>
          <a:p>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34</a:t>
            </a:fld>
            <a:endParaRPr lang="fr-FR"/>
          </a:p>
        </p:txBody>
      </p:sp>
    </p:spTree>
    <p:extLst>
      <p:ext uri="{BB962C8B-B14F-4D97-AF65-F5344CB8AC3E}">
        <p14:creationId xmlns:p14="http://schemas.microsoft.com/office/powerpoint/2010/main" val="33269071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kern="1200" dirty="0" smtClean="0">
                <a:solidFill>
                  <a:schemeClr val="tx1"/>
                </a:solidFill>
                <a:effectLst/>
                <a:latin typeface="+mn-lt"/>
                <a:ea typeface="+mn-ea"/>
                <a:cs typeface="+mn-cs"/>
              </a:rPr>
              <a:t> :</a:t>
            </a:r>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35</a:t>
            </a:fld>
            <a:endParaRPr lang="fr-FR"/>
          </a:p>
        </p:txBody>
      </p:sp>
    </p:spTree>
    <p:extLst>
      <p:ext uri="{BB962C8B-B14F-4D97-AF65-F5344CB8AC3E}">
        <p14:creationId xmlns:p14="http://schemas.microsoft.com/office/powerpoint/2010/main" val="41081751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kern="1200" dirty="0" smtClean="0">
                <a:solidFill>
                  <a:schemeClr val="tx1"/>
                </a:solidFill>
                <a:effectLst/>
                <a:latin typeface="+mn-lt"/>
                <a:ea typeface="+mn-ea"/>
                <a:cs typeface="+mn-cs"/>
              </a:rPr>
              <a:t>Confirmation ici B !! </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kern="1200" dirty="0" smtClean="0">
                <a:solidFill>
                  <a:schemeClr val="tx1"/>
                </a:solidFill>
                <a:effectLst/>
                <a:latin typeface="+mn-lt"/>
                <a:ea typeface="+mn-ea"/>
                <a:cs typeface="+mn-cs"/>
              </a:rPr>
              <a:t>EMA/ANSM puis HAS puis UNCAM puis CEPS puis Ministre </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kern="1200" dirty="0" smtClean="0">
                <a:solidFill>
                  <a:schemeClr val="tx1"/>
                </a:solidFill>
                <a:effectLst/>
                <a:latin typeface="+mn-lt"/>
                <a:ea typeface="+mn-ea"/>
                <a:cs typeface="+mn-cs"/>
              </a:rPr>
              <a:t>même si le ministre intervient à plusieurs moments de la procédure c’est l’ordre qui convient ici </a:t>
            </a:r>
          </a:p>
          <a:p>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36</a:t>
            </a:fld>
            <a:endParaRPr lang="fr-FR"/>
          </a:p>
        </p:txBody>
      </p:sp>
    </p:spTree>
    <p:extLst>
      <p:ext uri="{BB962C8B-B14F-4D97-AF65-F5344CB8AC3E}">
        <p14:creationId xmlns:p14="http://schemas.microsoft.com/office/powerpoint/2010/main" val="22885664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C’est le prix du médicament !!!!!! </a:t>
            </a:r>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37</a:t>
            </a:fld>
            <a:endParaRPr lang="fr-FR"/>
          </a:p>
        </p:txBody>
      </p:sp>
    </p:spTree>
    <p:extLst>
      <p:ext uri="{BB962C8B-B14F-4D97-AF65-F5344CB8AC3E}">
        <p14:creationId xmlns:p14="http://schemas.microsoft.com/office/powerpoint/2010/main" val="41016273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Faux, pendant? </a:t>
            </a:r>
          </a:p>
          <a:p>
            <a:r>
              <a:rPr lang="fr-FR" dirty="0" smtClean="0"/>
              <a:t>C’est le module 1 qui est une annexe de l’AMM rédigé par l’industriel et validé par l’industriel </a:t>
            </a:r>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38</a:t>
            </a:fld>
            <a:endParaRPr lang="fr-FR"/>
          </a:p>
        </p:txBody>
      </p:sp>
    </p:spTree>
    <p:extLst>
      <p:ext uri="{BB962C8B-B14F-4D97-AF65-F5344CB8AC3E}">
        <p14:creationId xmlns:p14="http://schemas.microsoft.com/office/powerpoint/2010/main" val="24417367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9A6BB4E2-214F-453F-AE6E-1D023E35D40D}" type="slidenum">
              <a:rPr lang="fr-FR" smtClean="0"/>
              <a:t>39</a:t>
            </a:fld>
            <a:endParaRPr lang="fr-FR"/>
          </a:p>
        </p:txBody>
      </p:sp>
    </p:spTree>
    <p:extLst>
      <p:ext uri="{BB962C8B-B14F-4D97-AF65-F5344CB8AC3E}">
        <p14:creationId xmlns:p14="http://schemas.microsoft.com/office/powerpoint/2010/main" val="29611484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fr-FR" smtClean="0"/>
              <a:t>Modifiez le style du titre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4/27/2015</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‹N°›</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fr-FR" smtClean="0"/>
              <a:t>Modifiez le style du titre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fr-FR" smtClean="0"/>
              <a:t>Modifiez le style du titre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4/27/2015</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‹N°›</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fr-FR" smtClean="0"/>
              <a:t>Modifiez le style du titre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4/27/2015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4/27/2015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4/27/2015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4/27/2015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fr-FR" smtClean="0"/>
              <a:t>Modifiez le style du titre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4/27/2015</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dirty="0"/>
              <a:pPr/>
              <a:t>4/27/2015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4/27/2015</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‹N°›</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fr-FR" smtClean="0"/>
              <a:t>Modifiez le style du titre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4/27/2015</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‹N°›</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FR" dirty="0" smtClean="0"/>
              <a:t> séance de révision de pharmacologie </a:t>
            </a:r>
            <a:r>
              <a:rPr lang="fr-FR" dirty="0" smtClean="0">
                <a:sym typeface="Wingdings" panose="05000000000000000000" pitchFamily="2" charset="2"/>
              </a:rPr>
              <a:t> </a:t>
            </a:r>
            <a:r>
              <a:rPr lang="fr-FR" dirty="0" smtClean="0"/>
              <a:t> </a:t>
            </a:r>
            <a:endParaRPr lang="fr-FR" dirty="0"/>
          </a:p>
        </p:txBody>
      </p:sp>
      <p:sp>
        <p:nvSpPr>
          <p:cNvPr id="3" name="Sous-titre 2"/>
          <p:cNvSpPr>
            <a:spLocks noGrp="1"/>
          </p:cNvSpPr>
          <p:nvPr>
            <p:ph type="subTitle" idx="1"/>
          </p:nvPr>
        </p:nvSpPr>
        <p:spPr/>
        <p:txBody>
          <a:bodyPr/>
          <a:lstStyle/>
          <a:p>
            <a:r>
              <a:rPr lang="fr-FR" dirty="0" smtClean="0"/>
              <a:t>Avec la participation du professeur </a:t>
            </a:r>
            <a:r>
              <a:rPr lang="fr-FR" dirty="0" err="1" smtClean="0"/>
              <a:t>drici</a:t>
            </a:r>
            <a:r>
              <a:rPr lang="fr-FR" dirty="0" smtClean="0"/>
              <a:t> !!! </a:t>
            </a:r>
            <a:endParaRPr lang="fr-FR" dirty="0"/>
          </a:p>
        </p:txBody>
      </p:sp>
    </p:spTree>
    <p:extLst>
      <p:ext uri="{BB962C8B-B14F-4D97-AF65-F5344CB8AC3E}">
        <p14:creationId xmlns:p14="http://schemas.microsoft.com/office/powerpoint/2010/main" val="14872112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Questions des étudiants: </a:t>
            </a:r>
            <a:endParaRPr lang="fr-FR" dirty="0"/>
          </a:p>
        </p:txBody>
      </p:sp>
      <p:sp>
        <p:nvSpPr>
          <p:cNvPr id="3" name="Espace réservé du contenu 2"/>
          <p:cNvSpPr>
            <a:spLocks noGrp="1"/>
          </p:cNvSpPr>
          <p:nvPr>
            <p:ph idx="1"/>
          </p:nvPr>
        </p:nvSpPr>
        <p:spPr>
          <a:xfrm>
            <a:off x="381000" y="1941094"/>
            <a:ext cx="11429999" cy="4219074"/>
          </a:xfrm>
        </p:spPr>
        <p:txBody>
          <a:bodyPr>
            <a:normAutofit/>
          </a:bodyPr>
          <a:lstStyle/>
          <a:p>
            <a:pPr>
              <a:lnSpc>
                <a:spcPct val="107000"/>
              </a:lnSpc>
              <a:spcAft>
                <a:spcPts val="800"/>
              </a:spcAft>
            </a:pPr>
            <a:r>
              <a:rPr lang="fr-FR" b="1" dirty="0" smtClean="0">
                <a:solidFill>
                  <a:srgbClr val="C00000"/>
                </a:solidFill>
                <a:latin typeface="Arial" panose="020B0604020202020204" pitchFamily="34" charset="0"/>
                <a:ea typeface="Calibri" panose="020F0502020204030204" pitchFamily="34" charset="0"/>
                <a:cs typeface="Times New Roman" panose="02020603050405020304" pitchFamily="18" charset="0"/>
              </a:rPr>
              <a:t>1</a:t>
            </a:r>
            <a:r>
              <a:rPr lang="fr-FR" b="1" dirty="0">
                <a:solidFill>
                  <a:srgbClr val="C00000"/>
                </a:solidFill>
                <a:latin typeface="Arial" panose="020B0604020202020204" pitchFamily="34" charset="0"/>
                <a:ea typeface="Calibri" panose="020F0502020204030204" pitchFamily="34" charset="0"/>
                <a:cs typeface="Times New Roman" panose="02020603050405020304" pitchFamily="18" charset="0"/>
              </a:rPr>
              <a:t>) Gros </a:t>
            </a:r>
            <a:r>
              <a:rPr lang="fr-FR" b="1" u="sng" dirty="0" err="1">
                <a:solidFill>
                  <a:srgbClr val="C00000"/>
                </a:solidFill>
                <a:latin typeface="Arial" panose="020B0604020202020204" pitchFamily="34" charset="0"/>
                <a:ea typeface="Calibri" panose="020F0502020204030204" pitchFamily="34" charset="0"/>
                <a:cs typeface="Times New Roman" panose="02020603050405020304" pitchFamily="18" charset="0"/>
              </a:rPr>
              <a:t>Récap</a:t>
            </a:r>
            <a:r>
              <a:rPr lang="fr-FR" b="1" u="sng" dirty="0">
                <a:solidFill>
                  <a:srgbClr val="C00000"/>
                </a:solidFill>
                <a:latin typeface="Arial" panose="020B0604020202020204" pitchFamily="34" charset="0"/>
                <a:ea typeface="Calibri" panose="020F0502020204030204" pitchFamily="34" charset="0"/>
                <a:cs typeface="Times New Roman" panose="02020603050405020304" pitchFamily="18" charset="0"/>
              </a:rPr>
              <a:t>’ mésusage :</a:t>
            </a:r>
            <a:r>
              <a:rPr lang="fr-FR" b="1" dirty="0">
                <a:solidFill>
                  <a:srgbClr val="C00000"/>
                </a:solidFill>
                <a:latin typeface="Arial" panose="020B0604020202020204" pitchFamily="34" charset="0"/>
                <a:ea typeface="Calibri" panose="020F0502020204030204" pitchFamily="34" charset="0"/>
                <a:cs typeface="Times New Roman" panose="02020603050405020304" pitchFamily="18" charset="0"/>
              </a:rPr>
              <a:t> = </a:t>
            </a:r>
            <a:r>
              <a:rPr lang="fr-FR" b="1" dirty="0" smtClean="0">
                <a:solidFill>
                  <a:srgbClr val="C00000"/>
                </a:solidFill>
                <a:latin typeface="Arial" panose="020B0604020202020204" pitchFamily="34" charset="0"/>
                <a:ea typeface="Calibri" panose="020F0502020204030204" pitchFamily="34" charset="0"/>
                <a:cs typeface="Times New Roman" panose="02020603050405020304" pitchFamily="18" charset="0"/>
              </a:rPr>
              <a:t>est-il forcément </a:t>
            </a:r>
            <a:r>
              <a:rPr lang="fr-FR" b="1" dirty="0">
                <a:solidFill>
                  <a:srgbClr val="C00000"/>
                </a:solidFill>
                <a:latin typeface="Arial" panose="020B0604020202020204" pitchFamily="34" charset="0"/>
                <a:ea typeface="Calibri" panose="020F0502020204030204" pitchFamily="34" charset="0"/>
                <a:cs typeface="Times New Roman" panose="02020603050405020304" pitchFamily="18" charset="0"/>
              </a:rPr>
              <a:t>intentionnel ? </a:t>
            </a:r>
            <a:r>
              <a:rPr lang="fr-FR" b="1"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rPr>
              <a:t>Oui + absence de volonté de bien faire</a:t>
            </a:r>
            <a:r>
              <a:rPr lang="fr-FR" b="1" i="1" dirty="0" smtClean="0">
                <a:solidFill>
                  <a:srgbClr val="C00000"/>
                </a:solidFill>
                <a:latin typeface="Arial" panose="020B0604020202020204" pitchFamily="34" charset="0"/>
                <a:ea typeface="Calibri" panose="020F0502020204030204" pitchFamily="34" charset="0"/>
                <a:cs typeface="Times New Roman" panose="02020603050405020304" pitchFamily="18" charset="0"/>
              </a:rPr>
              <a:t> </a:t>
            </a:r>
          </a:p>
          <a:p>
            <a:pPr lvl="0">
              <a:lnSpc>
                <a:spcPct val="107000"/>
              </a:lnSpc>
              <a:spcAft>
                <a:spcPts val="0"/>
              </a:spcAft>
              <a:buClr>
                <a:srgbClr val="903163"/>
              </a:buClr>
            </a:pPr>
            <a:r>
              <a:rPr lang="fr-FR" b="1" dirty="0">
                <a:solidFill>
                  <a:srgbClr val="000000"/>
                </a:solidFill>
                <a:latin typeface="Arial" panose="020B0604020202020204" pitchFamily="34" charset="0"/>
                <a:ea typeface="Calibri" panose="020F0502020204030204" pitchFamily="34" charset="0"/>
                <a:cs typeface="Arial" panose="020B0604020202020204" pitchFamily="34" charset="0"/>
                <a:sym typeface="Symbol" panose="05050102010706020507" pitchFamily="18" charset="2"/>
              </a:rPr>
              <a:t></a:t>
            </a:r>
            <a:r>
              <a:rPr lang="fr-FR" b="1" dirty="0">
                <a:solidFill>
                  <a:srgbClr val="000000"/>
                </a:solidFill>
                <a:latin typeface="Arial" panose="020B0604020202020204" pitchFamily="34" charset="0"/>
                <a:ea typeface="Calibri" panose="020F0502020204030204" pitchFamily="34" charset="0"/>
                <a:cs typeface="Times New Roman" panose="02020603050405020304" pitchFamily="18" charset="0"/>
              </a:rPr>
              <a:t> mésusage si </a:t>
            </a:r>
            <a:r>
              <a:rPr lang="fr-FR" b="1"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a:t>
            </a:r>
          </a:p>
          <a:p>
            <a:pPr marL="342900" lvl="0" indent="-342900">
              <a:lnSpc>
                <a:spcPct val="107000"/>
              </a:lnSpc>
              <a:spcAft>
                <a:spcPts val="0"/>
              </a:spcAft>
              <a:buClr>
                <a:srgbClr val="903163"/>
              </a:buClr>
              <a:buFont typeface="Calibri" panose="020F0502020204030204" pitchFamily="34" charset="0"/>
              <a:buChar char="-"/>
            </a:pPr>
            <a:r>
              <a:rPr lang="fr-FR" dirty="0" smtClean="0">
                <a:solidFill>
                  <a:srgbClr val="000000"/>
                </a:solidFill>
                <a:latin typeface="Arial" panose="020B0604020202020204" pitchFamily="34" charset="0"/>
                <a:ea typeface="Calibri" panose="020F0502020204030204" pitchFamily="34" charset="0"/>
                <a:cs typeface="Calibri" panose="020F0502020204030204" pitchFamily="34" charset="0"/>
              </a:rPr>
              <a:t>Validé </a:t>
            </a:r>
            <a:r>
              <a:rPr lang="fr-FR" dirty="0">
                <a:solidFill>
                  <a:srgbClr val="000000"/>
                </a:solidFill>
                <a:latin typeface="Arial" panose="020B0604020202020204" pitchFamily="34" charset="0"/>
                <a:ea typeface="Calibri" panose="020F0502020204030204" pitchFamily="34" charset="0"/>
                <a:cs typeface="Calibri" panose="020F0502020204030204" pitchFamily="34" charset="0"/>
              </a:rPr>
              <a:t>par les autorités de santé </a:t>
            </a:r>
            <a:r>
              <a:rPr lang="fr-FR" dirty="0" smtClean="0">
                <a:solidFill>
                  <a:srgbClr val="000000"/>
                </a:solidFill>
                <a:latin typeface="Arial" panose="020B0604020202020204" pitchFamily="34" charset="0"/>
                <a:ea typeface="Calibri" panose="020F0502020204030204" pitchFamily="34" charset="0"/>
                <a:cs typeface="Calibri" panose="020F0502020204030204" pitchFamily="34" charset="0"/>
              </a:rPr>
              <a:t>? </a:t>
            </a:r>
            <a:r>
              <a:rPr lang="fr-FR" i="1" dirty="0" smtClean="0">
                <a:solidFill>
                  <a:srgbClr val="00B0F0"/>
                </a:solidFill>
                <a:latin typeface="Arial" panose="020B0604020202020204" pitchFamily="34" charset="0"/>
                <a:ea typeface="Calibri" panose="020F0502020204030204" pitchFamily="34" charset="0"/>
                <a:cs typeface="Calibri" panose="020F0502020204030204" pitchFamily="34" charset="0"/>
              </a:rPr>
              <a:t>NON </a:t>
            </a:r>
            <a:endParaRPr lang="fr-FR" sz="2400" i="1" dirty="0">
              <a:solidFill>
                <a:srgbClr val="00B0F0"/>
              </a:solidFill>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0"/>
              </a:spcAft>
              <a:buClr>
                <a:srgbClr val="903163"/>
              </a:buClr>
              <a:buFont typeface="Calibri" panose="020F0502020204030204" pitchFamily="34" charset="0"/>
              <a:buChar char="-"/>
            </a:pPr>
            <a:r>
              <a:rPr lang="fr-FR" dirty="0">
                <a:solidFill>
                  <a:srgbClr val="000000"/>
                </a:solidFill>
                <a:latin typeface="Arial" panose="020B0604020202020204" pitchFamily="34" charset="0"/>
                <a:ea typeface="Calibri" panose="020F0502020204030204" pitchFamily="34" charset="0"/>
                <a:cs typeface="Calibri" panose="020F0502020204030204" pitchFamily="34" charset="0"/>
              </a:rPr>
              <a:t>Donc ATU/RTU </a:t>
            </a:r>
            <a:r>
              <a:rPr lang="fr-FR" dirty="0" smtClean="0">
                <a:solidFill>
                  <a:srgbClr val="000000"/>
                </a:solidFill>
                <a:latin typeface="Arial" panose="020B0604020202020204" pitchFamily="34" charset="0"/>
                <a:ea typeface="Calibri" panose="020F0502020204030204" pitchFamily="34" charset="0"/>
                <a:cs typeface="Calibri" panose="020F0502020204030204" pitchFamily="34" charset="0"/>
              </a:rPr>
              <a:t>? </a:t>
            </a:r>
            <a:r>
              <a:rPr lang="fr-FR" i="1" dirty="0" smtClean="0">
                <a:solidFill>
                  <a:srgbClr val="00B0F0"/>
                </a:solidFill>
                <a:latin typeface="Arial" panose="020B0604020202020204" pitchFamily="34" charset="0"/>
                <a:ea typeface="Calibri" panose="020F0502020204030204" pitchFamily="34" charset="0"/>
                <a:cs typeface="Calibri" panose="020F0502020204030204" pitchFamily="34" charset="0"/>
              </a:rPr>
              <a:t>Ne sont pas à considérés comme du mésusage </a:t>
            </a:r>
          </a:p>
          <a:p>
            <a:pPr marL="342900" lvl="0" indent="-342900">
              <a:lnSpc>
                <a:spcPct val="107000"/>
              </a:lnSpc>
              <a:spcAft>
                <a:spcPts val="0"/>
              </a:spcAft>
              <a:buClr>
                <a:srgbClr val="903163"/>
              </a:buClr>
              <a:buFont typeface="Calibri" panose="020F0502020204030204" pitchFamily="34" charset="0"/>
              <a:buChar char="-"/>
            </a:pPr>
            <a:endParaRPr lang="fr-FR" dirty="0" smtClean="0">
              <a:solidFill>
                <a:srgbClr val="000000"/>
              </a:solidFill>
              <a:latin typeface="Arial" panose="020B0604020202020204" pitchFamily="34" charset="0"/>
              <a:ea typeface="Calibri" panose="020F0502020204030204" pitchFamily="34" charset="0"/>
              <a:cs typeface="Calibri" panose="020F0502020204030204" pitchFamily="34" charset="0"/>
            </a:endParaRPr>
          </a:p>
          <a:p>
            <a:pPr lvl="0">
              <a:lnSpc>
                <a:spcPct val="107000"/>
              </a:lnSpc>
              <a:spcAft>
                <a:spcPts val="0"/>
              </a:spcAft>
              <a:buClr>
                <a:srgbClr val="903163"/>
              </a:buClr>
              <a:buFont typeface="Wingdings" panose="05000000000000000000" pitchFamily="2" charset="2"/>
              <a:buChar char="§"/>
            </a:pPr>
            <a:r>
              <a:rPr lang="fr-FR" sz="2000" dirty="0" smtClean="0">
                <a:solidFill>
                  <a:srgbClr val="000000"/>
                </a:solidFill>
                <a:latin typeface="Arial" panose="020B0604020202020204" pitchFamily="34" charset="0"/>
                <a:ea typeface="Calibri" panose="020F0502020204030204" pitchFamily="34" charset="0"/>
                <a:cs typeface="Calibri" panose="020F0502020204030204" pitchFamily="34" charset="0"/>
              </a:rPr>
              <a:t>Peut-on le définir simplement par: utilisation hors RCP (version du Pr Fournier) ? </a:t>
            </a:r>
            <a:r>
              <a:rPr lang="fr-FR" sz="2000" i="1" dirty="0" smtClean="0">
                <a:solidFill>
                  <a:srgbClr val="00B0F0"/>
                </a:solidFill>
                <a:latin typeface="Arial" panose="020B0604020202020204" pitchFamily="34" charset="0"/>
                <a:ea typeface="Calibri" panose="020F0502020204030204" pitchFamily="34" charset="0"/>
                <a:cs typeface="Calibri" panose="020F0502020204030204" pitchFamily="34" charset="0"/>
              </a:rPr>
              <a:t>Non</a:t>
            </a:r>
          </a:p>
          <a:p>
            <a:pPr lvl="0">
              <a:lnSpc>
                <a:spcPct val="107000"/>
              </a:lnSpc>
              <a:spcAft>
                <a:spcPts val="0"/>
              </a:spcAft>
              <a:buClr>
                <a:srgbClr val="903163"/>
              </a:buClr>
              <a:buFont typeface="Wingdings" panose="05000000000000000000" pitchFamily="2" charset="2"/>
              <a:buChar char="§"/>
            </a:pPr>
            <a:r>
              <a:rPr lang="fr-FR" sz="2000" dirty="0" smtClean="0">
                <a:solidFill>
                  <a:srgbClr val="000000"/>
                </a:solidFill>
                <a:latin typeface="Arial" panose="020B0604020202020204" pitchFamily="34" charset="0"/>
                <a:ea typeface="Calibri" panose="020F0502020204030204" pitchFamily="34" charset="0"/>
                <a:cs typeface="Calibri" panose="020F0502020204030204" pitchFamily="34" charset="0"/>
              </a:rPr>
              <a:t>Quelle est la principale différence avec l’erreur médicamenteuse ?  </a:t>
            </a:r>
          </a:p>
          <a:p>
            <a:pPr lvl="0">
              <a:lnSpc>
                <a:spcPct val="107000"/>
              </a:lnSpc>
              <a:spcAft>
                <a:spcPts val="0"/>
              </a:spcAft>
              <a:buClr>
                <a:srgbClr val="903163"/>
              </a:buClr>
              <a:buFont typeface="Wingdings" panose="05000000000000000000" pitchFamily="2" charset="2"/>
              <a:buChar char="§"/>
            </a:pPr>
            <a:r>
              <a:rPr lang="fr-FR" sz="2000" i="1" dirty="0" smtClean="0">
                <a:solidFill>
                  <a:srgbClr val="00B0F0"/>
                </a:solidFill>
                <a:latin typeface="Arial" panose="020B0604020202020204" pitchFamily="34" charset="0"/>
                <a:ea typeface="Calibri" panose="020F0502020204030204" pitchFamily="34" charset="0"/>
                <a:cs typeface="Calibri" panose="020F0502020204030204" pitchFamily="34" charset="0"/>
              </a:rPr>
              <a:t>L’erreur médicamenteuse concerne principalement le professionnel de santé alors que le mésusage peut être dû au patient ou au professionnel de santé.</a:t>
            </a:r>
            <a:endParaRPr lang="fr-FR" sz="2000" i="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63085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MESUSAGE: exemples </a:t>
            </a:r>
            <a:endParaRPr lang="fr-FR" dirty="0"/>
          </a:p>
        </p:txBody>
      </p:sp>
      <p:sp>
        <p:nvSpPr>
          <p:cNvPr id="3" name="Rectangle 2"/>
          <p:cNvSpPr/>
          <p:nvPr/>
        </p:nvSpPr>
        <p:spPr>
          <a:xfrm>
            <a:off x="575894" y="1853212"/>
            <a:ext cx="10337181" cy="4892493"/>
          </a:xfrm>
          <a:prstGeom prst="rect">
            <a:avLst/>
          </a:prstGeom>
        </p:spPr>
        <p:txBody>
          <a:bodyPr wrap="square">
            <a:spAutoFit/>
          </a:bodyPr>
          <a:lstStyle/>
          <a:p>
            <a:pPr lvl="0">
              <a:lnSpc>
                <a:spcPct val="107000"/>
              </a:lnSpc>
              <a:spcBef>
                <a:spcPct val="20000"/>
              </a:spcBef>
              <a:spcAft>
                <a:spcPts val="800"/>
              </a:spcAft>
              <a:buClr>
                <a:srgbClr val="903163"/>
              </a:buClr>
              <a:buSzPct val="92000"/>
            </a:pPr>
            <a:endParaRPr lang="fr-FR" sz="2400" dirty="0">
              <a:solidFill>
                <a:srgbClr val="3D3D3D"/>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Bef>
                <a:spcPct val="20000"/>
              </a:spcBef>
              <a:buClr>
                <a:srgbClr val="903163"/>
              </a:buClr>
              <a:buSzPct val="92000"/>
              <a:buFont typeface="Wingdings 3" panose="05040102010807070707" pitchFamily="18" charset="2"/>
              <a:buChar char="ê"/>
            </a:pPr>
            <a:r>
              <a:rPr lang="fr-FR" i="1"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Baclofène</a:t>
            </a:r>
            <a:r>
              <a:rPr lang="fr-FR" i="1"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fr-FR" dirty="0">
                <a:solidFill>
                  <a:srgbClr val="000000"/>
                </a:solidFill>
                <a:latin typeface="Arial" panose="020B0604020202020204" pitchFamily="34" charset="0"/>
                <a:ea typeface="Calibri" panose="020F0502020204030204" pitchFamily="34" charset="0"/>
                <a:cs typeface="Times New Roman" panose="02020603050405020304" pitchFamily="18" charset="0"/>
              </a:rPr>
              <a:t>: utilisé pour le sevrage alcoolique, mais indication première = </a:t>
            </a:r>
            <a:r>
              <a:rPr lang="fr-FR"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ttt</a:t>
            </a:r>
            <a:r>
              <a:rPr lang="fr-FR" dirty="0">
                <a:solidFill>
                  <a:srgbClr val="000000"/>
                </a:solidFill>
                <a:latin typeface="Arial" panose="020B0604020202020204" pitchFamily="34" charset="0"/>
                <a:ea typeface="Calibri" panose="020F0502020204030204" pitchFamily="34" charset="0"/>
                <a:cs typeface="Times New Roman" panose="02020603050405020304" pitchFamily="18" charset="0"/>
              </a:rPr>
              <a:t> contracture musculaire </a:t>
            </a:r>
            <a:r>
              <a:rPr lang="fr-FR" b="1" dirty="0">
                <a:solidFill>
                  <a:srgbClr val="3D3D3D"/>
                </a:solidFill>
                <a:latin typeface="Arial" panose="020B0604020202020204" pitchFamily="34" charset="0"/>
                <a:ea typeface="Calibri" panose="020F0502020204030204" pitchFamily="34" charset="0"/>
                <a:cs typeface="Arial" panose="020B0604020202020204" pitchFamily="34" charset="0"/>
                <a:sym typeface="Symbol" panose="05050102010706020507" pitchFamily="18" charset="2"/>
              </a:rPr>
              <a:t></a:t>
            </a:r>
            <a:r>
              <a:rPr lang="fr-FR" b="1" dirty="0">
                <a:solidFill>
                  <a:srgbClr val="000000"/>
                </a:solidFill>
                <a:latin typeface="Arial" panose="020B0604020202020204" pitchFamily="34" charset="0"/>
                <a:ea typeface="Calibri" panose="020F0502020204030204" pitchFamily="34" charset="0"/>
                <a:cs typeface="Times New Roman" panose="02020603050405020304" pitchFamily="18" charset="0"/>
              </a:rPr>
              <a:t>  mésusage </a:t>
            </a:r>
            <a:r>
              <a:rPr lang="fr-FR" b="1"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fr-FR" b="1"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rPr>
              <a:t>Ce n’est pas du mésusage </a:t>
            </a:r>
            <a:endParaRPr lang="fr-FR" sz="2400" i="1" dirty="0">
              <a:solidFill>
                <a:srgbClr val="00B0F0"/>
              </a:solidFill>
              <a:latin typeface="Calibri" panose="020F0502020204030204" pitchFamily="34" charset="0"/>
              <a:ea typeface="Calibri" panose="020F0502020204030204" pitchFamily="34" charset="0"/>
              <a:cs typeface="Times New Roman" panose="02020603050405020304" pitchFamily="18" charset="0"/>
            </a:endParaRPr>
          </a:p>
          <a:p>
            <a:pPr marL="306000" lvl="0" indent="-306000">
              <a:lnSpc>
                <a:spcPct val="107000"/>
              </a:lnSpc>
              <a:spcBef>
                <a:spcPct val="20000"/>
              </a:spcBef>
              <a:buClr>
                <a:srgbClr val="903163"/>
              </a:buClr>
              <a:buSzPct val="92000"/>
              <a:buFont typeface="Wingdings 2" panose="05020102010507070707" pitchFamily="18" charset="2"/>
              <a:buChar char=""/>
            </a:pPr>
            <a:r>
              <a:rPr lang="fr-FR"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endParaRPr lang="fr-FR" sz="2400" dirty="0">
              <a:solidFill>
                <a:srgbClr val="3D3D3D"/>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Bef>
                <a:spcPct val="20000"/>
              </a:spcBef>
              <a:buClr>
                <a:srgbClr val="903163"/>
              </a:buClr>
              <a:buSzPct val="92000"/>
              <a:buFont typeface="Wingdings 3" panose="05040102010807070707" pitchFamily="18" charset="2"/>
              <a:buChar char="ê"/>
            </a:pPr>
            <a:r>
              <a:rPr lang="fr-FR" i="1" dirty="0">
                <a:solidFill>
                  <a:srgbClr val="000000"/>
                </a:solidFill>
                <a:latin typeface="Arial" panose="020B0604020202020204" pitchFamily="34" charset="0"/>
                <a:ea typeface="Calibri" panose="020F0502020204030204" pitchFamily="34" charset="0"/>
                <a:cs typeface="Times New Roman" panose="02020603050405020304" pitchFamily="18" charset="0"/>
              </a:rPr>
              <a:t>Médiator = </a:t>
            </a:r>
            <a:r>
              <a:rPr lang="fr-FR" i="1"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Benfluorex</a:t>
            </a:r>
            <a:r>
              <a:rPr lang="fr-FR" i="1"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fr-FR" dirty="0">
                <a:solidFill>
                  <a:srgbClr val="000000"/>
                </a:solidFill>
                <a:latin typeface="Arial" panose="020B0604020202020204" pitchFamily="34" charset="0"/>
                <a:ea typeface="Calibri" panose="020F0502020204030204" pitchFamily="34" charset="0"/>
                <a:cs typeface="Times New Roman" panose="02020603050405020304" pitchFamily="18" charset="0"/>
              </a:rPr>
              <a:t>: utilisé comme adjuvant dans les régimes pour diabétiques avec surcharge pondérale pour diminuer les glycémies excessives sans action sur la sécrétion d’insuline =&gt; détourné comme coupe-faim, provoquant des arrêts cardiaques responsables de décès </a:t>
            </a:r>
            <a:r>
              <a:rPr lang="fr-FR" b="1" dirty="0">
                <a:solidFill>
                  <a:srgbClr val="000000"/>
                </a:solidFill>
                <a:latin typeface="Arial" panose="020B0604020202020204" pitchFamily="34" charset="0"/>
                <a:ea typeface="Calibri" panose="020F0502020204030204" pitchFamily="34" charset="0"/>
                <a:cs typeface="Times New Roman" panose="02020603050405020304" pitchFamily="18" charset="0"/>
              </a:rPr>
              <a:t>= mésusage ? </a:t>
            </a:r>
            <a:r>
              <a:rPr lang="fr-FR" b="1"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rPr>
              <a:t>C’est du mésusage </a:t>
            </a:r>
            <a:endParaRPr lang="fr-FR" sz="2400" i="1" dirty="0">
              <a:solidFill>
                <a:srgbClr val="00B0F0"/>
              </a:solidFill>
              <a:latin typeface="Calibri" panose="020F0502020204030204" pitchFamily="34" charset="0"/>
              <a:ea typeface="Calibri" panose="020F0502020204030204" pitchFamily="34" charset="0"/>
              <a:cs typeface="Times New Roman" panose="02020603050405020304" pitchFamily="18" charset="0"/>
            </a:endParaRPr>
          </a:p>
          <a:p>
            <a:pPr marL="306000" lvl="0" indent="-306000">
              <a:lnSpc>
                <a:spcPct val="107000"/>
              </a:lnSpc>
              <a:spcBef>
                <a:spcPct val="20000"/>
              </a:spcBef>
              <a:buClr>
                <a:srgbClr val="903163"/>
              </a:buClr>
              <a:buSzPct val="92000"/>
              <a:buFont typeface="Wingdings 2" panose="05020102010507070707" pitchFamily="18" charset="2"/>
              <a:buChar char=""/>
            </a:pPr>
            <a:r>
              <a:rPr lang="fr-FR" i="1"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endParaRPr lang="fr-FR" sz="2400" dirty="0">
              <a:solidFill>
                <a:srgbClr val="3D3D3D"/>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Bef>
                <a:spcPct val="20000"/>
              </a:spcBef>
              <a:buClr>
                <a:srgbClr val="903163"/>
              </a:buClr>
              <a:buSzPct val="92000"/>
              <a:buFont typeface="Wingdings 3" panose="05040102010807070707" pitchFamily="18" charset="2"/>
              <a:buChar char="ê"/>
            </a:pPr>
            <a:r>
              <a:rPr lang="fr-FR" i="1"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Lovenox</a:t>
            </a:r>
            <a:r>
              <a:rPr lang="fr-FR" i="1"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fr-FR" dirty="0">
                <a:solidFill>
                  <a:srgbClr val="000000"/>
                </a:solidFill>
                <a:latin typeface="Arial" panose="020B0604020202020204" pitchFamily="34" charset="0"/>
                <a:ea typeface="Calibri" panose="020F0502020204030204" pitchFamily="34" charset="0"/>
                <a:cs typeface="Times New Roman" panose="02020603050405020304" pitchFamily="18" charset="0"/>
              </a:rPr>
              <a:t>: héparine de Bas poids moléculaire : utilisée pour des </a:t>
            </a:r>
            <a:r>
              <a:rPr lang="fr-FR"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ttt</a:t>
            </a:r>
            <a:r>
              <a:rPr lang="fr-FR" dirty="0">
                <a:solidFill>
                  <a:srgbClr val="000000"/>
                </a:solidFill>
                <a:latin typeface="Arial" panose="020B0604020202020204" pitchFamily="34" charset="0"/>
                <a:ea typeface="Calibri" panose="020F0502020204030204" pitchFamily="34" charset="0"/>
                <a:cs typeface="Times New Roman" panose="02020603050405020304" pitchFamily="18" charset="0"/>
              </a:rPr>
              <a:t> courts &lt; 10 jours mais utilisée + longtemps dans le cadre des cancers pour réduire les thromboses/phlébites (car anticoagulants per os moins efficace chez eux) =&gt; la HAS a validé cette indication  </a:t>
            </a:r>
            <a:r>
              <a:rPr lang="fr-FR" b="1" dirty="0">
                <a:solidFill>
                  <a:srgbClr val="3D3D3D"/>
                </a:solidFill>
                <a:latin typeface="Arial" panose="020B0604020202020204" pitchFamily="34" charset="0"/>
                <a:ea typeface="Calibri" panose="020F0502020204030204" pitchFamily="34" charset="0"/>
                <a:cs typeface="Arial" panose="020B0604020202020204" pitchFamily="34" charset="0"/>
                <a:sym typeface="Symbol" panose="05050102010706020507" pitchFamily="18" charset="2"/>
              </a:rPr>
              <a:t></a:t>
            </a:r>
            <a:r>
              <a:rPr lang="fr-FR" b="1" dirty="0">
                <a:solidFill>
                  <a:srgbClr val="000000"/>
                </a:solidFill>
                <a:latin typeface="Arial" panose="020B0604020202020204" pitchFamily="34" charset="0"/>
                <a:ea typeface="Calibri" panose="020F0502020204030204" pitchFamily="34" charset="0"/>
                <a:cs typeface="Times New Roman" panose="02020603050405020304" pitchFamily="18" charset="0"/>
              </a:rPr>
              <a:t> mésusage ? </a:t>
            </a:r>
            <a:r>
              <a:rPr lang="fr-FR" b="1"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rPr>
              <a:t>Ce n’est pas du mésusage </a:t>
            </a:r>
            <a:endParaRPr lang="fr-FR" sz="2400" i="1" dirty="0">
              <a:solidFill>
                <a:srgbClr val="00B0F0"/>
              </a:solidFill>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Bef>
                <a:spcPct val="20000"/>
              </a:spcBef>
              <a:buClr>
                <a:srgbClr val="903163"/>
              </a:buClr>
              <a:buSzPct val="92000"/>
            </a:pPr>
            <a:endParaRPr lang="fr-FR" sz="2400" dirty="0">
              <a:solidFill>
                <a:srgbClr val="3D3D3D"/>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232406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MESUSAGE: qcm </a:t>
            </a:r>
            <a:endParaRPr lang="fr-FR" dirty="0"/>
          </a:p>
        </p:txBody>
      </p:sp>
      <p:sp>
        <p:nvSpPr>
          <p:cNvPr id="3" name="Rectangle 2"/>
          <p:cNvSpPr/>
          <p:nvPr/>
        </p:nvSpPr>
        <p:spPr>
          <a:xfrm>
            <a:off x="869794" y="2330605"/>
            <a:ext cx="9824225" cy="3499420"/>
          </a:xfrm>
          <a:prstGeom prst="rect">
            <a:avLst/>
          </a:prstGeom>
        </p:spPr>
        <p:txBody>
          <a:bodyPr wrap="square">
            <a:spAutoFit/>
          </a:bodyPr>
          <a:lstStyle/>
          <a:p>
            <a:pPr>
              <a:spcAft>
                <a:spcPts val="0"/>
              </a:spcAft>
            </a:pPr>
            <a:r>
              <a:rPr lang="fr-FR" sz="2000" b="1" dirty="0">
                <a:solidFill>
                  <a:srgbClr val="000000"/>
                </a:solidFill>
                <a:latin typeface="Arial" panose="020B0604020202020204" pitchFamily="34" charset="0"/>
                <a:ea typeface="Calibri" panose="020F0502020204030204" pitchFamily="34" charset="0"/>
              </a:rPr>
              <a:t>A propos du mésusage de médicaments : </a:t>
            </a:r>
            <a:endParaRPr lang="fr-FR" sz="2000" b="1" dirty="0" smtClean="0">
              <a:solidFill>
                <a:srgbClr val="000000"/>
              </a:solidFill>
              <a:latin typeface="Arial" panose="020B0604020202020204" pitchFamily="34" charset="0"/>
              <a:ea typeface="Calibri" panose="020F0502020204030204" pitchFamily="34" charset="0"/>
            </a:endParaRPr>
          </a:p>
          <a:p>
            <a:pPr>
              <a:spcAft>
                <a:spcPts val="0"/>
              </a:spcAft>
            </a:pPr>
            <a:endParaRPr lang="fr-FR" sz="2000" dirty="0">
              <a:solidFill>
                <a:srgbClr val="000000"/>
              </a:solidFill>
              <a:latin typeface="Arial" panose="020B0604020202020204" pitchFamily="34" charset="0"/>
              <a:ea typeface="Calibri" panose="020F0502020204030204" pitchFamily="34" charset="0"/>
            </a:endParaRPr>
          </a:p>
          <a:p>
            <a:pPr>
              <a:spcAft>
                <a:spcPts val="0"/>
              </a:spcAft>
            </a:pPr>
            <a:r>
              <a:rPr lang="fr-FR" sz="2000" dirty="0">
                <a:solidFill>
                  <a:srgbClr val="000000"/>
                </a:solidFill>
                <a:latin typeface="Arial" panose="020B0604020202020204" pitchFamily="34" charset="0"/>
                <a:ea typeface="Calibri" panose="020F0502020204030204" pitchFamily="34" charset="0"/>
              </a:rPr>
              <a:t>A) Un mésusage est défini </a:t>
            </a:r>
            <a:r>
              <a:rPr lang="fr-FR" sz="2000" dirty="0">
                <a:solidFill>
                  <a:srgbClr val="00B0F0"/>
                </a:solidFill>
                <a:latin typeface="Arial" panose="020B0604020202020204" pitchFamily="34" charset="0"/>
                <a:ea typeface="Calibri" panose="020F0502020204030204" pitchFamily="34" charset="0"/>
              </a:rPr>
              <a:t>ENTRE AUTRE </a:t>
            </a:r>
            <a:r>
              <a:rPr lang="fr-FR" sz="2000" dirty="0">
                <a:solidFill>
                  <a:srgbClr val="000000"/>
                </a:solidFill>
                <a:latin typeface="Arial" panose="020B0604020202020204" pitchFamily="34" charset="0"/>
                <a:ea typeface="Calibri" panose="020F0502020204030204" pitchFamily="34" charset="0"/>
              </a:rPr>
              <a:t>par une utilisation d’un médicament non-conforme aux recommandations des RCP </a:t>
            </a:r>
            <a:r>
              <a:rPr lang="fr-FR" sz="2000" i="1" dirty="0" smtClean="0">
                <a:solidFill>
                  <a:srgbClr val="00B0F0"/>
                </a:solidFill>
                <a:latin typeface="Arial" panose="020B0604020202020204" pitchFamily="34" charset="0"/>
                <a:ea typeface="Calibri" panose="020F0502020204030204" pitchFamily="34" charset="0"/>
                <a:sym typeface="Wingdings" panose="05000000000000000000" pitchFamily="2" charset="2"/>
              </a:rPr>
              <a:t> Vrai </a:t>
            </a:r>
            <a:endParaRPr lang="fr-FR" sz="2000" i="1" dirty="0">
              <a:solidFill>
                <a:srgbClr val="00B0F0"/>
              </a:solidFill>
              <a:latin typeface="Arial" panose="020B0604020202020204" pitchFamily="34" charset="0"/>
              <a:ea typeface="Calibri" panose="020F0502020204030204" pitchFamily="34" charset="0"/>
            </a:endParaRPr>
          </a:p>
          <a:p>
            <a:pPr>
              <a:spcAft>
                <a:spcPts val="0"/>
              </a:spcAft>
            </a:pPr>
            <a:r>
              <a:rPr lang="fr-FR" sz="2000" dirty="0">
                <a:solidFill>
                  <a:srgbClr val="000000"/>
                </a:solidFill>
                <a:latin typeface="Arial" panose="020B0604020202020204" pitchFamily="34" charset="0"/>
                <a:ea typeface="Calibri" panose="020F0502020204030204" pitchFamily="34" charset="0"/>
              </a:rPr>
              <a:t>B) Un exemple de mésusage est de prendre un médicament qu’un voisin (non médecin, pharmacien ou autre) nous a recommandé </a:t>
            </a:r>
            <a:r>
              <a:rPr lang="fr-FR" sz="2000" i="1" dirty="0" smtClean="0">
                <a:solidFill>
                  <a:srgbClr val="00B0F0"/>
                </a:solidFill>
                <a:latin typeface="Arial" panose="020B0604020202020204" pitchFamily="34" charset="0"/>
                <a:ea typeface="Calibri" panose="020F0502020204030204" pitchFamily="34" charset="0"/>
                <a:sym typeface="Wingdings" panose="05000000000000000000" pitchFamily="2" charset="2"/>
              </a:rPr>
              <a:t> Vrai</a:t>
            </a:r>
            <a:endParaRPr lang="fr-FR" sz="2000" i="1" dirty="0">
              <a:solidFill>
                <a:srgbClr val="00B0F0"/>
              </a:solidFill>
              <a:latin typeface="Arial" panose="020B0604020202020204" pitchFamily="34" charset="0"/>
              <a:ea typeface="Calibri" panose="020F0502020204030204" pitchFamily="34" charset="0"/>
            </a:endParaRPr>
          </a:p>
          <a:p>
            <a:pPr>
              <a:spcAft>
                <a:spcPts val="0"/>
              </a:spcAft>
            </a:pPr>
            <a:r>
              <a:rPr lang="fr-FR" sz="2000" dirty="0">
                <a:solidFill>
                  <a:srgbClr val="000000"/>
                </a:solidFill>
                <a:latin typeface="Arial" panose="020B0604020202020204" pitchFamily="34" charset="0"/>
                <a:ea typeface="Calibri" panose="020F0502020204030204" pitchFamily="34" charset="0"/>
              </a:rPr>
              <a:t>C) L’utilisation chez la femme enceinte d’un médicament contre-indiqué en cas de grossesse n’est pas un mésusage </a:t>
            </a:r>
            <a:r>
              <a:rPr lang="fr-FR" sz="2000" dirty="0" smtClean="0">
                <a:solidFill>
                  <a:srgbClr val="00B0F0"/>
                </a:solidFill>
                <a:latin typeface="Arial" panose="020B0604020202020204" pitchFamily="34" charset="0"/>
                <a:ea typeface="Calibri" panose="020F0502020204030204" pitchFamily="34" charset="0"/>
                <a:sym typeface="Wingdings" panose="05000000000000000000" pitchFamily="2" charset="2"/>
              </a:rPr>
              <a:t></a:t>
            </a:r>
            <a:r>
              <a:rPr lang="fr-FR" sz="2000" i="1" dirty="0" smtClean="0">
                <a:solidFill>
                  <a:srgbClr val="00B0F0"/>
                </a:solidFill>
                <a:latin typeface="Arial" panose="020B0604020202020204" pitchFamily="34" charset="0"/>
                <a:ea typeface="Calibri" panose="020F0502020204030204" pitchFamily="34" charset="0"/>
                <a:sym typeface="Wingdings" panose="05000000000000000000" pitchFamily="2" charset="2"/>
              </a:rPr>
              <a:t> Faux c’est un mésusage </a:t>
            </a:r>
            <a:endParaRPr lang="fr-FR" sz="2000" i="1" dirty="0">
              <a:solidFill>
                <a:srgbClr val="00B0F0"/>
              </a:solidFill>
              <a:latin typeface="Arial" panose="020B0604020202020204" pitchFamily="34" charset="0"/>
              <a:ea typeface="Calibri" panose="020F0502020204030204" pitchFamily="34" charset="0"/>
            </a:endParaRPr>
          </a:p>
          <a:p>
            <a:pPr>
              <a:spcAft>
                <a:spcPts val="0"/>
              </a:spcAft>
            </a:pPr>
            <a:r>
              <a:rPr lang="fr-FR" sz="2000" dirty="0">
                <a:solidFill>
                  <a:srgbClr val="000000"/>
                </a:solidFill>
                <a:latin typeface="Arial" panose="020B0604020202020204" pitchFamily="34" charset="0"/>
                <a:ea typeface="Calibri" panose="020F0502020204030204" pitchFamily="34" charset="0"/>
              </a:rPr>
              <a:t>D) La prescription d’un médicament à forte élimination rénale à un insuffisant rénal sans adaptation posologique est un mésusage </a:t>
            </a:r>
            <a:r>
              <a:rPr lang="fr-FR" sz="2000" i="1" dirty="0" smtClean="0">
                <a:solidFill>
                  <a:srgbClr val="00B0F0"/>
                </a:solidFill>
                <a:latin typeface="Arial" panose="020B0604020202020204" pitchFamily="34" charset="0"/>
                <a:ea typeface="Calibri" panose="020F0502020204030204" pitchFamily="34" charset="0"/>
                <a:sym typeface="Wingdings" panose="05000000000000000000" pitchFamily="2" charset="2"/>
              </a:rPr>
              <a:t> C’est une erreur médicamenteuse </a:t>
            </a:r>
            <a:endParaRPr lang="fr-FR" sz="2000" i="1" dirty="0">
              <a:solidFill>
                <a:srgbClr val="00B0F0"/>
              </a:solidFill>
              <a:latin typeface="Arial" panose="020B0604020202020204" pitchFamily="34" charset="0"/>
              <a:ea typeface="Calibri" panose="020F0502020204030204" pitchFamily="34" charset="0"/>
            </a:endParaRPr>
          </a:p>
          <a:p>
            <a:pPr>
              <a:lnSpc>
                <a:spcPct val="107000"/>
              </a:lnSpc>
              <a:spcAft>
                <a:spcPts val="800"/>
              </a:spcAft>
            </a:pPr>
            <a:r>
              <a:rPr lang="fr-FR" sz="2000" dirty="0">
                <a:latin typeface="Arial" panose="020B0604020202020204" pitchFamily="34" charset="0"/>
                <a:ea typeface="Calibri" panose="020F0502020204030204" pitchFamily="34" charset="0"/>
                <a:cs typeface="Times New Roman" panose="02020603050405020304" pitchFamily="18" charset="0"/>
              </a:rPr>
              <a:t>E) Aucune de ces réponses n’est correcte</a:t>
            </a:r>
            <a:endParaRPr lang="fr-FR"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27155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Mésusage : qcm </a:t>
            </a:r>
            <a:endParaRPr lang="fr-FR" dirty="0"/>
          </a:p>
        </p:txBody>
      </p:sp>
      <p:sp>
        <p:nvSpPr>
          <p:cNvPr id="3" name="Rectangle 2"/>
          <p:cNvSpPr/>
          <p:nvPr/>
        </p:nvSpPr>
        <p:spPr>
          <a:xfrm>
            <a:off x="892098" y="2116972"/>
            <a:ext cx="9445082" cy="3863173"/>
          </a:xfrm>
          <a:prstGeom prst="rect">
            <a:avLst/>
          </a:prstGeom>
        </p:spPr>
        <p:txBody>
          <a:bodyPr wrap="square">
            <a:spAutoFit/>
          </a:bodyPr>
          <a:lstStyle/>
          <a:p>
            <a:pPr>
              <a:lnSpc>
                <a:spcPct val="107000"/>
              </a:lnSpc>
              <a:spcAft>
                <a:spcPts val="0"/>
              </a:spcAft>
            </a:pPr>
            <a:r>
              <a:rPr lang="fr-FR" sz="2400" b="1" dirty="0">
                <a:latin typeface="Arial" panose="020B0604020202020204" pitchFamily="34" charset="0"/>
                <a:ea typeface="Calibri" panose="020F0502020204030204" pitchFamily="34" charset="0"/>
                <a:cs typeface="Times New Roman" panose="02020603050405020304" pitchFamily="18" charset="0"/>
              </a:rPr>
              <a:t>Donnez les propositions vraies </a:t>
            </a:r>
            <a:r>
              <a:rPr lang="fr-FR" sz="2400" b="1" dirty="0" smtClean="0">
                <a:latin typeface="Arial" panose="020B0604020202020204" pitchFamily="34" charset="0"/>
                <a:ea typeface="Calibri" panose="020F0502020204030204" pitchFamily="34" charset="0"/>
                <a:cs typeface="Times New Roman" panose="02020603050405020304" pitchFamily="18" charset="0"/>
              </a:rPr>
              <a:t>:</a:t>
            </a:r>
          </a:p>
          <a:p>
            <a:pPr>
              <a:lnSpc>
                <a:spcPct val="107000"/>
              </a:lnSpc>
              <a:spcAft>
                <a:spcPts val="0"/>
              </a:spcAft>
            </a:pPr>
            <a:endParaRPr lang="fr-FR" sz="24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fr-FR" sz="2400" dirty="0">
                <a:solidFill>
                  <a:srgbClr val="000000"/>
                </a:solidFill>
                <a:latin typeface="Arial" panose="020B0604020202020204" pitchFamily="34" charset="0"/>
                <a:ea typeface="Calibri" panose="020F0502020204030204" pitchFamily="34" charset="0"/>
              </a:rPr>
              <a:t>A) Un usage du médicament conforme au SMR est un bon usage </a:t>
            </a:r>
            <a:r>
              <a:rPr lang="fr-FR" sz="2400" i="1" dirty="0" smtClean="0">
                <a:solidFill>
                  <a:srgbClr val="00B0F0"/>
                </a:solidFill>
                <a:latin typeface="Arial" panose="020B0604020202020204" pitchFamily="34" charset="0"/>
                <a:ea typeface="Calibri" panose="020F0502020204030204" pitchFamily="34" charset="0"/>
                <a:sym typeface="Wingdings" panose="05000000000000000000" pitchFamily="2" charset="2"/>
              </a:rPr>
              <a:t> Faux au RCP </a:t>
            </a:r>
            <a:endParaRPr lang="fr-FR" sz="2400" i="1" dirty="0">
              <a:solidFill>
                <a:srgbClr val="00B0F0"/>
              </a:solidFill>
              <a:latin typeface="Arial" panose="020B0604020202020204" pitchFamily="34" charset="0"/>
              <a:ea typeface="Calibri" panose="020F0502020204030204" pitchFamily="34" charset="0"/>
            </a:endParaRPr>
          </a:p>
          <a:p>
            <a:pPr>
              <a:spcAft>
                <a:spcPts val="0"/>
              </a:spcAft>
            </a:pPr>
            <a:r>
              <a:rPr lang="fr-FR" sz="2400" dirty="0">
                <a:solidFill>
                  <a:srgbClr val="000000"/>
                </a:solidFill>
                <a:latin typeface="Arial" panose="020B0604020202020204" pitchFamily="34" charset="0"/>
                <a:ea typeface="Calibri" panose="020F0502020204030204" pitchFamily="34" charset="0"/>
              </a:rPr>
              <a:t>B) Un mésusage n’est pas toujours involontaire </a:t>
            </a:r>
            <a:r>
              <a:rPr lang="fr-FR" sz="2400" i="1" dirty="0" smtClean="0">
                <a:solidFill>
                  <a:srgbClr val="00B0F0"/>
                </a:solidFill>
                <a:latin typeface="Arial" panose="020B0604020202020204" pitchFamily="34" charset="0"/>
                <a:ea typeface="Calibri" panose="020F0502020204030204" pitchFamily="34" charset="0"/>
                <a:sym typeface="Wingdings" panose="05000000000000000000" pitchFamily="2" charset="2"/>
              </a:rPr>
              <a:t> Faux</a:t>
            </a:r>
            <a:endParaRPr lang="fr-FR" sz="2400" i="1" dirty="0">
              <a:solidFill>
                <a:srgbClr val="00B0F0"/>
              </a:solidFill>
              <a:latin typeface="Arial" panose="020B0604020202020204" pitchFamily="34" charset="0"/>
              <a:ea typeface="Calibri" panose="020F0502020204030204" pitchFamily="34" charset="0"/>
            </a:endParaRPr>
          </a:p>
          <a:p>
            <a:pPr>
              <a:spcAft>
                <a:spcPts val="0"/>
              </a:spcAft>
            </a:pPr>
            <a:r>
              <a:rPr lang="fr-FR" sz="2400" dirty="0">
                <a:solidFill>
                  <a:srgbClr val="000000"/>
                </a:solidFill>
                <a:latin typeface="Arial" panose="020B0604020202020204" pitchFamily="34" charset="0"/>
                <a:ea typeface="Calibri" panose="020F0502020204030204" pitchFamily="34" charset="0"/>
              </a:rPr>
              <a:t>C) Le manque de connaissances peut entraîner un mésusage </a:t>
            </a:r>
            <a:r>
              <a:rPr lang="fr-FR" sz="2400" i="1" dirty="0" smtClean="0">
                <a:solidFill>
                  <a:srgbClr val="00B0F0"/>
                </a:solidFill>
                <a:latin typeface="Arial" panose="020B0604020202020204" pitchFamily="34" charset="0"/>
                <a:ea typeface="Calibri" panose="020F0502020204030204" pitchFamily="34" charset="0"/>
                <a:sym typeface="Wingdings" panose="05000000000000000000" pitchFamily="2" charset="2"/>
              </a:rPr>
              <a:t> Vrai</a:t>
            </a:r>
            <a:endParaRPr lang="fr-FR" sz="2400" i="1" dirty="0">
              <a:solidFill>
                <a:srgbClr val="00B0F0"/>
              </a:solidFill>
              <a:latin typeface="Arial" panose="020B0604020202020204" pitchFamily="34" charset="0"/>
              <a:ea typeface="Calibri" panose="020F0502020204030204" pitchFamily="34" charset="0"/>
            </a:endParaRPr>
          </a:p>
          <a:p>
            <a:pPr>
              <a:spcAft>
                <a:spcPts val="0"/>
              </a:spcAft>
            </a:pPr>
            <a:r>
              <a:rPr lang="fr-FR" sz="2400" dirty="0">
                <a:solidFill>
                  <a:srgbClr val="000000"/>
                </a:solidFill>
                <a:latin typeface="Arial" panose="020B0604020202020204" pitchFamily="34" charset="0"/>
                <a:ea typeface="Calibri" panose="020F0502020204030204" pitchFamily="34" charset="0"/>
              </a:rPr>
              <a:t>D) Le détournement de l’usage hors RCP du médicament peut être bénéfique pour le </a:t>
            </a:r>
            <a:r>
              <a:rPr lang="fr-FR" sz="2400" dirty="0" smtClean="0">
                <a:solidFill>
                  <a:srgbClr val="000000"/>
                </a:solidFill>
                <a:latin typeface="Arial" panose="020B0604020202020204" pitchFamily="34" charset="0"/>
                <a:ea typeface="Calibri" panose="020F0502020204030204" pitchFamily="34" charset="0"/>
              </a:rPr>
              <a:t>patient </a:t>
            </a:r>
            <a:r>
              <a:rPr lang="fr-FR" sz="2400" i="1" dirty="0" smtClean="0">
                <a:solidFill>
                  <a:srgbClr val="00B0F0"/>
                </a:solidFill>
                <a:latin typeface="Arial" panose="020B0604020202020204" pitchFamily="34" charset="0"/>
                <a:ea typeface="Calibri" panose="020F0502020204030204" pitchFamily="34" charset="0"/>
                <a:sym typeface="Wingdings" panose="05000000000000000000" pitchFamily="2" charset="2"/>
              </a:rPr>
              <a:t> Vrai </a:t>
            </a:r>
            <a:endParaRPr lang="fr-FR" sz="2400" i="1" dirty="0">
              <a:solidFill>
                <a:srgbClr val="00B0F0"/>
              </a:solidFill>
              <a:latin typeface="Arial" panose="020B0604020202020204" pitchFamily="34" charset="0"/>
              <a:ea typeface="Calibri" panose="020F0502020204030204" pitchFamily="34" charset="0"/>
            </a:endParaRPr>
          </a:p>
          <a:p>
            <a:pPr>
              <a:lnSpc>
                <a:spcPct val="107000"/>
              </a:lnSpc>
              <a:spcAft>
                <a:spcPts val="800"/>
              </a:spcAft>
            </a:pPr>
            <a:r>
              <a:rPr lang="fr-FR" sz="2400" dirty="0">
                <a:latin typeface="Arial" panose="020B0604020202020204" pitchFamily="34" charset="0"/>
                <a:ea typeface="Calibri" panose="020F0502020204030204" pitchFamily="34" charset="0"/>
                <a:cs typeface="Times New Roman" panose="02020603050405020304" pitchFamily="18" charset="0"/>
              </a:rPr>
              <a:t>E) Aucune de ces réponses n’est correcte</a:t>
            </a:r>
            <a:endParaRPr lang="fr-FR"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288601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Promotion du médicament Pr </a:t>
            </a:r>
            <a:r>
              <a:rPr lang="fr-FR" dirty="0" err="1" smtClean="0"/>
              <a:t>bertocchio</a:t>
            </a:r>
            <a:r>
              <a:rPr lang="fr-FR" dirty="0" smtClean="0"/>
              <a:t> </a:t>
            </a:r>
            <a:endParaRPr lang="fr-FR" dirty="0"/>
          </a:p>
        </p:txBody>
      </p:sp>
      <p:sp>
        <p:nvSpPr>
          <p:cNvPr id="3" name="Rectangle 2"/>
          <p:cNvSpPr/>
          <p:nvPr/>
        </p:nvSpPr>
        <p:spPr>
          <a:xfrm>
            <a:off x="575894" y="2397512"/>
            <a:ext cx="10430360" cy="3268908"/>
          </a:xfrm>
          <a:prstGeom prst="rect">
            <a:avLst/>
          </a:prstGeom>
        </p:spPr>
        <p:txBody>
          <a:bodyPr wrap="square">
            <a:spAutoFit/>
          </a:bodyPr>
          <a:lstStyle/>
          <a:p>
            <a:pPr>
              <a:lnSpc>
                <a:spcPct val="107000"/>
              </a:lnSpc>
              <a:spcAft>
                <a:spcPts val="800"/>
              </a:spcAft>
            </a:pPr>
            <a:r>
              <a:rPr lang="fr-FR" sz="24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2) </a:t>
            </a:r>
            <a:r>
              <a:rPr lang="fr-FR" sz="2400" b="1" u="sng" dirty="0">
                <a:solidFill>
                  <a:srgbClr val="C00000"/>
                </a:solidFill>
                <a:latin typeface="Arial" panose="020B0604020202020204" pitchFamily="34" charset="0"/>
                <a:ea typeface="Calibri" panose="020F0502020204030204" pitchFamily="34" charset="0"/>
                <a:cs typeface="Times New Roman" panose="02020603050405020304" pitchFamily="18" charset="0"/>
              </a:rPr>
              <a:t>Pourcentage d’investissement dans la promotion </a:t>
            </a:r>
            <a:r>
              <a:rPr lang="fr-FR" sz="2400" b="1" u="sng" dirty="0" smtClean="0">
                <a:solidFill>
                  <a:srgbClr val="C00000"/>
                </a:solidFill>
                <a:latin typeface="Arial" panose="020B0604020202020204" pitchFamily="34" charset="0"/>
                <a:ea typeface="Calibri" panose="020F0502020204030204" pitchFamily="34" charset="0"/>
                <a:cs typeface="Times New Roman" panose="02020603050405020304" pitchFamily="18" charset="0"/>
              </a:rPr>
              <a:t>?</a:t>
            </a:r>
          </a:p>
          <a:p>
            <a:pPr>
              <a:lnSpc>
                <a:spcPct val="107000"/>
              </a:lnSpc>
              <a:spcAft>
                <a:spcPts val="800"/>
              </a:spcAft>
            </a:pPr>
            <a:endParaRPr lang="fr-FR"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sz="2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Est-il de 10 à 15</a:t>
            </a:r>
            <a:r>
              <a:rPr lang="fr-FR" sz="2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fr-FR" sz="2400"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Drici</a:t>
            </a:r>
            <a:r>
              <a:rPr lang="fr-FR" sz="2400" dirty="0">
                <a:solidFill>
                  <a:srgbClr val="000000"/>
                </a:solidFill>
                <a:latin typeface="Arial" panose="020B0604020202020204" pitchFamily="34" charset="0"/>
                <a:ea typeface="Calibri" panose="020F0502020204030204" pitchFamily="34" charset="0"/>
                <a:cs typeface="Times New Roman" panose="02020603050405020304" pitchFamily="18" charset="0"/>
              </a:rPr>
              <a:t>) ou </a:t>
            </a:r>
            <a:r>
              <a:rPr lang="fr-FR" sz="2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de 30</a:t>
            </a:r>
            <a:r>
              <a:rPr lang="fr-FR" sz="2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fr-FR" sz="2400" dirty="0" err="1" smtClean="0">
                <a:solidFill>
                  <a:srgbClr val="000000"/>
                </a:solidFill>
                <a:latin typeface="Arial" panose="020B0604020202020204" pitchFamily="34" charset="0"/>
                <a:ea typeface="Calibri" panose="020F0502020204030204" pitchFamily="34" charset="0"/>
                <a:cs typeface="Times New Roman" panose="02020603050405020304" pitchFamily="18" charset="0"/>
              </a:rPr>
              <a:t>Bertocchio</a:t>
            </a:r>
            <a:r>
              <a:rPr lang="fr-FR" sz="2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Dépend-il du médicament ? </a:t>
            </a:r>
          </a:p>
          <a:p>
            <a:pPr>
              <a:lnSpc>
                <a:spcPct val="107000"/>
              </a:lnSpc>
              <a:spcAft>
                <a:spcPts val="800"/>
              </a:spcAft>
            </a:pPr>
            <a:r>
              <a:rPr lang="fr-FR" sz="2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si </a:t>
            </a:r>
            <a:r>
              <a:rPr lang="fr-FR" sz="2400" dirty="0">
                <a:solidFill>
                  <a:srgbClr val="000000"/>
                </a:solidFill>
                <a:latin typeface="Arial" panose="020B0604020202020204" pitchFamily="34" charset="0"/>
                <a:ea typeface="Calibri" panose="020F0502020204030204" pitchFamily="34" charset="0"/>
                <a:cs typeface="Times New Roman" panose="02020603050405020304" pitchFamily="18" charset="0"/>
              </a:rPr>
              <a:t>ce pourcentage dépend du médicament quelle valeur les étudiants doivent-ils retenir ? </a:t>
            </a:r>
            <a:endParaRPr lang="fr-FR" sz="2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sz="2400" i="1" dirty="0" smtClean="0">
                <a:solidFill>
                  <a:srgbClr val="00B0F0"/>
                </a:solidFill>
                <a:effectLst/>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2400" i="1" dirty="0" smtClean="0">
                <a:solidFill>
                  <a:srgbClr val="00B0F0"/>
                </a:solidFill>
                <a:effectLst/>
                <a:latin typeface="Arial" panose="020B0604020202020204" pitchFamily="34" charset="0"/>
                <a:ea typeface="Calibri" panose="020F0502020204030204" pitchFamily="34" charset="0"/>
                <a:cs typeface="Times New Roman" panose="02020603050405020304" pitchFamily="18" charset="0"/>
              </a:rPr>
              <a:t>Le % dépend du médicament, retenir au moins 10% et </a:t>
            </a:r>
            <a:r>
              <a:rPr lang="fr-FR" sz="2400" b="1" i="1" dirty="0" smtClean="0">
                <a:solidFill>
                  <a:srgbClr val="00B0F0"/>
                </a:solidFill>
                <a:effectLst/>
                <a:latin typeface="Arial" panose="020B0604020202020204" pitchFamily="34" charset="0"/>
                <a:ea typeface="Calibri" panose="020F0502020204030204" pitchFamily="34" charset="0"/>
                <a:cs typeface="Times New Roman" panose="02020603050405020304" pitchFamily="18" charset="0"/>
              </a:rPr>
              <a:t>entre 10 et 35% </a:t>
            </a:r>
            <a:r>
              <a:rPr lang="fr-FR" sz="2400" i="1" dirty="0" smtClean="0">
                <a:solidFill>
                  <a:srgbClr val="00B0F0"/>
                </a:solidFill>
                <a:effectLst/>
                <a:latin typeface="Arial" panose="020B0604020202020204" pitchFamily="34" charset="0"/>
                <a:ea typeface="Calibri" panose="020F0502020204030204" pitchFamily="34" charset="0"/>
                <a:cs typeface="Times New Roman" panose="02020603050405020304" pitchFamily="18" charset="0"/>
              </a:rPr>
              <a:t>! </a:t>
            </a:r>
            <a:endParaRPr lang="fr-FR" sz="2400" i="1"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123931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Structures de régulation </a:t>
            </a:r>
            <a:endParaRPr lang="fr-FR" dirty="0"/>
          </a:p>
        </p:txBody>
      </p:sp>
      <p:sp>
        <p:nvSpPr>
          <p:cNvPr id="3" name="Rectangle 2"/>
          <p:cNvSpPr/>
          <p:nvPr/>
        </p:nvSpPr>
        <p:spPr>
          <a:xfrm>
            <a:off x="575894" y="2082860"/>
            <a:ext cx="10515600" cy="4659609"/>
          </a:xfrm>
          <a:prstGeom prst="rect">
            <a:avLst/>
          </a:prstGeom>
        </p:spPr>
        <p:txBody>
          <a:bodyPr wrap="square">
            <a:spAutoFit/>
          </a:bodyPr>
          <a:lstStyle/>
          <a:p>
            <a:pPr>
              <a:lnSpc>
                <a:spcPct val="107000"/>
              </a:lnSpc>
              <a:spcAft>
                <a:spcPts val="800"/>
              </a:spcAft>
            </a:pPr>
            <a:r>
              <a:rPr lang="fr-FR" sz="24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3) </a:t>
            </a:r>
            <a:r>
              <a:rPr lang="fr-FR" sz="2400" b="1" u="sng" dirty="0">
                <a:solidFill>
                  <a:srgbClr val="C00000"/>
                </a:solidFill>
                <a:latin typeface="Arial" panose="020B0604020202020204" pitchFamily="34" charset="0"/>
                <a:ea typeface="Calibri" panose="020F0502020204030204" pitchFamily="34" charset="0"/>
                <a:cs typeface="Times New Roman" panose="02020603050405020304" pitchFamily="18" charset="0"/>
              </a:rPr>
              <a:t>Les produits sanguins labiles sont-ils pris en charge par l'ANSM ou l'EFS ? </a:t>
            </a:r>
            <a:endParaRPr lang="fr-FR" sz="2400" b="1" u="sng" dirty="0" smtClean="0">
              <a:solidFill>
                <a:srgbClr val="C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sz="2400" b="1" u="sng" dirty="0" smtClean="0">
                <a:solidFill>
                  <a:srgbClr val="C00000"/>
                </a:solidFill>
                <a:latin typeface="Arial" panose="020B0604020202020204" pitchFamily="34" charset="0"/>
                <a:ea typeface="Calibri" panose="020F0502020204030204" pitchFamily="34" charset="0"/>
                <a:cs typeface="Times New Roman" panose="02020603050405020304" pitchFamily="18" charset="0"/>
              </a:rPr>
              <a:t>Ou </a:t>
            </a:r>
            <a:r>
              <a:rPr lang="fr-FR" sz="2400" b="1" u="sng" dirty="0">
                <a:solidFill>
                  <a:srgbClr val="C00000"/>
                </a:solidFill>
                <a:latin typeface="Arial" panose="020B0604020202020204" pitchFamily="34" charset="0"/>
                <a:ea typeface="Calibri" panose="020F0502020204030204" pitchFamily="34" charset="0"/>
                <a:cs typeface="Times New Roman" panose="02020603050405020304" pitchFamily="18" charset="0"/>
              </a:rPr>
              <a:t>les deux ? </a:t>
            </a:r>
            <a:endParaRPr lang="fr-FR" sz="2400" b="1" u="sng" dirty="0" smtClean="0">
              <a:solidFill>
                <a:srgbClr val="C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fr-FR" sz="2400" b="1" u="sng" dirty="0" smtClean="0">
              <a:solidFill>
                <a:srgbClr val="C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sz="2400" dirty="0" smtClean="0">
                <a:solidFill>
                  <a:srgbClr val="333333"/>
                </a:solidFill>
                <a:latin typeface="Lucida Grande"/>
              </a:rPr>
              <a:t>Réponse fournie sur le forum: c’est</a:t>
            </a:r>
            <a:r>
              <a:rPr lang="fr-FR" sz="2400" dirty="0">
                <a:solidFill>
                  <a:srgbClr val="333333"/>
                </a:solidFill>
                <a:latin typeface="Lucida Grande"/>
              </a:rPr>
              <a:t> </a:t>
            </a:r>
            <a:r>
              <a:rPr lang="fr-FR" sz="2400" b="1" dirty="0" smtClean="0">
                <a:solidFill>
                  <a:srgbClr val="0040BF"/>
                </a:solidFill>
                <a:latin typeface="Lucida Grande"/>
              </a:rPr>
              <a:t>l'ANSM</a:t>
            </a:r>
            <a:r>
              <a:rPr lang="fr-FR" sz="2400" dirty="0" smtClean="0">
                <a:solidFill>
                  <a:srgbClr val="333333"/>
                </a:solidFill>
                <a:latin typeface="Lucida Grande"/>
              </a:rPr>
              <a:t> qui prend</a:t>
            </a:r>
            <a:r>
              <a:rPr lang="fr-FR" sz="2400" dirty="0">
                <a:solidFill>
                  <a:srgbClr val="333333"/>
                </a:solidFill>
                <a:latin typeface="Lucida Grande"/>
              </a:rPr>
              <a:t> </a:t>
            </a:r>
            <a:r>
              <a:rPr lang="fr-FR" sz="2400" b="1" dirty="0">
                <a:solidFill>
                  <a:srgbClr val="0040BF"/>
                </a:solidFill>
                <a:latin typeface="Lucida Grande"/>
              </a:rPr>
              <a:t>les décisions</a:t>
            </a:r>
            <a:r>
              <a:rPr lang="fr-FR" sz="2400" dirty="0">
                <a:solidFill>
                  <a:srgbClr val="333333"/>
                </a:solidFill>
                <a:latin typeface="Lucida Grande"/>
              </a:rPr>
              <a:t> et qui supervisent mais après avoir eu</a:t>
            </a:r>
            <a:r>
              <a:rPr lang="fr-FR" sz="2400" b="1" dirty="0">
                <a:solidFill>
                  <a:srgbClr val="BF0040"/>
                </a:solidFill>
                <a:latin typeface="Lucida Grande"/>
              </a:rPr>
              <a:t> l'avis de l'EFS</a:t>
            </a:r>
            <a:r>
              <a:rPr lang="fr-FR" sz="2400" dirty="0">
                <a:solidFill>
                  <a:srgbClr val="333333"/>
                </a:solidFill>
                <a:latin typeface="Lucida Grande"/>
              </a:rPr>
              <a:t> qui s'occupe de l'exécution en majorité </a:t>
            </a:r>
            <a:r>
              <a:rPr lang="fr-FR" sz="2400" dirty="0" smtClean="0">
                <a:solidFill>
                  <a:srgbClr val="333333"/>
                </a:solidFill>
                <a:latin typeface="Lucida Grande"/>
              </a:rPr>
              <a:t>!</a:t>
            </a:r>
          </a:p>
          <a:p>
            <a:pPr>
              <a:lnSpc>
                <a:spcPct val="107000"/>
              </a:lnSpc>
              <a:spcAft>
                <a:spcPts val="800"/>
              </a:spcAft>
            </a:pPr>
            <a:endParaRPr lang="fr-FR" sz="2400" dirty="0" smtClean="0">
              <a:solidFill>
                <a:srgbClr val="333333"/>
              </a:solidFill>
              <a:latin typeface="Lucida Grande"/>
            </a:endParaRPr>
          </a:p>
          <a:p>
            <a:pPr>
              <a:lnSpc>
                <a:spcPct val="107000"/>
              </a:lnSpc>
              <a:spcAft>
                <a:spcPts val="800"/>
              </a:spcAft>
            </a:pPr>
            <a:r>
              <a:rPr lang="fr-FR" sz="2400" u="sng" dirty="0" smtClean="0">
                <a:solidFill>
                  <a:srgbClr val="333333"/>
                </a:solidFill>
                <a:effectLst/>
                <a:latin typeface="Lucida Grande"/>
                <a:ea typeface="Calibri" panose="020F0502020204030204" pitchFamily="34" charset="0"/>
                <a:cs typeface="Times New Roman" panose="02020603050405020304" pitchFamily="18" charset="0"/>
              </a:rPr>
              <a:t>Confirmez vous cette réponse?  </a:t>
            </a:r>
            <a:r>
              <a:rPr lang="fr-FR" sz="2400" i="1" u="sng" dirty="0" smtClean="0">
                <a:solidFill>
                  <a:srgbClr val="00B0F0"/>
                </a:solidFill>
                <a:effectLst/>
                <a:latin typeface="Lucida Grande"/>
                <a:ea typeface="Calibri" panose="020F0502020204030204" pitchFamily="34" charset="0"/>
                <a:cs typeface="Times New Roman" panose="02020603050405020304" pitchFamily="18" charset="0"/>
              </a:rPr>
              <a:t>Oui </a:t>
            </a:r>
            <a:endParaRPr lang="fr-FR" sz="2400" i="1" u="sng" dirty="0">
              <a:solidFill>
                <a:srgbClr val="00B0F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fr-FR"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371397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STRUCTURES DE régulation </a:t>
            </a:r>
            <a:endParaRPr lang="fr-FR" dirty="0"/>
          </a:p>
        </p:txBody>
      </p:sp>
      <p:sp>
        <p:nvSpPr>
          <p:cNvPr id="3" name="Rectangle 2"/>
          <p:cNvSpPr/>
          <p:nvPr/>
        </p:nvSpPr>
        <p:spPr>
          <a:xfrm>
            <a:off x="713678" y="2232077"/>
            <a:ext cx="10259122" cy="3043847"/>
          </a:xfrm>
          <a:prstGeom prst="rect">
            <a:avLst/>
          </a:prstGeom>
        </p:spPr>
        <p:txBody>
          <a:bodyPr wrap="square">
            <a:spAutoFit/>
          </a:bodyPr>
          <a:lstStyle/>
          <a:p>
            <a:pPr>
              <a:lnSpc>
                <a:spcPct val="107000"/>
              </a:lnSpc>
              <a:spcAft>
                <a:spcPts val="800"/>
              </a:spcAft>
            </a:pPr>
            <a:r>
              <a:rPr lang="fr-FR" sz="24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QCM : Parmi les objectifs du système national de PV figurent </a:t>
            </a:r>
            <a:r>
              <a:rPr lang="fr-FR" sz="2400" b="1"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fr-FR" sz="2400" b="1"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a:t>
            </a:r>
            <a:endParaRPr lang="fr-FR" sz="2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lphaUcParenR"/>
            </a:pPr>
            <a:r>
              <a:rPr lang="fr-FR" sz="2400" dirty="0">
                <a:solidFill>
                  <a:srgbClr val="000000"/>
                </a:solidFill>
                <a:latin typeface="Arial" panose="020B0604020202020204" pitchFamily="34" charset="0"/>
                <a:ea typeface="Calibri" panose="020F0502020204030204" pitchFamily="34" charset="0"/>
                <a:cs typeface="Times New Roman" panose="02020603050405020304" pitchFamily="18" charset="0"/>
              </a:rPr>
              <a:t>La surveillance des médicaments ayant une AMM </a:t>
            </a:r>
            <a:r>
              <a:rPr lang="fr-FR" sz="2400"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Vrai </a:t>
            </a:r>
            <a:endParaRPr lang="fr-FR" sz="2400" i="1" dirty="0">
              <a:solidFill>
                <a:srgbClr val="00B0F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lphaUcParenR"/>
            </a:pPr>
            <a:r>
              <a:rPr lang="fr-FR" sz="2400" dirty="0">
                <a:solidFill>
                  <a:srgbClr val="000000"/>
                </a:solidFill>
                <a:latin typeface="Arial" panose="020B0604020202020204" pitchFamily="34" charset="0"/>
                <a:ea typeface="Calibri" panose="020F0502020204030204" pitchFamily="34" charset="0"/>
                <a:cs typeface="Times New Roman" panose="02020603050405020304" pitchFamily="18" charset="0"/>
              </a:rPr>
              <a:t>La surveillance des produits labiles de transfusion </a:t>
            </a:r>
            <a:r>
              <a:rPr lang="fr-FR" sz="2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sanguine </a:t>
            </a:r>
            <a:r>
              <a:rPr lang="fr-FR" sz="2400"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Faux</a:t>
            </a:r>
            <a:r>
              <a:rPr lang="fr-FR" sz="2400"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rPr>
              <a:t> </a:t>
            </a:r>
            <a:endParaRPr lang="fr-FR" sz="2400" i="1" dirty="0">
              <a:solidFill>
                <a:srgbClr val="00B0F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lphaUcParenR"/>
            </a:pPr>
            <a:r>
              <a:rPr lang="fr-FR" sz="2400" dirty="0">
                <a:solidFill>
                  <a:srgbClr val="000000"/>
                </a:solidFill>
                <a:latin typeface="Arial" panose="020B0604020202020204" pitchFamily="34" charset="0"/>
                <a:ea typeface="Calibri" panose="020F0502020204030204" pitchFamily="34" charset="0"/>
                <a:cs typeface="Times New Roman" panose="02020603050405020304" pitchFamily="18" charset="0"/>
              </a:rPr>
              <a:t>La surveillance des pesticides utilisés en agro-alimentaire </a:t>
            </a:r>
            <a:r>
              <a:rPr lang="fr-FR" sz="2400"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Faux</a:t>
            </a:r>
            <a:endParaRPr lang="fr-FR" sz="2400" i="1" dirty="0">
              <a:solidFill>
                <a:srgbClr val="00B0F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lphaUcParenR"/>
            </a:pPr>
            <a:r>
              <a:rPr lang="fr-FR" sz="2400" dirty="0">
                <a:solidFill>
                  <a:srgbClr val="000000"/>
                </a:solidFill>
                <a:latin typeface="Arial" panose="020B0604020202020204" pitchFamily="34" charset="0"/>
                <a:ea typeface="Calibri" panose="020F0502020204030204" pitchFamily="34" charset="0"/>
                <a:cs typeface="Times New Roman" panose="02020603050405020304" pitchFamily="18" charset="0"/>
              </a:rPr>
              <a:t>L’amélioration de la sécurité d’emploi du médicament </a:t>
            </a:r>
            <a:r>
              <a:rPr lang="fr-FR" sz="2400"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Vrai </a:t>
            </a:r>
            <a:endParaRPr lang="fr-FR" sz="2400" i="1" dirty="0">
              <a:solidFill>
                <a:srgbClr val="00B0F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lphaUcParenR"/>
            </a:pPr>
            <a:r>
              <a:rPr lang="fr-FR" sz="2400" dirty="0">
                <a:solidFill>
                  <a:srgbClr val="000000"/>
                </a:solidFill>
                <a:latin typeface="Arial" panose="020B0604020202020204" pitchFamily="34" charset="0"/>
                <a:ea typeface="Calibri" panose="020F0502020204030204" pitchFamily="34" charset="0"/>
                <a:cs typeface="Times New Roman" panose="02020603050405020304" pitchFamily="18" charset="0"/>
              </a:rPr>
              <a:t>Tout est faux </a:t>
            </a:r>
            <a:endParaRPr lang="fr-FR"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71713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Structures de régulation </a:t>
            </a:r>
            <a:endParaRPr lang="fr-FR" dirty="0"/>
          </a:p>
        </p:txBody>
      </p:sp>
      <p:sp>
        <p:nvSpPr>
          <p:cNvPr id="3" name="Rectangle 2"/>
          <p:cNvSpPr/>
          <p:nvPr/>
        </p:nvSpPr>
        <p:spPr>
          <a:xfrm>
            <a:off x="354198" y="2086346"/>
            <a:ext cx="10631759" cy="3869264"/>
          </a:xfrm>
          <a:prstGeom prst="rect">
            <a:avLst/>
          </a:prstGeom>
        </p:spPr>
        <p:txBody>
          <a:bodyPr wrap="square">
            <a:spAutoFit/>
          </a:bodyPr>
          <a:lstStyle/>
          <a:p>
            <a:pPr>
              <a:lnSpc>
                <a:spcPct val="107000"/>
              </a:lnSpc>
              <a:spcAft>
                <a:spcPts val="800"/>
              </a:spcAft>
            </a:pPr>
            <a:r>
              <a:rPr lang="fr-FR" sz="24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4) </a:t>
            </a:r>
            <a:r>
              <a:rPr lang="fr-FR" sz="2400" b="1" u="sng" dirty="0">
                <a:solidFill>
                  <a:srgbClr val="C00000"/>
                </a:solidFill>
                <a:latin typeface="Arial" panose="020B0604020202020204" pitchFamily="34" charset="0"/>
                <a:ea typeface="Calibri" panose="020F0502020204030204" pitchFamily="34" charset="0"/>
                <a:cs typeface="Times New Roman" panose="02020603050405020304" pitchFamily="18" charset="0"/>
              </a:rPr>
              <a:t>Répartition des </a:t>
            </a:r>
            <a:r>
              <a:rPr lang="fr-FR" sz="2400" b="1" u="sng" dirty="0" smtClean="0">
                <a:solidFill>
                  <a:srgbClr val="C00000"/>
                </a:solidFill>
                <a:latin typeface="Arial" panose="020B0604020202020204" pitchFamily="34" charset="0"/>
                <a:ea typeface="Calibri" panose="020F0502020204030204" pitchFamily="34" charset="0"/>
                <a:cs typeface="Times New Roman" panose="02020603050405020304" pitchFamily="18" charset="0"/>
              </a:rPr>
              <a:t>dossiers </a:t>
            </a:r>
            <a:r>
              <a:rPr lang="fr-FR" sz="2400" b="1" u="sng" dirty="0">
                <a:solidFill>
                  <a:srgbClr val="C00000"/>
                </a:solidFill>
                <a:latin typeface="Arial" panose="020B0604020202020204" pitchFamily="34" charset="0"/>
                <a:ea typeface="Calibri" panose="020F0502020204030204" pitchFamily="34" charset="0"/>
                <a:cs typeface="Times New Roman" panose="02020603050405020304" pitchFamily="18" charset="0"/>
              </a:rPr>
              <a:t>précliniques </a:t>
            </a:r>
            <a:r>
              <a:rPr lang="fr-FR" sz="2400" b="1" u="sng" dirty="0" smtClean="0">
                <a:solidFill>
                  <a:srgbClr val="C00000"/>
                </a:solidFill>
                <a:latin typeface="Arial" panose="020B0604020202020204" pitchFamily="34" charset="0"/>
                <a:ea typeface="Calibri" panose="020F0502020204030204" pitchFamily="34" charset="0"/>
                <a:cs typeface="Times New Roman" panose="02020603050405020304" pitchFamily="18" charset="0"/>
              </a:rPr>
              <a:t>entre les 4 dossiers et les 5 </a:t>
            </a:r>
            <a:r>
              <a:rPr lang="fr-FR" sz="2400" b="1" u="sng" dirty="0">
                <a:solidFill>
                  <a:srgbClr val="C00000"/>
                </a:solidFill>
                <a:latin typeface="Arial" panose="020B0604020202020204" pitchFamily="34" charset="0"/>
                <a:ea typeface="Calibri" panose="020F0502020204030204" pitchFamily="34" charset="0"/>
                <a:cs typeface="Times New Roman" panose="02020603050405020304" pitchFamily="18" charset="0"/>
              </a:rPr>
              <a:t>modules </a:t>
            </a:r>
            <a:r>
              <a:rPr lang="fr-FR" sz="2400" b="1" u="sng" dirty="0" smtClean="0">
                <a:solidFill>
                  <a:srgbClr val="C00000"/>
                </a:solidFill>
                <a:latin typeface="Arial" panose="020B060402020202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fr-FR" sz="2400" u="sng" dirty="0" smtClean="0">
                <a:effectLst/>
                <a:latin typeface="Calibri" panose="020F0502020204030204" pitchFamily="34" charset="0"/>
                <a:ea typeface="Calibri" panose="020F0502020204030204" pitchFamily="34" charset="0"/>
                <a:cs typeface="Times New Roman" panose="02020603050405020304" pitchFamily="18" charset="0"/>
              </a:rPr>
              <a:t>Récapitulatif du dossier de l’AMM en 5 modules: (diapo 26 Structures de régulation)</a:t>
            </a:r>
          </a:p>
          <a:p>
            <a:pPr>
              <a:lnSpc>
                <a:spcPct val="107000"/>
              </a:lnSpc>
              <a:spcAft>
                <a:spcPts val="800"/>
              </a:spcAft>
            </a:pPr>
            <a:r>
              <a:rPr lang="fr-FR" sz="2400" dirty="0" smtClean="0">
                <a:latin typeface="Calibri" panose="020F0502020204030204" pitchFamily="34" charset="0"/>
                <a:ea typeface="Calibri" panose="020F0502020204030204" pitchFamily="34" charset="0"/>
                <a:cs typeface="Times New Roman" panose="02020603050405020304" pitchFamily="18" charset="0"/>
              </a:rPr>
              <a:t>-1: administratif avec le RCP </a:t>
            </a:r>
          </a:p>
          <a:p>
            <a:pPr>
              <a:lnSpc>
                <a:spcPct val="107000"/>
              </a:lnSpc>
              <a:spcAft>
                <a:spcPts val="800"/>
              </a:spcAft>
            </a:pPr>
            <a:r>
              <a:rPr lang="fr-FR" sz="2400" dirty="0" smtClean="0">
                <a:effectLst/>
                <a:latin typeface="Calibri" panose="020F0502020204030204" pitchFamily="34" charset="0"/>
                <a:ea typeface="Calibri" panose="020F0502020204030204" pitchFamily="34" charset="0"/>
                <a:cs typeface="Times New Roman" panose="02020603050405020304" pitchFamily="18" charset="0"/>
              </a:rPr>
              <a:t>-2: résumé des rapports des experts </a:t>
            </a:r>
          </a:p>
          <a:p>
            <a:pPr>
              <a:lnSpc>
                <a:spcPct val="107000"/>
              </a:lnSpc>
              <a:spcAft>
                <a:spcPts val="800"/>
              </a:spcAft>
            </a:pPr>
            <a:r>
              <a:rPr lang="fr-FR" sz="2400" dirty="0" smtClean="0">
                <a:latin typeface="Calibri" panose="020F0502020204030204" pitchFamily="34" charset="0"/>
                <a:ea typeface="Calibri" panose="020F0502020204030204" pitchFamily="34" charset="0"/>
                <a:cs typeface="Times New Roman" panose="02020603050405020304" pitchFamily="18" charset="0"/>
              </a:rPr>
              <a:t>-3: module qualité pharmaceutique </a:t>
            </a:r>
          </a:p>
          <a:p>
            <a:pPr>
              <a:lnSpc>
                <a:spcPct val="107000"/>
              </a:lnSpc>
              <a:spcAft>
                <a:spcPts val="800"/>
              </a:spcAft>
            </a:pPr>
            <a:r>
              <a:rPr lang="fr-FR" sz="2400" dirty="0" smtClean="0">
                <a:effectLst/>
                <a:latin typeface="Calibri" panose="020F0502020204030204" pitchFamily="34" charset="0"/>
                <a:ea typeface="Calibri" panose="020F0502020204030204" pitchFamily="34" charset="0"/>
                <a:cs typeface="Times New Roman" panose="02020603050405020304" pitchFamily="18" charset="0"/>
              </a:rPr>
              <a:t>-4: données précliniques </a:t>
            </a:r>
            <a:r>
              <a:rPr lang="fr-FR" sz="2400" dirty="0">
                <a:latin typeface="Calibri" panose="020F0502020204030204" pitchFamily="34" charset="0"/>
                <a:ea typeface="Calibri" panose="020F0502020204030204" pitchFamily="34" charset="0"/>
                <a:cs typeface="Times New Roman" panose="02020603050405020304" pitchFamily="18" charset="0"/>
              </a:rPr>
              <a:t>+</a:t>
            </a:r>
            <a:r>
              <a:rPr lang="fr-FR" sz="2400" dirty="0" smtClean="0">
                <a:effectLst/>
                <a:latin typeface="Calibri" panose="020F0502020204030204" pitchFamily="34" charset="0"/>
                <a:ea typeface="Calibri" panose="020F0502020204030204" pitchFamily="34" charset="0"/>
                <a:cs typeface="Times New Roman" panose="02020603050405020304" pitchFamily="18" charset="0"/>
              </a:rPr>
              <a:t> toxicologiques </a:t>
            </a:r>
          </a:p>
          <a:p>
            <a:pPr>
              <a:lnSpc>
                <a:spcPct val="107000"/>
              </a:lnSpc>
              <a:spcAft>
                <a:spcPts val="800"/>
              </a:spcAft>
            </a:pPr>
            <a:r>
              <a:rPr lang="fr-FR" sz="2400" dirty="0" smtClean="0">
                <a:latin typeface="Calibri" panose="020F0502020204030204" pitchFamily="34" charset="0"/>
                <a:ea typeface="Calibri" panose="020F0502020204030204" pitchFamily="34" charset="0"/>
                <a:cs typeface="Times New Roman" panose="02020603050405020304" pitchFamily="18" charset="0"/>
              </a:rPr>
              <a:t>-5: données cliniques </a:t>
            </a:r>
            <a:endParaRPr lang="fr-FR"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5450" y="3418778"/>
            <a:ext cx="6686550" cy="2714625"/>
          </a:xfrm>
          <a:prstGeom prst="rect">
            <a:avLst/>
          </a:prstGeom>
        </p:spPr>
      </p:pic>
    </p:spTree>
    <p:extLst>
      <p:ext uri="{BB962C8B-B14F-4D97-AF65-F5344CB8AC3E}">
        <p14:creationId xmlns:p14="http://schemas.microsoft.com/office/powerpoint/2010/main" val="1693779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Développement et production</a:t>
            </a:r>
            <a:endParaRPr lang="fr-FR" dirty="0"/>
          </a:p>
        </p:txBody>
      </p:sp>
      <p:sp>
        <p:nvSpPr>
          <p:cNvPr id="3" name="Rectangle 2"/>
          <p:cNvSpPr/>
          <p:nvPr/>
        </p:nvSpPr>
        <p:spPr>
          <a:xfrm>
            <a:off x="575893" y="2339856"/>
            <a:ext cx="10958881" cy="3766672"/>
          </a:xfrm>
          <a:prstGeom prst="rect">
            <a:avLst/>
          </a:prstGeom>
        </p:spPr>
        <p:txBody>
          <a:bodyPr wrap="square">
            <a:spAutoFit/>
          </a:bodyPr>
          <a:lstStyle/>
          <a:p>
            <a:pPr>
              <a:lnSpc>
                <a:spcPct val="107000"/>
              </a:lnSpc>
              <a:spcAft>
                <a:spcPts val="800"/>
              </a:spcAft>
            </a:pPr>
            <a:r>
              <a:rPr lang="fr-FR" sz="24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5) </a:t>
            </a:r>
            <a:r>
              <a:rPr lang="fr-FR" sz="2400" b="1" u="sng" dirty="0" smtClean="0">
                <a:solidFill>
                  <a:srgbClr val="C00000"/>
                </a:solidFill>
                <a:latin typeface="Arial" panose="020B0604020202020204" pitchFamily="34" charset="0"/>
                <a:ea typeface="Calibri" panose="020F0502020204030204" pitchFamily="34" charset="0"/>
                <a:cs typeface="Times New Roman" panose="02020603050405020304" pitchFamily="18" charset="0"/>
              </a:rPr>
              <a:t>Y a –t-il une étude </a:t>
            </a:r>
            <a:r>
              <a:rPr lang="fr-FR" sz="2400" b="1" u="sng" dirty="0">
                <a:solidFill>
                  <a:srgbClr val="C00000"/>
                </a:solidFill>
                <a:latin typeface="Arial" panose="020B0604020202020204" pitchFamily="34" charset="0"/>
                <a:ea typeface="Calibri" panose="020F0502020204030204" pitchFamily="34" charset="0"/>
                <a:cs typeface="Times New Roman" panose="02020603050405020304" pitchFamily="18" charset="0"/>
              </a:rPr>
              <a:t>des interactions médicamenteuses en phase 3 des essais cliniques </a:t>
            </a:r>
            <a:r>
              <a:rPr lang="fr-FR" sz="2400" b="1" u="sng" dirty="0" smtClean="0">
                <a:solidFill>
                  <a:srgbClr val="C00000"/>
                </a:solidFill>
                <a:latin typeface="Arial" panose="020B0604020202020204" pitchFamily="34" charset="0"/>
                <a:ea typeface="Calibri" panose="020F0502020204030204" pitchFamily="34" charset="0"/>
                <a:cs typeface="Times New Roman" panose="02020603050405020304" pitchFamily="18" charset="0"/>
              </a:rPr>
              <a:t>?</a:t>
            </a:r>
            <a:r>
              <a:rPr lang="fr-FR" sz="2400" b="1"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rPr>
              <a:t> Oui</a:t>
            </a:r>
            <a:endParaRPr lang="fr-FR" sz="2400" b="1" u="sng" dirty="0" smtClean="0">
              <a:solidFill>
                <a:srgbClr val="C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fr-FR"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sz="2400" b="1"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Item</a:t>
            </a:r>
            <a:r>
              <a:rPr lang="fr-FR" sz="24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a:t>
            </a:r>
            <a:r>
              <a:rPr lang="fr-FR" sz="2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fr-FR" sz="2400" dirty="0">
                <a:solidFill>
                  <a:srgbClr val="000000"/>
                </a:solidFill>
                <a:latin typeface="Arial" panose="020B0604020202020204" pitchFamily="34" charset="0"/>
                <a:ea typeface="Calibri" panose="020F0502020204030204" pitchFamily="34" charset="0"/>
                <a:cs typeface="Times New Roman" panose="02020603050405020304" pitchFamily="18" charset="0"/>
              </a:rPr>
              <a:t>A propos des essais cliniques, les patients sélectionnés peuvent être </a:t>
            </a:r>
            <a:r>
              <a:rPr lang="fr-FR" sz="2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poly-pathologiques </a:t>
            </a:r>
          </a:p>
          <a:p>
            <a:pPr>
              <a:lnSpc>
                <a:spcPct val="107000"/>
              </a:lnSpc>
              <a:spcAft>
                <a:spcPts val="800"/>
              </a:spcAft>
            </a:pPr>
            <a:r>
              <a:rPr lang="fr-FR" sz="2400"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Vrai </a:t>
            </a:r>
            <a:endParaRPr lang="fr-FR" sz="2400"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sz="2400" dirty="0" smtClean="0">
                <a:solidFill>
                  <a:srgbClr val="7030A0"/>
                </a:solidFill>
                <a:latin typeface="Arial" panose="020B0604020202020204" pitchFamily="34" charset="0"/>
                <a:ea typeface="Calibri" panose="020F0502020204030204" pitchFamily="34" charset="0"/>
                <a:cs typeface="Times New Roman" panose="02020603050405020304" pitchFamily="18" charset="0"/>
              </a:rPr>
              <a:t> </a:t>
            </a:r>
            <a:endParaRPr lang="fr-FR"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sz="2400" b="1" dirty="0">
                <a:solidFill>
                  <a:srgbClr val="C00000"/>
                </a:solidFill>
                <a:latin typeface="Arial" panose="020B0604020202020204" pitchFamily="34" charset="0"/>
                <a:ea typeface="Calibri" panose="020F0502020204030204" pitchFamily="34" charset="0"/>
                <a:cs typeface="Times New Roman" panose="02020603050405020304" pitchFamily="18" charset="0"/>
              </a:rPr>
              <a:t> </a:t>
            </a:r>
            <a:endParaRPr lang="fr-FR"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176270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Développement et production </a:t>
            </a:r>
            <a:endParaRPr lang="fr-FR" dirty="0"/>
          </a:p>
        </p:txBody>
      </p:sp>
      <p:sp>
        <p:nvSpPr>
          <p:cNvPr id="4" name="ZoneTexte 3"/>
          <p:cNvSpPr txBox="1"/>
          <p:nvPr/>
        </p:nvSpPr>
        <p:spPr>
          <a:xfrm>
            <a:off x="6090703" y="2724150"/>
            <a:ext cx="6101298" cy="3847207"/>
          </a:xfrm>
          <a:prstGeom prst="rect">
            <a:avLst/>
          </a:prstGeom>
          <a:noFill/>
        </p:spPr>
        <p:txBody>
          <a:bodyPr wrap="square" rtlCol="0">
            <a:spAutoFit/>
          </a:bodyPr>
          <a:lstStyle/>
          <a:p>
            <a:r>
              <a:rPr lang="fr-FR" sz="2000" b="1" dirty="0" smtClean="0">
                <a:solidFill>
                  <a:srgbClr val="C00000"/>
                </a:solidFill>
              </a:rPr>
              <a:t>7) Pouvez vous expliquer la lecture de cette diapo concernant les pourcentages ? </a:t>
            </a:r>
          </a:p>
          <a:p>
            <a:endParaRPr lang="fr-FR" sz="2000" b="1" dirty="0">
              <a:solidFill>
                <a:srgbClr val="C00000"/>
              </a:solidFill>
            </a:endParaRPr>
          </a:p>
          <a:p>
            <a:pPr marL="342900" indent="-342900">
              <a:buFont typeface="Wingdings" panose="05000000000000000000" pitchFamily="2" charset="2"/>
              <a:buChar char="à"/>
            </a:pPr>
            <a:r>
              <a:rPr lang="fr-FR" sz="2000" i="1" dirty="0" smtClean="0">
                <a:solidFill>
                  <a:srgbClr val="00B0F0"/>
                </a:solidFill>
                <a:latin typeface="Arial" panose="020B0604020202020204" pitchFamily="34" charset="0"/>
                <a:cs typeface="Arial" panose="020B0604020202020204" pitchFamily="34" charset="0"/>
                <a:sym typeface="Wingdings" panose="05000000000000000000" pitchFamily="2" charset="2"/>
              </a:rPr>
              <a:t>Retenez que les officines sont majoritairement fournis par les grossistes répartiteurs! </a:t>
            </a:r>
          </a:p>
          <a:p>
            <a:r>
              <a:rPr lang="fr-FR" sz="2000" i="1" dirty="0" smtClean="0">
                <a:solidFill>
                  <a:srgbClr val="00B0F0"/>
                </a:solidFill>
                <a:latin typeface="Arial" panose="020B0604020202020204" pitchFamily="34" charset="0"/>
                <a:cs typeface="Arial" panose="020B0604020202020204" pitchFamily="34" charset="0"/>
                <a:sym typeface="Wingdings" panose="05000000000000000000" pitchFamily="2" charset="2"/>
              </a:rPr>
              <a:t> </a:t>
            </a:r>
            <a:endParaRPr lang="fr-FR" sz="2000" i="1" dirty="0">
              <a:solidFill>
                <a:srgbClr val="00B0F0"/>
              </a:solidFill>
              <a:latin typeface="Arial" panose="020B0604020202020204" pitchFamily="34" charset="0"/>
              <a:cs typeface="Arial" panose="020B0604020202020204" pitchFamily="34" charset="0"/>
              <a:sym typeface="Wingdings" panose="05000000000000000000" pitchFamily="2" charset="2"/>
            </a:endParaRPr>
          </a:p>
          <a:p>
            <a:r>
              <a:rPr lang="fr-FR" sz="2000" i="1" dirty="0" smtClean="0">
                <a:solidFill>
                  <a:srgbClr val="00B0F0"/>
                </a:solidFill>
                <a:latin typeface="Arial" panose="020B0604020202020204" pitchFamily="34" charset="0"/>
                <a:cs typeface="Arial" panose="020B0604020202020204" pitchFamily="34" charset="0"/>
                <a:sym typeface="Wingdings" panose="05000000000000000000" pitchFamily="2" charset="2"/>
              </a:rPr>
              <a:t>Pour les pourcentages en rouges :</a:t>
            </a:r>
          </a:p>
          <a:p>
            <a:pPr marL="342900" indent="-342900">
              <a:buFontTx/>
              <a:buChar char="-"/>
            </a:pPr>
            <a:r>
              <a:rPr lang="fr-FR" sz="2000" i="1" dirty="0" smtClean="0">
                <a:solidFill>
                  <a:srgbClr val="00B0F0"/>
                </a:solidFill>
                <a:latin typeface="Arial" panose="020B0604020202020204" pitchFamily="34" charset="0"/>
                <a:cs typeface="Arial" panose="020B0604020202020204" pitchFamily="34" charset="0"/>
                <a:sym typeface="Wingdings" panose="05000000000000000000" pitchFamily="2" charset="2"/>
              </a:rPr>
              <a:t>65% du stock des officines vient des grossistes</a:t>
            </a:r>
            <a:endParaRPr lang="fr-FR" sz="2000" i="1" dirty="0">
              <a:solidFill>
                <a:srgbClr val="00B0F0"/>
              </a:solidFill>
              <a:latin typeface="Arial" panose="020B0604020202020204" pitchFamily="34" charset="0"/>
              <a:cs typeface="Arial" panose="020B0604020202020204" pitchFamily="34" charset="0"/>
              <a:sym typeface="Wingdings" panose="05000000000000000000" pitchFamily="2" charset="2"/>
            </a:endParaRPr>
          </a:p>
          <a:p>
            <a:pPr marL="342900" indent="-342900">
              <a:buFontTx/>
              <a:buChar char="-"/>
            </a:pPr>
            <a:r>
              <a:rPr lang="fr-FR" sz="2000" i="1" dirty="0" smtClean="0">
                <a:solidFill>
                  <a:srgbClr val="00B0F0"/>
                </a:solidFill>
                <a:latin typeface="Arial" panose="020B0604020202020204" pitchFamily="34" charset="0"/>
                <a:cs typeface="Arial" panose="020B0604020202020204" pitchFamily="34" charset="0"/>
                <a:sym typeface="Wingdings" panose="05000000000000000000" pitchFamily="2" charset="2"/>
              </a:rPr>
              <a:t>Moins de 0,5% du stock des hôpitaux vient des grossistes</a:t>
            </a:r>
          </a:p>
          <a:p>
            <a:pPr marL="342900" indent="-342900">
              <a:buFontTx/>
              <a:buChar char="-"/>
            </a:pPr>
            <a:endParaRPr lang="fr-FR" sz="2000" i="1" dirty="0">
              <a:solidFill>
                <a:srgbClr val="00B0F0"/>
              </a:solidFill>
              <a:latin typeface="Arial" panose="020B0604020202020204" pitchFamily="34" charset="0"/>
              <a:cs typeface="Arial" panose="020B0604020202020204" pitchFamily="34" charset="0"/>
              <a:sym typeface="Wingdings" panose="05000000000000000000" pitchFamily="2" charset="2"/>
            </a:endParaRPr>
          </a:p>
          <a:p>
            <a:r>
              <a:rPr lang="fr-FR" sz="2400" b="1" i="1" u="sng" dirty="0" smtClean="0">
                <a:solidFill>
                  <a:srgbClr val="00B0F0"/>
                </a:solidFill>
                <a:latin typeface="Arial" panose="020B0604020202020204" pitchFamily="34" charset="0"/>
                <a:cs typeface="Arial" panose="020B0604020202020204" pitchFamily="34" charset="0"/>
                <a:sym typeface="Wingdings" panose="05000000000000000000" pitchFamily="2" charset="2"/>
              </a:rPr>
              <a:t>Les grossistes n’ont pas de stock !!</a:t>
            </a:r>
          </a:p>
        </p:txBody>
      </p:sp>
      <p:pic>
        <p:nvPicPr>
          <p:cNvPr id="5" name="Image 4" descr="Capture d’écran 2015-03-08 à 00.06.52.png"/>
          <p:cNvPicPr/>
          <p:nvPr/>
        </p:nvPicPr>
        <p:blipFill rotWithShape="1">
          <a:blip r:embed="rId3">
            <a:extLst>
              <a:ext uri="{28A0092B-C50C-407E-A947-70E740481C1C}">
                <a14:useLocalDpi xmlns:a14="http://schemas.microsoft.com/office/drawing/2010/main" val="0"/>
              </a:ext>
            </a:extLst>
          </a:blip>
          <a:srcRect l="10972" t="9536" r="10753" b="25972"/>
          <a:stretch/>
        </p:blipFill>
        <p:spPr bwMode="auto">
          <a:xfrm>
            <a:off x="419137" y="2077718"/>
            <a:ext cx="5671565" cy="415518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914568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Développement et production : QCM </a:t>
            </a:r>
            <a:endParaRPr lang="fr-FR" dirty="0"/>
          </a:p>
        </p:txBody>
      </p:sp>
      <p:sp>
        <p:nvSpPr>
          <p:cNvPr id="3" name="Rectangle 2"/>
          <p:cNvSpPr/>
          <p:nvPr/>
        </p:nvSpPr>
        <p:spPr>
          <a:xfrm>
            <a:off x="885824" y="2207778"/>
            <a:ext cx="10719685" cy="4042517"/>
          </a:xfrm>
          <a:prstGeom prst="rect">
            <a:avLst/>
          </a:prstGeom>
        </p:spPr>
        <p:txBody>
          <a:bodyPr wrap="square">
            <a:spAutoFit/>
          </a:bodyPr>
          <a:lstStyle/>
          <a:p>
            <a:pPr>
              <a:lnSpc>
                <a:spcPct val="107000"/>
              </a:lnSpc>
              <a:spcAft>
                <a:spcPts val="800"/>
              </a:spcAft>
            </a:pPr>
            <a:r>
              <a:rPr lang="fr-FR" sz="2400" dirty="0">
                <a:solidFill>
                  <a:srgbClr val="141823"/>
                </a:solidFill>
                <a:latin typeface="Helvetica" panose="020B0604020202020204" pitchFamily="34" charset="0"/>
                <a:ea typeface="Calibri" panose="020F0502020204030204" pitchFamily="34" charset="0"/>
                <a:cs typeface="Times New Roman" panose="02020603050405020304" pitchFamily="18" charset="0"/>
              </a:rPr>
              <a:t>Concernant les aspects commerciaux et la distribution des produits de santé </a:t>
            </a:r>
            <a:r>
              <a:rPr lang="fr-FR" sz="2400" dirty="0" smtClean="0">
                <a:solidFill>
                  <a:srgbClr val="141823"/>
                </a:solidFill>
                <a:latin typeface="Helvetica" panose="020B060402020202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fr-FR" sz="2400" dirty="0" smtClean="0">
                <a:solidFill>
                  <a:srgbClr val="141823"/>
                </a:solidFill>
                <a:latin typeface="Helvetica" panose="020B0604020202020204" pitchFamily="34" charset="0"/>
                <a:ea typeface="Calibri" panose="020F0502020204030204" pitchFamily="34" charset="0"/>
                <a:cs typeface="Times New Roman" panose="02020603050405020304" pitchFamily="18" charset="0"/>
              </a:rPr>
              <a:t> </a:t>
            </a:r>
            <a:endParaRPr lang="fr-FR" sz="2400" dirty="0">
              <a:latin typeface="Calibri" panose="020F0502020204030204" pitchFamily="34" charset="0"/>
              <a:ea typeface="Calibri" panose="020F0502020204030204" pitchFamily="34" charset="0"/>
              <a:cs typeface="Times New Roman" panose="02020603050405020304" pitchFamily="18" charset="0"/>
            </a:endParaRPr>
          </a:p>
          <a:p>
            <a:r>
              <a:rPr lang="fr-FR" sz="2400" dirty="0">
                <a:solidFill>
                  <a:srgbClr val="141823"/>
                </a:solidFill>
                <a:latin typeface="Helvetica" panose="020B0604020202020204" pitchFamily="34" charset="0"/>
              </a:rPr>
              <a:t>A) Le grossiste livre la majorité de sa production au </a:t>
            </a:r>
            <a:r>
              <a:rPr lang="fr-FR" sz="2400" dirty="0" smtClean="0">
                <a:solidFill>
                  <a:srgbClr val="141823"/>
                </a:solidFill>
                <a:latin typeface="Helvetica" panose="020B0604020202020204" pitchFamily="34" charset="0"/>
              </a:rPr>
              <a:t>fabricant </a:t>
            </a:r>
            <a:r>
              <a:rPr lang="fr-FR" sz="2400" i="1" dirty="0" smtClean="0">
                <a:solidFill>
                  <a:srgbClr val="00B0F0"/>
                </a:solidFill>
                <a:latin typeface="Helvetica" panose="020B0604020202020204" pitchFamily="34" charset="0"/>
                <a:sym typeface="Wingdings" panose="05000000000000000000" pitchFamily="2" charset="2"/>
              </a:rPr>
              <a:t> Faux le contraire </a:t>
            </a:r>
            <a:endParaRPr lang="fr-FR" sz="2400" i="1" dirty="0">
              <a:solidFill>
                <a:srgbClr val="00B0F0"/>
              </a:solidFill>
            </a:endParaRPr>
          </a:p>
          <a:p>
            <a:r>
              <a:rPr lang="fr-FR" sz="2400" dirty="0">
                <a:solidFill>
                  <a:srgbClr val="141823"/>
                </a:solidFill>
                <a:latin typeface="Helvetica" panose="020B0604020202020204" pitchFamily="34" charset="0"/>
              </a:rPr>
              <a:t>B) Les hôpitaux se fournissent majoritairement chez le </a:t>
            </a:r>
            <a:r>
              <a:rPr lang="fr-FR" sz="2400" dirty="0" smtClean="0">
                <a:solidFill>
                  <a:srgbClr val="141823"/>
                </a:solidFill>
                <a:latin typeface="Helvetica" panose="020B0604020202020204" pitchFamily="34" charset="0"/>
              </a:rPr>
              <a:t>grossiste </a:t>
            </a:r>
            <a:r>
              <a:rPr lang="fr-FR" sz="2400" i="1" dirty="0" smtClean="0">
                <a:solidFill>
                  <a:srgbClr val="00B0F0"/>
                </a:solidFill>
                <a:latin typeface="Helvetica" panose="020B0604020202020204" pitchFamily="34" charset="0"/>
                <a:sym typeface="Wingdings" panose="05000000000000000000" pitchFamily="2" charset="2"/>
              </a:rPr>
              <a:t> Faux </a:t>
            </a:r>
            <a:endParaRPr lang="fr-FR" sz="2400" i="1" dirty="0">
              <a:solidFill>
                <a:srgbClr val="00B0F0"/>
              </a:solidFill>
            </a:endParaRPr>
          </a:p>
          <a:p>
            <a:r>
              <a:rPr lang="fr-FR" sz="2400" dirty="0">
                <a:solidFill>
                  <a:srgbClr val="141823"/>
                </a:solidFill>
                <a:latin typeface="Helvetica" panose="020B0604020202020204" pitchFamily="34" charset="0"/>
              </a:rPr>
              <a:t>C) 15% de la marchandise des officines </a:t>
            </a:r>
            <a:r>
              <a:rPr lang="fr-FR" sz="2400" dirty="0" smtClean="0">
                <a:solidFill>
                  <a:srgbClr val="141823"/>
                </a:solidFill>
                <a:latin typeface="Helvetica" panose="020B0604020202020204" pitchFamily="34" charset="0"/>
              </a:rPr>
              <a:t>provient </a:t>
            </a:r>
            <a:r>
              <a:rPr lang="fr-FR" sz="2400" dirty="0">
                <a:solidFill>
                  <a:srgbClr val="141823"/>
                </a:solidFill>
                <a:latin typeface="Helvetica" panose="020B0604020202020204" pitchFamily="34" charset="0"/>
              </a:rPr>
              <a:t>du fabricant </a:t>
            </a:r>
            <a:r>
              <a:rPr lang="fr-FR" sz="2400" i="1" dirty="0" smtClean="0">
                <a:solidFill>
                  <a:srgbClr val="00B0F0"/>
                </a:solidFill>
                <a:latin typeface="Helvetica" panose="020B0604020202020204" pitchFamily="34" charset="0"/>
                <a:sym typeface="Wingdings" panose="05000000000000000000" pitchFamily="2" charset="2"/>
              </a:rPr>
              <a:t> Faux : 15% du stock des fabricants est livré aux officines</a:t>
            </a:r>
            <a:r>
              <a:rPr lang="fr-FR" sz="2400" i="1" dirty="0" smtClean="0">
                <a:solidFill>
                  <a:srgbClr val="141823"/>
                </a:solidFill>
                <a:latin typeface="Helvetica" panose="020B0604020202020204" pitchFamily="34" charset="0"/>
                <a:sym typeface="Wingdings" panose="05000000000000000000" pitchFamily="2" charset="2"/>
              </a:rPr>
              <a:t>  </a:t>
            </a:r>
            <a:endParaRPr lang="fr-FR" sz="2400" i="1" dirty="0"/>
          </a:p>
          <a:p>
            <a:r>
              <a:rPr lang="fr-FR" sz="2400" dirty="0">
                <a:solidFill>
                  <a:srgbClr val="141823"/>
                </a:solidFill>
                <a:latin typeface="Helvetica" panose="020B0604020202020204" pitchFamily="34" charset="0"/>
              </a:rPr>
              <a:t>D) 65% de la production du fabricant est attribué aux grossistes </a:t>
            </a:r>
            <a:r>
              <a:rPr lang="fr-FR" sz="2400" i="1" dirty="0" smtClean="0">
                <a:solidFill>
                  <a:srgbClr val="00B0F0"/>
                </a:solidFill>
                <a:latin typeface="Helvetica" panose="020B0604020202020204" pitchFamily="34" charset="0"/>
                <a:sym typeface="Wingdings" panose="05000000000000000000" pitchFamily="2" charset="2"/>
              </a:rPr>
              <a:t> Vrai </a:t>
            </a:r>
            <a:endParaRPr lang="fr-FR" sz="2400" i="1" dirty="0">
              <a:solidFill>
                <a:srgbClr val="00B0F0"/>
              </a:solidFill>
            </a:endParaRPr>
          </a:p>
          <a:p>
            <a:r>
              <a:rPr lang="fr-FR" sz="2400" dirty="0">
                <a:solidFill>
                  <a:srgbClr val="141823"/>
                </a:solidFill>
                <a:latin typeface="Helvetica" panose="020B0604020202020204" pitchFamily="34" charset="0"/>
              </a:rPr>
              <a:t>E) </a:t>
            </a:r>
            <a:r>
              <a:rPr lang="fr-FR" sz="2400" dirty="0" smtClean="0">
                <a:solidFill>
                  <a:srgbClr val="141823"/>
                </a:solidFill>
                <a:latin typeface="Helvetica" panose="020B0604020202020204" pitchFamily="34" charset="0"/>
              </a:rPr>
              <a:t>Le grossiste fournit 65% de son stock aux officines </a:t>
            </a:r>
            <a:r>
              <a:rPr lang="fr-FR" sz="2400" i="1" dirty="0" smtClean="0">
                <a:solidFill>
                  <a:srgbClr val="00B0F0"/>
                </a:solidFill>
                <a:latin typeface="Helvetica" panose="020B0604020202020204" pitchFamily="34" charset="0"/>
                <a:sym typeface="Wingdings" panose="05000000000000000000" pitchFamily="2" charset="2"/>
              </a:rPr>
              <a:t> Faux : 65% du stock des officines vient des grossistes. Les grossistes n’ont pas de stock !</a:t>
            </a:r>
            <a:endParaRPr lang="fr-FR" sz="2400" dirty="0">
              <a:effectLst/>
            </a:endParaRPr>
          </a:p>
        </p:txBody>
      </p:sp>
    </p:spTree>
    <p:extLst>
      <p:ext uri="{BB962C8B-B14F-4D97-AF65-F5344CB8AC3E}">
        <p14:creationId xmlns:p14="http://schemas.microsoft.com/office/powerpoint/2010/main" val="7937703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PR </a:t>
            </a:r>
            <a:r>
              <a:rPr lang="fr-FR" dirty="0" err="1" smtClean="0"/>
              <a:t>Bertocchio</a:t>
            </a:r>
            <a:r>
              <a:rPr lang="fr-FR" dirty="0" smtClean="0"/>
              <a:t> et Pr DRICI </a:t>
            </a:r>
            <a:endParaRPr lang="fr-FR" dirty="0"/>
          </a:p>
        </p:txBody>
      </p:sp>
      <p:sp>
        <p:nvSpPr>
          <p:cNvPr id="3" name="Rectangle 2"/>
          <p:cNvSpPr/>
          <p:nvPr/>
        </p:nvSpPr>
        <p:spPr>
          <a:xfrm>
            <a:off x="381000" y="2084716"/>
            <a:ext cx="11525250" cy="6069097"/>
          </a:xfrm>
          <a:prstGeom prst="rect">
            <a:avLst/>
          </a:prstGeom>
        </p:spPr>
        <p:txBody>
          <a:bodyPr wrap="square">
            <a:spAutoFit/>
          </a:bodyPr>
          <a:lstStyle/>
          <a:p>
            <a:pPr>
              <a:lnSpc>
                <a:spcPct val="107000"/>
              </a:lnSpc>
              <a:spcAft>
                <a:spcPts val="800"/>
              </a:spcAft>
            </a:pPr>
            <a:r>
              <a:rPr lang="fr-FR" b="1" dirty="0">
                <a:solidFill>
                  <a:srgbClr val="C00000"/>
                </a:solidFill>
                <a:latin typeface="Arial" panose="020B0604020202020204" pitchFamily="34" charset="0"/>
                <a:ea typeface="Calibri" panose="020F0502020204030204" pitchFamily="34" charset="0"/>
                <a:cs typeface="Times New Roman" panose="02020603050405020304" pitchFamily="18" charset="0"/>
              </a:rPr>
              <a:t>8) S’il y a refus de la substitution du princeps par le </a:t>
            </a:r>
            <a:r>
              <a:rPr lang="fr-FR" b="1" dirty="0" smtClean="0">
                <a:solidFill>
                  <a:srgbClr val="C00000"/>
                </a:solidFill>
                <a:latin typeface="Arial" panose="020B0604020202020204" pitchFamily="34" charset="0"/>
                <a:ea typeface="Calibri" panose="020F0502020204030204" pitchFamily="34" charset="0"/>
                <a:cs typeface="Times New Roman" panose="02020603050405020304" pitchFamily="18" charset="0"/>
              </a:rPr>
              <a:t>générique quelles </a:t>
            </a:r>
            <a:r>
              <a:rPr lang="fr-FR" b="1" dirty="0">
                <a:solidFill>
                  <a:srgbClr val="C00000"/>
                </a:solidFill>
                <a:latin typeface="Arial" panose="020B0604020202020204" pitchFamily="34" charset="0"/>
                <a:ea typeface="Calibri" panose="020F0502020204030204" pitchFamily="34" charset="0"/>
                <a:cs typeface="Times New Roman" panose="02020603050405020304" pitchFamily="18" charset="0"/>
              </a:rPr>
              <a:t>sont les modalités de délivrance et de remboursement : </a:t>
            </a:r>
            <a:endParaRPr lang="fr-FR" b="1" dirty="0" smtClean="0">
              <a:solidFill>
                <a:srgbClr val="C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dirty="0" smtClean="0">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a:t>
            </a:r>
            <a:r>
              <a:rPr lang="fr-FR" dirty="0" smtClean="0">
                <a:latin typeface="Arial" panose="020B0604020202020204" pitchFamily="34" charset="0"/>
                <a:ea typeface="Calibri" panose="020F0502020204030204" pitchFamily="34" charset="0"/>
                <a:cs typeface="Times New Roman" panose="02020603050405020304" pitchFamily="18" charset="0"/>
              </a:rPr>
              <a:t>Y a-t-il perte </a:t>
            </a:r>
            <a:r>
              <a:rPr lang="fr-FR" dirty="0">
                <a:solidFill>
                  <a:srgbClr val="000000"/>
                </a:solidFill>
                <a:latin typeface="Arial" panose="020B0604020202020204" pitchFamily="34" charset="0"/>
                <a:ea typeface="Calibri" panose="020F0502020204030204" pitchFamily="34" charset="0"/>
                <a:cs typeface="Times New Roman" panose="02020603050405020304" pitchFamily="18" charset="0"/>
              </a:rPr>
              <a:t>du tiers payant ? </a:t>
            </a:r>
            <a:r>
              <a:rPr lang="fr-FR"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rPr>
              <a:t>OUI </a:t>
            </a:r>
          </a:p>
          <a:p>
            <a:pPr>
              <a:lnSpc>
                <a:spcPct val="107000"/>
              </a:lnSpc>
              <a:spcAft>
                <a:spcPts val="800"/>
              </a:spcAft>
            </a:pPr>
            <a:r>
              <a:rPr lang="fr-FR" dirty="0" smtClean="0">
                <a:solidFill>
                  <a:srgbClr val="00000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a:t>
            </a:r>
            <a:r>
              <a:rPr lang="fr-FR"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Y a-t-il remboursement </a:t>
            </a:r>
            <a:r>
              <a:rPr lang="fr-FR" dirty="0">
                <a:solidFill>
                  <a:srgbClr val="000000"/>
                </a:solidFill>
                <a:latin typeface="Arial" panose="020B0604020202020204" pitchFamily="34" charset="0"/>
                <a:ea typeface="Calibri" panose="020F0502020204030204" pitchFamily="34" charset="0"/>
                <a:cs typeface="Times New Roman" panose="02020603050405020304" pitchFamily="18" charset="0"/>
              </a:rPr>
              <a:t>sur la base du TFR ? </a:t>
            </a:r>
            <a:r>
              <a:rPr lang="fr-FR"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rPr>
              <a:t>OUI</a:t>
            </a:r>
            <a:endParaRPr lang="fr-FR" i="1" dirty="0">
              <a:solidFill>
                <a:srgbClr val="00B0F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dirty="0" smtClean="0">
                <a:solidFill>
                  <a:srgbClr val="00000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a:t>
            </a:r>
            <a:r>
              <a:rPr lang="fr-FR"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Y a-t-il le même </a:t>
            </a:r>
            <a:r>
              <a:rPr lang="fr-FR" dirty="0">
                <a:solidFill>
                  <a:srgbClr val="000000"/>
                </a:solidFill>
                <a:latin typeface="Arial" panose="020B0604020202020204" pitchFamily="34" charset="0"/>
                <a:ea typeface="Calibri" panose="020F0502020204030204" pitchFamily="34" charset="0"/>
                <a:cs typeface="Times New Roman" panose="02020603050405020304" pitchFamily="18" charset="0"/>
              </a:rPr>
              <a:t>remboursement ? </a:t>
            </a:r>
            <a:r>
              <a:rPr lang="fr-FR"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rPr>
              <a:t>OUI </a:t>
            </a:r>
          </a:p>
          <a:p>
            <a:pPr>
              <a:lnSpc>
                <a:spcPct val="107000"/>
              </a:lnSpc>
              <a:spcAft>
                <a:spcPts val="800"/>
              </a:spcAft>
            </a:pPr>
            <a:endParaRPr lang="fr-FR"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Wingdings" panose="05000000000000000000" pitchFamily="2" charset="2"/>
              <a:buChar char="à"/>
            </a:pPr>
            <a:r>
              <a:rPr lang="fr-FR"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Il y a les deux possibilités selon le médicament </a:t>
            </a:r>
          </a:p>
          <a:p>
            <a:pPr>
              <a:lnSpc>
                <a:spcPct val="107000"/>
              </a:lnSpc>
              <a:spcAft>
                <a:spcPts val="800"/>
              </a:spcAft>
            </a:pPr>
            <a:r>
              <a:rPr lang="fr-FR"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remboursement sur la base du TFR </a:t>
            </a:r>
          </a:p>
          <a:p>
            <a:pPr>
              <a:lnSpc>
                <a:spcPct val="107000"/>
              </a:lnSpc>
              <a:spcAft>
                <a:spcPts val="800"/>
              </a:spcAft>
            </a:pPr>
            <a:r>
              <a:rPr lang="fr-FR"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ou au même taux de remboursement que prévu !</a:t>
            </a:r>
          </a:p>
          <a:p>
            <a:pPr>
              <a:lnSpc>
                <a:spcPct val="107000"/>
              </a:lnSpc>
              <a:spcAft>
                <a:spcPts val="800"/>
              </a:spcAft>
            </a:pPr>
            <a:r>
              <a:rPr lang="fr-FR" i="1" dirty="0">
                <a:solidFill>
                  <a:srgbClr val="00B0F0"/>
                </a:solidFill>
              </a:rPr>
              <a:t>Rappel le principe du tiers payant </a:t>
            </a:r>
            <a:r>
              <a:rPr lang="fr-FR" i="1" dirty="0" smtClean="0">
                <a:solidFill>
                  <a:srgbClr val="00B0F0"/>
                </a:solidFill>
              </a:rPr>
              <a:t>= </a:t>
            </a:r>
            <a:r>
              <a:rPr lang="fr-FR" i="1" dirty="0">
                <a:solidFill>
                  <a:srgbClr val="00B0F0"/>
                </a:solidFill>
              </a:rPr>
              <a:t>tout assuré social qui se </a:t>
            </a:r>
            <a:r>
              <a:rPr lang="fr-FR" i="1" dirty="0" smtClean="0">
                <a:solidFill>
                  <a:srgbClr val="00B0F0"/>
                </a:solidFill>
              </a:rPr>
              <a:t>présente</a:t>
            </a:r>
          </a:p>
          <a:p>
            <a:pPr>
              <a:lnSpc>
                <a:spcPct val="107000"/>
              </a:lnSpc>
              <a:spcAft>
                <a:spcPts val="800"/>
              </a:spcAft>
            </a:pPr>
            <a:r>
              <a:rPr lang="fr-FR" i="1" dirty="0" smtClean="0">
                <a:solidFill>
                  <a:srgbClr val="00B0F0"/>
                </a:solidFill>
              </a:rPr>
              <a:t> </a:t>
            </a:r>
            <a:r>
              <a:rPr lang="fr-FR" i="1" dirty="0">
                <a:solidFill>
                  <a:srgbClr val="00B0F0"/>
                </a:solidFill>
              </a:rPr>
              <a:t>à la pharmacie </a:t>
            </a:r>
            <a:r>
              <a:rPr lang="fr-FR" i="1" dirty="0" smtClean="0">
                <a:solidFill>
                  <a:srgbClr val="00B0F0"/>
                </a:solidFill>
              </a:rPr>
              <a:t>avec </a:t>
            </a:r>
            <a:r>
              <a:rPr lang="fr-FR" i="1" dirty="0">
                <a:solidFill>
                  <a:srgbClr val="00B0F0"/>
                </a:solidFill>
              </a:rPr>
              <a:t>la carte vitale n’a pas à avancer la part prise en </a:t>
            </a:r>
            <a:endParaRPr lang="fr-FR" i="1" dirty="0" smtClean="0">
              <a:solidFill>
                <a:srgbClr val="00B0F0"/>
              </a:solidFill>
            </a:endParaRPr>
          </a:p>
          <a:p>
            <a:pPr>
              <a:lnSpc>
                <a:spcPct val="107000"/>
              </a:lnSpc>
              <a:spcAft>
                <a:spcPts val="800"/>
              </a:spcAft>
            </a:pPr>
            <a:r>
              <a:rPr lang="fr-FR" i="1" dirty="0" smtClean="0">
                <a:solidFill>
                  <a:srgbClr val="00B0F0"/>
                </a:solidFill>
              </a:rPr>
              <a:t>charge </a:t>
            </a:r>
            <a:r>
              <a:rPr lang="fr-FR" i="1" dirty="0">
                <a:solidFill>
                  <a:srgbClr val="00B0F0"/>
                </a:solidFill>
              </a:rPr>
              <a:t>par l’assurance maladie </a:t>
            </a:r>
          </a:p>
          <a:p>
            <a:pPr>
              <a:lnSpc>
                <a:spcPct val="107000"/>
              </a:lnSpc>
              <a:spcAft>
                <a:spcPts val="800"/>
              </a:spcAft>
            </a:pPr>
            <a:endParaRPr lang="fr-FR"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fr-FR"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fr-FR"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Image 4"/>
          <p:cNvPicPr>
            <a:picLocks noChangeAspect="1"/>
          </p:cNvPicPr>
          <p:nvPr/>
        </p:nvPicPr>
        <p:blipFill rotWithShape="1">
          <a:blip r:embed="rId3"/>
          <a:srcRect l="10453" t="12777" r="63451" b="19889"/>
          <a:stretch/>
        </p:blipFill>
        <p:spPr>
          <a:xfrm>
            <a:off x="7002236" y="2657475"/>
            <a:ext cx="4904014" cy="3839577"/>
          </a:xfrm>
          <a:prstGeom prst="rect">
            <a:avLst/>
          </a:prstGeom>
        </p:spPr>
      </p:pic>
    </p:spTree>
    <p:extLst>
      <p:ext uri="{BB962C8B-B14F-4D97-AF65-F5344CB8AC3E}">
        <p14:creationId xmlns:p14="http://schemas.microsoft.com/office/powerpoint/2010/main" val="12235100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Politique des génériques: qcm Annale </a:t>
            </a:r>
            <a:endParaRPr lang="fr-FR" dirty="0"/>
          </a:p>
        </p:txBody>
      </p:sp>
      <p:sp>
        <p:nvSpPr>
          <p:cNvPr id="5" name="Rectangle 4"/>
          <p:cNvSpPr/>
          <p:nvPr/>
        </p:nvSpPr>
        <p:spPr>
          <a:xfrm>
            <a:off x="477911" y="2139191"/>
            <a:ext cx="11149381" cy="5324535"/>
          </a:xfrm>
          <a:prstGeom prst="rect">
            <a:avLst/>
          </a:prstGeom>
        </p:spPr>
        <p:txBody>
          <a:bodyPr wrap="square">
            <a:spAutoFit/>
          </a:bodyPr>
          <a:lstStyle/>
          <a:p>
            <a:r>
              <a:rPr lang="fr-FR" sz="2000" dirty="0" smtClean="0">
                <a:solidFill>
                  <a:srgbClr val="333333"/>
                </a:solidFill>
                <a:latin typeface="Lucida Grande"/>
                <a:sym typeface="Wingdings" panose="05000000000000000000" pitchFamily="2" charset="2"/>
              </a:rPr>
              <a:t>Votre médecin vous a prescrit un médicament. Il a précisé en face du nom de ce médicament: </a:t>
            </a:r>
            <a:r>
              <a:rPr lang="fr-FR" sz="2000" u="sng" dirty="0" smtClean="0">
                <a:solidFill>
                  <a:srgbClr val="333333"/>
                </a:solidFill>
                <a:latin typeface="Lucida Grande"/>
                <a:sym typeface="Wingdings" panose="05000000000000000000" pitchFamily="2" charset="2"/>
              </a:rPr>
              <a:t>« non substituable ». </a:t>
            </a:r>
            <a:r>
              <a:rPr lang="fr-FR" sz="2000" dirty="0" smtClean="0">
                <a:solidFill>
                  <a:srgbClr val="333333"/>
                </a:solidFill>
                <a:latin typeface="Lucida Grande"/>
                <a:sym typeface="Wingdings" panose="05000000000000000000" pitchFamily="2" charset="2"/>
              </a:rPr>
              <a:t>Vous êtes en règle avec votre caisse d’assurance maladie (CPAM) et vous disposez d’une mutuelle: </a:t>
            </a:r>
          </a:p>
          <a:p>
            <a:endParaRPr lang="fr-FR" sz="2000" dirty="0" smtClean="0">
              <a:solidFill>
                <a:srgbClr val="333333"/>
              </a:solidFill>
              <a:latin typeface="Lucida Grande"/>
              <a:sym typeface="Wingdings" panose="05000000000000000000" pitchFamily="2" charset="2"/>
            </a:endParaRPr>
          </a:p>
          <a:p>
            <a:pPr marL="457200" indent="-457200">
              <a:buAutoNum type="alphaUcParenR"/>
            </a:pPr>
            <a:r>
              <a:rPr lang="fr-FR" sz="2000" dirty="0" smtClean="0">
                <a:solidFill>
                  <a:srgbClr val="333333"/>
                </a:solidFill>
                <a:latin typeface="Lucida Grande"/>
                <a:sym typeface="Wingdings" panose="05000000000000000000" pitchFamily="2" charset="2"/>
              </a:rPr>
              <a:t>V</a:t>
            </a:r>
            <a:r>
              <a:rPr lang="fr-FR" sz="2000" dirty="0" smtClean="0">
                <a:solidFill>
                  <a:srgbClr val="333333"/>
                </a:solidFill>
                <a:latin typeface="Lucida Grande"/>
              </a:rPr>
              <a:t>ous </a:t>
            </a:r>
            <a:r>
              <a:rPr lang="fr-FR" sz="2000" dirty="0">
                <a:solidFill>
                  <a:srgbClr val="333333"/>
                </a:solidFill>
                <a:latin typeface="Lucida Grande"/>
              </a:rPr>
              <a:t>devez payer intégralement le médicament et </a:t>
            </a:r>
            <a:r>
              <a:rPr lang="fr-FR" sz="2000" dirty="0" smtClean="0">
                <a:solidFill>
                  <a:srgbClr val="333333"/>
                </a:solidFill>
                <a:latin typeface="Lucida Grande"/>
              </a:rPr>
              <a:t>vous ne </a:t>
            </a:r>
            <a:r>
              <a:rPr lang="fr-FR" sz="2000" dirty="0">
                <a:solidFill>
                  <a:srgbClr val="333333"/>
                </a:solidFill>
                <a:latin typeface="Lucida Grande"/>
              </a:rPr>
              <a:t>serez </a:t>
            </a:r>
            <a:r>
              <a:rPr lang="fr-FR" sz="2000" dirty="0" smtClean="0">
                <a:solidFill>
                  <a:srgbClr val="333333"/>
                </a:solidFill>
                <a:latin typeface="Lucida Grande"/>
              </a:rPr>
              <a:t>pas remboursé, ni </a:t>
            </a:r>
            <a:r>
              <a:rPr lang="fr-FR" sz="2000" dirty="0">
                <a:solidFill>
                  <a:srgbClr val="333333"/>
                </a:solidFill>
                <a:latin typeface="Lucida Grande"/>
              </a:rPr>
              <a:t>par la </a:t>
            </a:r>
            <a:r>
              <a:rPr lang="fr-FR" sz="2000" dirty="0" smtClean="0">
                <a:solidFill>
                  <a:srgbClr val="333333"/>
                </a:solidFill>
                <a:latin typeface="Lucida Grande"/>
              </a:rPr>
              <a:t>CPAM, ni par </a:t>
            </a:r>
            <a:r>
              <a:rPr lang="fr-FR" sz="2000" dirty="0">
                <a:solidFill>
                  <a:srgbClr val="333333"/>
                </a:solidFill>
                <a:latin typeface="Lucida Grande"/>
              </a:rPr>
              <a:t>votre </a:t>
            </a:r>
            <a:r>
              <a:rPr lang="fr-FR" sz="2000" dirty="0" smtClean="0">
                <a:solidFill>
                  <a:srgbClr val="333333"/>
                </a:solidFill>
                <a:latin typeface="Lucida Grande"/>
              </a:rPr>
              <a:t>mutuelle </a:t>
            </a:r>
            <a:r>
              <a:rPr lang="fr-FR" sz="2000" i="1" dirty="0" smtClean="0">
                <a:solidFill>
                  <a:srgbClr val="00B0F0"/>
                </a:solidFill>
                <a:latin typeface="Lucida Grande"/>
                <a:sym typeface="Wingdings" panose="05000000000000000000" pitchFamily="2" charset="2"/>
              </a:rPr>
              <a:t> Faux </a:t>
            </a:r>
            <a:endParaRPr lang="fr-FR" sz="2000" i="1" dirty="0" smtClean="0">
              <a:solidFill>
                <a:srgbClr val="00B0F0"/>
              </a:solidFill>
              <a:latin typeface="Lucida Grande"/>
            </a:endParaRPr>
          </a:p>
          <a:p>
            <a:pPr marL="457200" indent="-457200">
              <a:buFontTx/>
              <a:buAutoNum type="alphaUcParenR"/>
            </a:pPr>
            <a:r>
              <a:rPr lang="fr-FR" sz="2000" dirty="0">
                <a:solidFill>
                  <a:srgbClr val="333333"/>
                </a:solidFill>
                <a:latin typeface="Lucida Grande"/>
                <a:sym typeface="Wingdings" panose="05000000000000000000" pitchFamily="2" charset="2"/>
              </a:rPr>
              <a:t>V</a:t>
            </a:r>
            <a:r>
              <a:rPr lang="fr-FR" sz="2000" dirty="0">
                <a:solidFill>
                  <a:srgbClr val="333333"/>
                </a:solidFill>
                <a:latin typeface="Lucida Grande"/>
              </a:rPr>
              <a:t>ous devez payer intégralement le médicament et vous serez remboursé par la CPAM et votre </a:t>
            </a:r>
            <a:r>
              <a:rPr lang="fr-FR" sz="2000" dirty="0" smtClean="0">
                <a:solidFill>
                  <a:srgbClr val="333333"/>
                </a:solidFill>
                <a:latin typeface="Lucida Grande"/>
              </a:rPr>
              <a:t>mutuelle </a:t>
            </a:r>
            <a:r>
              <a:rPr lang="fr-FR" sz="2000" i="1" dirty="0" smtClean="0">
                <a:solidFill>
                  <a:srgbClr val="00B0F0"/>
                </a:solidFill>
                <a:latin typeface="Lucida Grande"/>
                <a:sym typeface="Wingdings" panose="05000000000000000000" pitchFamily="2" charset="2"/>
              </a:rPr>
              <a:t> Vrai</a:t>
            </a:r>
            <a:endParaRPr lang="fr-FR" sz="2000" i="1" dirty="0" smtClean="0">
              <a:solidFill>
                <a:srgbClr val="00B0F0"/>
              </a:solidFill>
              <a:latin typeface="Lucida Grande"/>
            </a:endParaRPr>
          </a:p>
          <a:p>
            <a:pPr marL="457200" indent="-457200">
              <a:buFontTx/>
              <a:buAutoNum type="alphaUcParenR"/>
            </a:pPr>
            <a:r>
              <a:rPr lang="fr-FR" sz="2000" dirty="0">
                <a:solidFill>
                  <a:srgbClr val="333333"/>
                </a:solidFill>
                <a:latin typeface="Lucida Grande"/>
                <a:sym typeface="Wingdings" panose="05000000000000000000" pitchFamily="2" charset="2"/>
              </a:rPr>
              <a:t>V</a:t>
            </a:r>
            <a:r>
              <a:rPr lang="fr-FR" sz="2000" dirty="0">
                <a:solidFill>
                  <a:srgbClr val="333333"/>
                </a:solidFill>
                <a:latin typeface="Lucida Grande"/>
              </a:rPr>
              <a:t>ous devez payer intégralement le médicament et vous </a:t>
            </a:r>
            <a:r>
              <a:rPr lang="fr-FR" sz="2000" dirty="0" smtClean="0">
                <a:solidFill>
                  <a:srgbClr val="333333"/>
                </a:solidFill>
                <a:latin typeface="Lucida Grande"/>
              </a:rPr>
              <a:t>ne serez </a:t>
            </a:r>
            <a:r>
              <a:rPr lang="fr-FR" sz="2000" dirty="0">
                <a:solidFill>
                  <a:srgbClr val="333333"/>
                </a:solidFill>
                <a:latin typeface="Lucida Grande"/>
              </a:rPr>
              <a:t>remboursé </a:t>
            </a:r>
            <a:r>
              <a:rPr lang="fr-FR" sz="2000" dirty="0" smtClean="0">
                <a:solidFill>
                  <a:srgbClr val="333333"/>
                </a:solidFill>
                <a:latin typeface="Lucida Grande"/>
              </a:rPr>
              <a:t>que par </a:t>
            </a:r>
            <a:r>
              <a:rPr lang="fr-FR" sz="2000" dirty="0">
                <a:solidFill>
                  <a:srgbClr val="333333"/>
                </a:solidFill>
                <a:latin typeface="Lucida Grande"/>
              </a:rPr>
              <a:t>la CPAM </a:t>
            </a:r>
            <a:r>
              <a:rPr lang="fr-FR" sz="2000" dirty="0" smtClean="0">
                <a:solidFill>
                  <a:srgbClr val="333333"/>
                </a:solidFill>
                <a:latin typeface="Lucida Grande"/>
              </a:rPr>
              <a:t>pour sa part </a:t>
            </a:r>
            <a:r>
              <a:rPr lang="fr-FR" sz="2000" i="1" dirty="0" smtClean="0">
                <a:solidFill>
                  <a:srgbClr val="00B0F0"/>
                </a:solidFill>
                <a:latin typeface="Lucida Grande"/>
                <a:sym typeface="Wingdings" panose="05000000000000000000" pitchFamily="2" charset="2"/>
              </a:rPr>
              <a:t> Faux </a:t>
            </a:r>
            <a:endParaRPr lang="fr-FR" sz="2000" i="1" dirty="0" smtClean="0">
              <a:solidFill>
                <a:srgbClr val="00B0F0"/>
              </a:solidFill>
              <a:latin typeface="Lucida Grande"/>
            </a:endParaRPr>
          </a:p>
          <a:p>
            <a:pPr marL="457200" indent="-457200">
              <a:buFontTx/>
              <a:buAutoNum type="alphaUcParenR"/>
            </a:pPr>
            <a:r>
              <a:rPr lang="fr-FR" sz="2000" dirty="0">
                <a:solidFill>
                  <a:srgbClr val="333333"/>
                </a:solidFill>
                <a:latin typeface="Lucida Grande"/>
                <a:sym typeface="Wingdings" panose="05000000000000000000" pitchFamily="2" charset="2"/>
              </a:rPr>
              <a:t>V</a:t>
            </a:r>
            <a:r>
              <a:rPr lang="fr-FR" sz="2000" dirty="0">
                <a:solidFill>
                  <a:srgbClr val="333333"/>
                </a:solidFill>
                <a:latin typeface="Lucida Grande"/>
              </a:rPr>
              <a:t>ous devez payer intégralement le médicament et vous </a:t>
            </a:r>
            <a:r>
              <a:rPr lang="fr-FR" sz="2000" dirty="0" smtClean="0">
                <a:solidFill>
                  <a:srgbClr val="333333"/>
                </a:solidFill>
                <a:latin typeface="Lucida Grande"/>
              </a:rPr>
              <a:t>ne serez </a:t>
            </a:r>
            <a:r>
              <a:rPr lang="fr-FR" sz="2000" dirty="0">
                <a:solidFill>
                  <a:srgbClr val="333333"/>
                </a:solidFill>
                <a:latin typeface="Lucida Grande"/>
              </a:rPr>
              <a:t>remboursé </a:t>
            </a:r>
            <a:r>
              <a:rPr lang="fr-FR" sz="2000" dirty="0" smtClean="0">
                <a:solidFill>
                  <a:srgbClr val="333333"/>
                </a:solidFill>
                <a:latin typeface="Lucida Grande"/>
              </a:rPr>
              <a:t>que par la mutuelle pour sa part  </a:t>
            </a:r>
            <a:r>
              <a:rPr lang="fr-FR" sz="2000" i="1" dirty="0" smtClean="0">
                <a:solidFill>
                  <a:srgbClr val="00B0F0"/>
                </a:solidFill>
                <a:latin typeface="Lucida Grande"/>
                <a:sym typeface="Wingdings" panose="05000000000000000000" pitchFamily="2" charset="2"/>
              </a:rPr>
              <a:t> Faux </a:t>
            </a:r>
            <a:endParaRPr lang="fr-FR" sz="2000" i="1" dirty="0">
              <a:solidFill>
                <a:srgbClr val="00B0F0"/>
              </a:solidFill>
              <a:latin typeface="Lucida Grande"/>
            </a:endParaRPr>
          </a:p>
          <a:p>
            <a:pPr marL="457200" indent="-457200">
              <a:buFontTx/>
              <a:buAutoNum type="alphaUcParenR"/>
            </a:pPr>
            <a:r>
              <a:rPr lang="fr-FR" sz="2000" dirty="0" smtClean="0">
                <a:solidFill>
                  <a:srgbClr val="333333"/>
                </a:solidFill>
                <a:latin typeface="Lucida Grande"/>
              </a:rPr>
              <a:t>Tout est faux </a:t>
            </a:r>
          </a:p>
          <a:p>
            <a:pPr marL="457200" indent="-457200">
              <a:buFontTx/>
              <a:buAutoNum type="alphaUcParenR"/>
            </a:pPr>
            <a:endParaRPr lang="fr-FR" sz="2000" dirty="0">
              <a:solidFill>
                <a:srgbClr val="333333"/>
              </a:solidFill>
              <a:latin typeface="Lucida Grande"/>
            </a:endParaRPr>
          </a:p>
          <a:p>
            <a:pPr marL="457200" indent="-457200">
              <a:buFontTx/>
              <a:buAutoNum type="alphaUcParenR"/>
            </a:pPr>
            <a:endParaRPr lang="fr-FR" sz="2000" dirty="0">
              <a:solidFill>
                <a:srgbClr val="333333"/>
              </a:solidFill>
              <a:latin typeface="Lucida Grande"/>
            </a:endParaRPr>
          </a:p>
          <a:p>
            <a:pPr marL="457200" indent="-457200">
              <a:buAutoNum type="alphaUcParenR"/>
            </a:pPr>
            <a:endParaRPr lang="fr-FR" sz="2000" dirty="0" smtClean="0">
              <a:solidFill>
                <a:srgbClr val="333333"/>
              </a:solidFill>
              <a:latin typeface="Lucida Grande"/>
            </a:endParaRPr>
          </a:p>
          <a:p>
            <a:pPr marL="457200" indent="-457200">
              <a:buAutoNum type="alphaUcParenR"/>
            </a:pPr>
            <a:endParaRPr lang="fr-FR" sz="2000" dirty="0">
              <a:solidFill>
                <a:srgbClr val="333333"/>
              </a:solidFill>
              <a:latin typeface="Lucida Grande"/>
            </a:endParaRPr>
          </a:p>
        </p:txBody>
      </p:sp>
    </p:spTree>
    <p:extLst>
      <p:ext uri="{BB962C8B-B14F-4D97-AF65-F5344CB8AC3E}">
        <p14:creationId xmlns:p14="http://schemas.microsoft.com/office/powerpoint/2010/main" val="32645312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Politique des génériques :  Qcm Annale</a:t>
            </a:r>
            <a:endParaRPr lang="fr-FR" dirty="0"/>
          </a:p>
        </p:txBody>
      </p:sp>
      <p:sp>
        <p:nvSpPr>
          <p:cNvPr id="3" name="Rectangle 2"/>
          <p:cNvSpPr/>
          <p:nvPr/>
        </p:nvSpPr>
        <p:spPr>
          <a:xfrm>
            <a:off x="379929" y="2349413"/>
            <a:ext cx="11225581" cy="3785652"/>
          </a:xfrm>
          <a:prstGeom prst="rect">
            <a:avLst/>
          </a:prstGeom>
        </p:spPr>
        <p:txBody>
          <a:bodyPr wrap="square">
            <a:spAutoFit/>
          </a:bodyPr>
          <a:lstStyle/>
          <a:p>
            <a:r>
              <a:rPr lang="fr-FR" sz="2000" dirty="0" smtClean="0">
                <a:solidFill>
                  <a:srgbClr val="333333"/>
                </a:solidFill>
                <a:latin typeface="Lucida Grande"/>
                <a:sym typeface="Wingdings" panose="05000000000000000000" pitchFamily="2" charset="2"/>
              </a:rPr>
              <a:t>Vous refusez que le pharmacien vous délivre un médicament générique en lieu et place du médicament princeps que vous utilisez habituellement: </a:t>
            </a:r>
          </a:p>
          <a:p>
            <a:endParaRPr lang="fr-FR" sz="2000" dirty="0" smtClean="0">
              <a:solidFill>
                <a:srgbClr val="333333"/>
              </a:solidFill>
              <a:latin typeface="Lucida Grande"/>
              <a:sym typeface="Wingdings" panose="05000000000000000000" pitchFamily="2" charset="2"/>
            </a:endParaRPr>
          </a:p>
          <a:p>
            <a:pPr marL="457200" indent="-457200">
              <a:buAutoNum type="alphaUcParenR"/>
            </a:pPr>
            <a:r>
              <a:rPr lang="fr-FR" sz="2000" dirty="0" smtClean="0">
                <a:solidFill>
                  <a:srgbClr val="333333"/>
                </a:solidFill>
                <a:latin typeface="Lucida Grande"/>
                <a:sym typeface="Wingdings" panose="05000000000000000000" pitchFamily="2" charset="2"/>
              </a:rPr>
              <a:t>C’est votre droit, vous aurez à avancer le prix du médicament concerné par votre refus </a:t>
            </a:r>
            <a:r>
              <a:rPr lang="fr-FR" sz="2000" i="1" dirty="0" smtClean="0">
                <a:solidFill>
                  <a:srgbClr val="00B0F0"/>
                </a:solidFill>
                <a:latin typeface="Lucida Grande"/>
                <a:sym typeface="Wingdings" panose="05000000000000000000" pitchFamily="2" charset="2"/>
              </a:rPr>
              <a:t> Vrai</a:t>
            </a:r>
          </a:p>
          <a:p>
            <a:pPr marL="457200" indent="-457200">
              <a:buAutoNum type="alphaUcParenR"/>
            </a:pPr>
            <a:r>
              <a:rPr lang="fr-FR" sz="2000" dirty="0" smtClean="0">
                <a:solidFill>
                  <a:srgbClr val="333333"/>
                </a:solidFill>
                <a:latin typeface="Lucida Grande"/>
                <a:sym typeface="Wingdings" panose="05000000000000000000" pitchFamily="2" charset="2"/>
              </a:rPr>
              <a:t>Le pharmacien doit mentionner à la CPAM que vous avez refusé cette substitution afin que vous soyez inscrit au registre national informatisé des refus </a:t>
            </a:r>
            <a:r>
              <a:rPr lang="fr-FR" sz="2000" i="1" dirty="0" smtClean="0">
                <a:solidFill>
                  <a:srgbClr val="00B0F0"/>
                </a:solidFill>
                <a:latin typeface="Lucida Grande"/>
                <a:sym typeface="Wingdings" panose="05000000000000000000" pitchFamily="2" charset="2"/>
              </a:rPr>
              <a:t> Faux </a:t>
            </a:r>
          </a:p>
          <a:p>
            <a:pPr marL="457200" indent="-457200">
              <a:buAutoNum type="alphaUcParenR"/>
            </a:pPr>
            <a:r>
              <a:rPr lang="fr-FR" sz="2000" dirty="0" smtClean="0">
                <a:solidFill>
                  <a:srgbClr val="333333"/>
                </a:solidFill>
                <a:latin typeface="Lucida Grande"/>
                <a:sym typeface="Wingdings" panose="05000000000000000000" pitchFamily="2" charset="2"/>
              </a:rPr>
              <a:t>Votre médecin doit mentionner à la CPAM que vous avez refusé cette substitution, afin que vous soyez inscrit sur le RNIR </a:t>
            </a:r>
            <a:r>
              <a:rPr lang="fr-FR" sz="2000" i="1" dirty="0" smtClean="0">
                <a:solidFill>
                  <a:srgbClr val="00B0F0"/>
                </a:solidFill>
                <a:latin typeface="Lucida Grande"/>
                <a:sym typeface="Wingdings" panose="05000000000000000000" pitchFamily="2" charset="2"/>
              </a:rPr>
              <a:t> Faux ce registre n’existe pas et le médecin ne doit rien mentionner </a:t>
            </a:r>
          </a:p>
          <a:p>
            <a:pPr marL="457200" indent="-457200">
              <a:buAutoNum type="alphaUcParenR"/>
            </a:pPr>
            <a:r>
              <a:rPr lang="fr-FR" sz="2000" dirty="0" smtClean="0">
                <a:solidFill>
                  <a:srgbClr val="333333"/>
                </a:solidFill>
                <a:latin typeface="Lucida Grande"/>
                <a:sym typeface="Wingdings" panose="05000000000000000000" pitchFamily="2" charset="2"/>
              </a:rPr>
              <a:t>Le pharmacien doit mentionner sur l’ordonnance ce refus et garder 3 ans cette ordonnance </a:t>
            </a:r>
            <a:r>
              <a:rPr lang="fr-FR" sz="2000" i="1" dirty="0" smtClean="0">
                <a:solidFill>
                  <a:srgbClr val="00B0F0"/>
                </a:solidFill>
                <a:latin typeface="Lucida Grande"/>
                <a:sym typeface="Wingdings" panose="05000000000000000000" pitchFamily="2" charset="2"/>
              </a:rPr>
              <a:t> Faux ça c’est pour les ordonnances sécurisées </a:t>
            </a:r>
          </a:p>
          <a:p>
            <a:pPr marL="457200" indent="-457200">
              <a:buAutoNum type="alphaUcParenR"/>
            </a:pPr>
            <a:r>
              <a:rPr lang="fr-FR" sz="2000" dirty="0" smtClean="0">
                <a:solidFill>
                  <a:srgbClr val="333333"/>
                </a:solidFill>
                <a:latin typeface="Lucida Grande"/>
                <a:sym typeface="Wingdings" panose="05000000000000000000" pitchFamily="2" charset="2"/>
              </a:rPr>
              <a:t>Tout est faux </a:t>
            </a:r>
          </a:p>
        </p:txBody>
      </p:sp>
    </p:spTree>
    <p:extLst>
      <p:ext uri="{BB962C8B-B14F-4D97-AF65-F5344CB8AC3E}">
        <p14:creationId xmlns:p14="http://schemas.microsoft.com/office/powerpoint/2010/main" val="29201903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IATROGENIE</a:t>
            </a:r>
            <a:endParaRPr lang="fr-FR" dirty="0"/>
          </a:p>
        </p:txBody>
      </p:sp>
      <p:sp>
        <p:nvSpPr>
          <p:cNvPr id="3" name="Espace réservé du contenu 2"/>
          <p:cNvSpPr>
            <a:spLocks noGrp="1"/>
          </p:cNvSpPr>
          <p:nvPr>
            <p:ph sz="half" idx="1"/>
          </p:nvPr>
        </p:nvSpPr>
        <p:spPr>
          <a:xfrm>
            <a:off x="581193" y="2228003"/>
            <a:ext cx="5422390" cy="2117725"/>
          </a:xfrm>
        </p:spPr>
        <p:txBody>
          <a:bodyPr>
            <a:normAutofit fontScale="92500" lnSpcReduction="10000"/>
          </a:bodyPr>
          <a:lstStyle/>
          <a:p>
            <a:r>
              <a:rPr lang="fr-FR" sz="2400" dirty="0" smtClean="0"/>
              <a:t>Version du diapo de 2015 + site internet du CRPV de Nice: </a:t>
            </a:r>
          </a:p>
          <a:p>
            <a:endParaRPr lang="fr-FR" dirty="0"/>
          </a:p>
        </p:txBody>
      </p:sp>
      <p:sp>
        <p:nvSpPr>
          <p:cNvPr id="4" name="Espace réservé du contenu 3"/>
          <p:cNvSpPr>
            <a:spLocks noGrp="1"/>
          </p:cNvSpPr>
          <p:nvPr>
            <p:ph sz="half" idx="2"/>
          </p:nvPr>
        </p:nvSpPr>
        <p:spPr>
          <a:xfrm>
            <a:off x="7334251" y="2395944"/>
            <a:ext cx="4486274" cy="2955925"/>
          </a:xfrm>
        </p:spPr>
        <p:txBody>
          <a:bodyPr>
            <a:normAutofit fontScale="92500" lnSpcReduction="10000"/>
          </a:bodyPr>
          <a:lstStyle/>
          <a:p>
            <a:r>
              <a:rPr lang="fr-FR" sz="2400" dirty="0" smtClean="0"/>
              <a:t>Version 2014:  TOUS les effets indésirables doivent être déclarés </a:t>
            </a:r>
          </a:p>
          <a:p>
            <a:endParaRPr lang="fr-FR" sz="2400" dirty="0"/>
          </a:p>
          <a:p>
            <a:endParaRPr lang="fr-FR" sz="2400" dirty="0" smtClean="0"/>
          </a:p>
          <a:p>
            <a:r>
              <a:rPr lang="fr-FR" sz="2400" dirty="0" smtClean="0">
                <a:sym typeface="Wingdings" panose="05000000000000000000" pitchFamily="2" charset="2"/>
              </a:rPr>
              <a:t> Quelle version retenir ? </a:t>
            </a:r>
          </a:p>
          <a:p>
            <a:r>
              <a:rPr lang="fr-FR" sz="2400" i="1" dirty="0" smtClean="0">
                <a:solidFill>
                  <a:srgbClr val="00B0F0"/>
                </a:solidFill>
                <a:sym typeface="Wingdings" panose="05000000000000000000" pitchFamily="2" charset="2"/>
              </a:rPr>
              <a:t>TOUS les effets indésirables doivent être notifiés !! </a:t>
            </a:r>
            <a:endParaRPr lang="fr-FR" sz="2400" i="1" dirty="0">
              <a:solidFill>
                <a:srgbClr val="00B0F0"/>
              </a:solidFill>
            </a:endParaRPr>
          </a:p>
        </p:txBody>
      </p:sp>
      <p:pic>
        <p:nvPicPr>
          <p:cNvPr id="6" name="Image 5"/>
          <p:cNvPicPr>
            <a:picLocks noChangeAspect="1"/>
          </p:cNvPicPr>
          <p:nvPr/>
        </p:nvPicPr>
        <p:blipFill>
          <a:blip r:embed="rId3"/>
          <a:stretch>
            <a:fillRect/>
          </a:stretch>
        </p:blipFill>
        <p:spPr>
          <a:xfrm>
            <a:off x="333981" y="3476799"/>
            <a:ext cx="7416959" cy="2571576"/>
          </a:xfrm>
          <a:prstGeom prst="rect">
            <a:avLst/>
          </a:prstGeom>
        </p:spPr>
      </p:pic>
    </p:spTree>
    <p:extLst>
      <p:ext uri="{BB962C8B-B14F-4D97-AF65-F5344CB8AC3E}">
        <p14:creationId xmlns:p14="http://schemas.microsoft.com/office/powerpoint/2010/main" val="37026792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Développement et production</a:t>
            </a:r>
            <a:endParaRPr lang="fr-FR" dirty="0"/>
          </a:p>
        </p:txBody>
      </p:sp>
      <p:sp>
        <p:nvSpPr>
          <p:cNvPr id="4" name="Rectangle 3"/>
          <p:cNvSpPr/>
          <p:nvPr/>
        </p:nvSpPr>
        <p:spPr>
          <a:xfrm>
            <a:off x="5686425" y="2843586"/>
            <a:ext cx="6096000" cy="2774862"/>
          </a:xfrm>
          <a:prstGeom prst="rect">
            <a:avLst/>
          </a:prstGeom>
        </p:spPr>
        <p:txBody>
          <a:bodyPr>
            <a:spAutoFit/>
          </a:bodyPr>
          <a:lstStyle/>
          <a:p>
            <a:pPr>
              <a:lnSpc>
                <a:spcPct val="107000"/>
              </a:lnSpc>
              <a:spcAft>
                <a:spcPts val="800"/>
              </a:spcAft>
            </a:pPr>
            <a:r>
              <a:rPr lang="fr-FR" b="1" dirty="0" smtClean="0">
                <a:solidFill>
                  <a:srgbClr val="C0000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a:t>
            </a:r>
            <a:r>
              <a:rPr lang="fr-FR" b="1" dirty="0" smtClean="0">
                <a:solidFill>
                  <a:srgbClr val="C00000"/>
                </a:solidFill>
                <a:latin typeface="Arial" panose="020B0604020202020204" pitchFamily="34" charset="0"/>
                <a:ea typeface="Calibri" panose="020F0502020204030204" pitchFamily="34" charset="0"/>
                <a:cs typeface="Times New Roman" panose="02020603050405020304" pitchFamily="18" charset="0"/>
              </a:rPr>
              <a:t>Est-ce </a:t>
            </a:r>
            <a:r>
              <a:rPr lang="fr-FR" b="1" dirty="0">
                <a:solidFill>
                  <a:srgbClr val="C00000"/>
                </a:solidFill>
                <a:latin typeface="Arial" panose="020B0604020202020204" pitchFamily="34" charset="0"/>
                <a:ea typeface="Calibri" panose="020F0502020204030204" pitchFamily="34" charset="0"/>
                <a:cs typeface="Times New Roman" panose="02020603050405020304" pitchFamily="18" charset="0"/>
              </a:rPr>
              <a:t>qu’il peut y avoir des ampoules et des solutés par voir orale ? </a:t>
            </a:r>
            <a:endParaRPr lang="fr-FR" b="1" dirty="0" smtClean="0">
              <a:solidFill>
                <a:srgbClr val="C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b="1"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rPr>
              <a:t>OUI </a:t>
            </a:r>
          </a:p>
          <a:p>
            <a:pPr>
              <a:lnSpc>
                <a:spcPct val="107000"/>
              </a:lnSpc>
              <a:spcAft>
                <a:spcPts val="800"/>
              </a:spcAft>
            </a:pPr>
            <a:endParaRPr lang="fr-FR" sz="2400" dirty="0">
              <a:solidFill>
                <a:srgbClr val="00B0F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b="1" dirty="0" smtClean="0">
                <a:solidFill>
                  <a:srgbClr val="C0000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a:t>
            </a:r>
            <a:r>
              <a:rPr lang="fr-FR" b="1" dirty="0" smtClean="0">
                <a:solidFill>
                  <a:srgbClr val="C00000"/>
                </a:solidFill>
                <a:latin typeface="Arial" panose="020B0604020202020204" pitchFamily="34" charset="0"/>
                <a:ea typeface="Calibri" panose="020F0502020204030204" pitchFamily="34" charset="0"/>
                <a:cs typeface="Times New Roman" panose="02020603050405020304" pitchFamily="18" charset="0"/>
              </a:rPr>
              <a:t>Est-ce </a:t>
            </a:r>
            <a:r>
              <a:rPr lang="fr-FR" b="1" dirty="0">
                <a:solidFill>
                  <a:srgbClr val="C00000"/>
                </a:solidFill>
                <a:latin typeface="Arial" panose="020B0604020202020204" pitchFamily="34" charset="0"/>
                <a:ea typeface="Calibri" panose="020F0502020204030204" pitchFamily="34" charset="0"/>
                <a:cs typeface="Times New Roman" panose="02020603050405020304" pitchFamily="18" charset="0"/>
              </a:rPr>
              <a:t>qu’il peut y avoir des ampoules et des solutés par voie parentérale ? </a:t>
            </a:r>
            <a:endParaRPr lang="fr-FR" b="1" dirty="0" smtClean="0">
              <a:solidFill>
                <a:srgbClr val="C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sz="2400" b="1" i="1" dirty="0" smtClean="0">
                <a:solidFill>
                  <a:srgbClr val="00B0F0"/>
                </a:solidFill>
                <a:effectLst/>
                <a:latin typeface="Arial" panose="020B0604020202020204" pitchFamily="34" charset="0"/>
                <a:ea typeface="Calibri" panose="020F0502020204030204" pitchFamily="34" charset="0"/>
                <a:cs typeface="Times New Roman" panose="02020603050405020304" pitchFamily="18" charset="0"/>
              </a:rPr>
              <a:t>OUI </a:t>
            </a:r>
            <a:endParaRPr lang="fr-FR" sz="2400" i="1"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Image 4"/>
          <p:cNvPicPr/>
          <p:nvPr/>
        </p:nvPicPr>
        <p:blipFill rotWithShape="1">
          <a:blip r:embed="rId3"/>
          <a:srcRect l="8247" t="12467" r="43723" b="22277"/>
          <a:stretch/>
        </p:blipFill>
        <p:spPr bwMode="auto">
          <a:xfrm>
            <a:off x="721359" y="2314257"/>
            <a:ext cx="4898391" cy="409606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098256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 Divers :</a:t>
            </a:r>
            <a:endParaRPr lang="fr-FR" dirty="0"/>
          </a:p>
        </p:txBody>
      </p:sp>
      <p:sp>
        <p:nvSpPr>
          <p:cNvPr id="3" name="Rectangle 2"/>
          <p:cNvSpPr/>
          <p:nvPr/>
        </p:nvSpPr>
        <p:spPr>
          <a:xfrm>
            <a:off x="487704" y="2438400"/>
            <a:ext cx="11205996" cy="1380443"/>
          </a:xfrm>
          <a:prstGeom prst="rect">
            <a:avLst/>
          </a:prstGeom>
        </p:spPr>
        <p:txBody>
          <a:bodyPr wrap="square">
            <a:spAutoFit/>
          </a:bodyPr>
          <a:lstStyle/>
          <a:p>
            <a:pPr marL="342900" indent="-342900">
              <a:lnSpc>
                <a:spcPct val="107000"/>
              </a:lnSpc>
              <a:spcAft>
                <a:spcPts val="800"/>
              </a:spcAft>
              <a:buFont typeface="Wingdings" panose="05000000000000000000" pitchFamily="2" charset="2"/>
              <a:buChar char="à"/>
            </a:pPr>
            <a:r>
              <a:rPr lang="fr-FR" sz="2400" b="1" u="sng" dirty="0" smtClean="0">
                <a:solidFill>
                  <a:srgbClr val="C00000"/>
                </a:solidFill>
                <a:latin typeface="Calibri" panose="020F0502020204030204" pitchFamily="34" charset="0"/>
                <a:ea typeface="Calibri" panose="020F0502020204030204" pitchFamily="34" charset="0"/>
                <a:cs typeface="Times New Roman" panose="02020603050405020304" pitchFamily="18" charset="0"/>
              </a:rPr>
              <a:t>Est-ce que </a:t>
            </a:r>
            <a:r>
              <a:rPr lang="fr-FR" sz="2400" b="1" u="sng" dirty="0">
                <a:solidFill>
                  <a:srgbClr val="C00000"/>
                </a:solidFill>
                <a:latin typeface="Calibri" panose="020F0502020204030204" pitchFamily="34" charset="0"/>
                <a:ea typeface="Calibri" panose="020F0502020204030204" pitchFamily="34" charset="0"/>
                <a:cs typeface="Times New Roman" panose="02020603050405020304" pitchFamily="18" charset="0"/>
              </a:rPr>
              <a:t>tous les médicaments même ceux non remboursés sont inscrits au Journal officiel ? </a:t>
            </a:r>
            <a:endParaRPr lang="fr-FR" sz="2400" b="1" u="sng" dirty="0" smtClean="0">
              <a:solidFill>
                <a:srgbClr val="C0000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Wingdings" panose="05000000000000000000" pitchFamily="2" charset="2"/>
              <a:buChar char="à"/>
            </a:pPr>
            <a:r>
              <a:rPr lang="fr-FR" sz="2400" i="1" dirty="0" smtClean="0">
                <a:solidFill>
                  <a:srgbClr val="00B0F0"/>
                </a:solidFill>
                <a:effectLst/>
                <a:latin typeface="Calibri" panose="020F0502020204030204" pitchFamily="34" charset="0"/>
                <a:ea typeface="Calibri" panose="020F0502020204030204" pitchFamily="34" charset="0"/>
                <a:cs typeface="Times New Roman" panose="02020603050405020304" pitchFamily="18" charset="0"/>
              </a:rPr>
              <a:t>Non seuls les médicaments remboursés sont inscrits au JO </a:t>
            </a:r>
            <a:endParaRPr lang="fr-FR" sz="2400" i="1"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487704" y="4164300"/>
            <a:ext cx="11117806" cy="1775614"/>
          </a:xfrm>
          <a:prstGeom prst="rect">
            <a:avLst/>
          </a:prstGeom>
        </p:spPr>
        <p:txBody>
          <a:bodyPr wrap="square">
            <a:spAutoFit/>
          </a:bodyPr>
          <a:lstStyle/>
          <a:p>
            <a:pPr marL="342900" indent="-342900">
              <a:lnSpc>
                <a:spcPct val="107000"/>
              </a:lnSpc>
              <a:spcAft>
                <a:spcPts val="800"/>
              </a:spcAft>
              <a:buFont typeface="Wingdings" panose="05000000000000000000" pitchFamily="2" charset="2"/>
              <a:buChar char="à"/>
            </a:pPr>
            <a:r>
              <a:rPr lang="fr-FR" sz="2400" b="1" u="sng" dirty="0" smtClean="0">
                <a:solidFill>
                  <a:srgbClr val="C00000"/>
                </a:solidFill>
                <a:latin typeface="Calibri" panose="020F0502020204030204" pitchFamily="34" charset="0"/>
                <a:ea typeface="Calibri" panose="020F0502020204030204" pitchFamily="34" charset="0"/>
                <a:cs typeface="Times New Roman" panose="02020603050405020304" pitchFamily="18" charset="0"/>
              </a:rPr>
              <a:t>Y </a:t>
            </a:r>
            <a:r>
              <a:rPr lang="fr-FR" sz="2400" b="1" u="sng" dirty="0">
                <a:solidFill>
                  <a:srgbClr val="C00000"/>
                </a:solidFill>
                <a:latin typeface="Calibri" panose="020F0502020204030204" pitchFamily="34" charset="0"/>
                <a:ea typeface="Calibri" panose="020F0502020204030204" pitchFamily="34" charset="0"/>
                <a:cs typeface="Times New Roman" panose="02020603050405020304" pitchFamily="18" charset="0"/>
              </a:rPr>
              <a:t>a –t-il une différence entre complications et effets secondaires </a:t>
            </a:r>
            <a:r>
              <a:rPr lang="fr-FR" sz="2400" b="1" u="sng" dirty="0" smtClean="0">
                <a:solidFill>
                  <a:srgbClr val="C00000"/>
                </a:solidFill>
                <a:latin typeface="Calibri" panose="020F0502020204030204" pitchFamily="34" charset="0"/>
                <a:ea typeface="Calibri" panose="020F0502020204030204" pitchFamily="34" charset="0"/>
                <a:cs typeface="Times New Roman" panose="02020603050405020304" pitchFamily="18" charset="0"/>
              </a:rPr>
              <a:t>?</a:t>
            </a:r>
          </a:p>
          <a:p>
            <a:pPr marL="342900" indent="-342900">
              <a:lnSpc>
                <a:spcPct val="107000"/>
              </a:lnSpc>
              <a:spcAft>
                <a:spcPts val="800"/>
              </a:spcAft>
              <a:buFont typeface="Wingdings" panose="05000000000000000000" pitchFamily="2" charset="2"/>
              <a:buChar char="à"/>
            </a:pPr>
            <a:r>
              <a:rPr lang="fr-FR" sz="2400" i="1" dirty="0" smtClean="0">
                <a:solidFill>
                  <a:srgbClr val="00B0F0"/>
                </a:solidFill>
                <a:latin typeface="Calibri" panose="020F0502020204030204" pitchFamily="34" charset="0"/>
                <a:ea typeface="Calibri" panose="020F0502020204030204" pitchFamily="34" charset="0"/>
                <a:cs typeface="Times New Roman" panose="02020603050405020304" pitchFamily="18" charset="0"/>
              </a:rPr>
              <a:t>Les complications sont liés au fonctionnement du médicament (par exemple un malaise alors qu’on prend un traitement hypotenseur) et les effets secondaires sont indépendants (par exemple une chute de cheveux pour un traitement du diabète) </a:t>
            </a:r>
          </a:p>
        </p:txBody>
      </p:sp>
    </p:spTree>
    <p:extLst>
      <p:ext uri="{BB962C8B-B14F-4D97-AF65-F5344CB8AC3E}">
        <p14:creationId xmlns:p14="http://schemas.microsoft.com/office/powerpoint/2010/main" val="1520622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Histoire du médicament </a:t>
            </a:r>
            <a:endParaRPr lang="fr-FR" dirty="0"/>
          </a:p>
        </p:txBody>
      </p:sp>
      <p:sp>
        <p:nvSpPr>
          <p:cNvPr id="3" name="Rectangle 2"/>
          <p:cNvSpPr/>
          <p:nvPr/>
        </p:nvSpPr>
        <p:spPr>
          <a:xfrm>
            <a:off x="466725" y="2533650"/>
            <a:ext cx="11138785" cy="2308324"/>
          </a:xfrm>
          <a:prstGeom prst="rect">
            <a:avLst/>
          </a:prstGeom>
        </p:spPr>
        <p:txBody>
          <a:bodyPr wrap="square">
            <a:spAutoFit/>
          </a:bodyPr>
          <a:lstStyle/>
          <a:p>
            <a:r>
              <a:rPr lang="fr-FR" sz="24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La quinine</a:t>
            </a:r>
            <a:r>
              <a:rPr lang="fr-FR" sz="24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r>
              <a:rPr lang="fr-FR" sz="2400" dirty="0">
                <a:latin typeface="Calibri" panose="020F0502020204030204" pitchFamily="34" charset="0"/>
                <a:ea typeface="Calibri" panose="020F0502020204030204" pitchFamily="34" charset="0"/>
                <a:cs typeface="Times New Roman" panose="02020603050405020304" pitchFamily="18" charset="0"/>
              </a:rPr>
              <a:t>est un anti-arythmique cardiaque </a:t>
            </a:r>
            <a:r>
              <a:rPr lang="fr-FR" sz="24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fr-FR" sz="2400" dirty="0">
                <a:latin typeface="Calibri" panose="020F0502020204030204" pitchFamily="34" charset="0"/>
                <a:ea typeface="Calibri" panose="020F0502020204030204" pitchFamily="34" charset="0"/>
                <a:cs typeface="Times New Roman" panose="02020603050405020304" pitchFamily="18" charset="0"/>
              </a:rPr>
              <a:t> Faux </a:t>
            </a:r>
            <a:endParaRPr lang="fr-FR" sz="2400" dirty="0" smtClean="0">
              <a:latin typeface="Calibri" panose="020F0502020204030204" pitchFamily="34" charset="0"/>
              <a:ea typeface="Calibri" panose="020F0502020204030204" pitchFamily="34" charset="0"/>
              <a:cs typeface="Times New Roman" panose="02020603050405020304" pitchFamily="18" charset="0"/>
            </a:endParaRPr>
          </a:p>
          <a:p>
            <a:endParaRPr lang="fr-FR" sz="2400" dirty="0">
              <a:latin typeface="Calibri" panose="020F0502020204030204" pitchFamily="34" charset="0"/>
              <a:ea typeface="Calibri" panose="020F0502020204030204" pitchFamily="34" charset="0"/>
              <a:cs typeface="Times New Roman" panose="02020603050405020304" pitchFamily="18" charset="0"/>
            </a:endParaRPr>
          </a:p>
          <a:p>
            <a:r>
              <a:rPr lang="fr-FR" sz="2400" dirty="0">
                <a:latin typeface="Calibri" panose="020F0502020204030204" pitchFamily="34" charset="0"/>
                <a:ea typeface="Calibri" panose="020F0502020204030204" pitchFamily="34" charset="0"/>
                <a:cs typeface="Times New Roman" panose="02020603050405020304" pitchFamily="18" charset="0"/>
              </a:rPr>
              <a:t>C</a:t>
            </a:r>
            <a:r>
              <a:rPr lang="fr-FR" sz="2400" dirty="0" smtClean="0">
                <a:latin typeface="Calibri" panose="020F0502020204030204" pitchFamily="34" charset="0"/>
                <a:ea typeface="Calibri" panose="020F0502020204030204" pitchFamily="34" charset="0"/>
                <a:cs typeface="Times New Roman" panose="02020603050405020304" pitchFamily="18" charset="0"/>
              </a:rPr>
              <a:t>ependant </a:t>
            </a:r>
            <a:r>
              <a:rPr lang="fr-FR" sz="2400" dirty="0">
                <a:latin typeface="Calibri" panose="020F0502020204030204" pitchFamily="34" charset="0"/>
                <a:ea typeface="Calibri" panose="020F0502020204030204" pitchFamily="34" charset="0"/>
                <a:cs typeface="Times New Roman" panose="02020603050405020304" pitchFamily="18" charset="0"/>
              </a:rPr>
              <a:t>quinine serait aussi le nom donné au mélange des 2 isomères quinine + </a:t>
            </a:r>
            <a:r>
              <a:rPr lang="fr-FR" sz="2400" dirty="0" err="1">
                <a:latin typeface="Calibri" panose="020F0502020204030204" pitchFamily="34" charset="0"/>
                <a:ea typeface="Calibri" panose="020F0502020204030204" pitchFamily="34" charset="0"/>
                <a:cs typeface="Times New Roman" panose="02020603050405020304" pitchFamily="18" charset="0"/>
              </a:rPr>
              <a:t>quinidine</a:t>
            </a:r>
            <a:r>
              <a:rPr lang="fr-FR" sz="2400" dirty="0">
                <a:latin typeface="Calibri" panose="020F0502020204030204" pitchFamily="34" charset="0"/>
                <a:ea typeface="Calibri" panose="020F0502020204030204" pitchFamily="34" charset="0"/>
                <a:cs typeface="Times New Roman" panose="02020603050405020304" pitchFamily="18" charset="0"/>
              </a:rPr>
              <a:t>. </a:t>
            </a:r>
            <a:endParaRPr lang="fr-FR" sz="2400" dirty="0" smtClean="0">
              <a:latin typeface="Calibri" panose="020F0502020204030204" pitchFamily="34" charset="0"/>
              <a:ea typeface="Calibri" panose="020F0502020204030204" pitchFamily="34" charset="0"/>
              <a:cs typeface="Times New Roman" panose="02020603050405020304" pitchFamily="18" charset="0"/>
            </a:endParaRPr>
          </a:p>
          <a:p>
            <a:endParaRPr lang="fr-FR" sz="2400" dirty="0" smtClean="0">
              <a:latin typeface="Calibri" panose="020F0502020204030204" pitchFamily="34" charset="0"/>
              <a:ea typeface="Calibri" panose="020F0502020204030204" pitchFamily="34" charset="0"/>
              <a:cs typeface="Times New Roman" panose="02020603050405020304" pitchFamily="18" charset="0"/>
            </a:endParaRPr>
          </a:p>
          <a:p>
            <a:r>
              <a:rPr lang="fr-FR" sz="2400" dirty="0" smtClean="0">
                <a:latin typeface="Calibri" panose="020F0502020204030204" pitchFamily="34" charset="0"/>
                <a:ea typeface="Calibri" panose="020F0502020204030204" pitchFamily="34" charset="0"/>
                <a:cs typeface="Times New Roman" panose="02020603050405020304" pitchFamily="18" charset="0"/>
              </a:rPr>
              <a:t>Est-ce </a:t>
            </a:r>
            <a:r>
              <a:rPr lang="fr-FR" sz="2400" dirty="0">
                <a:latin typeface="Calibri" panose="020F0502020204030204" pitchFamily="34" charset="0"/>
                <a:ea typeface="Calibri" panose="020F0502020204030204" pitchFamily="34" charset="0"/>
                <a:cs typeface="Times New Roman" panose="02020603050405020304" pitchFamily="18" charset="0"/>
              </a:rPr>
              <a:t>que cela change </a:t>
            </a:r>
            <a:r>
              <a:rPr lang="fr-FR" sz="2400" dirty="0" smtClean="0">
                <a:latin typeface="Calibri" panose="020F0502020204030204" pitchFamily="34" charset="0"/>
                <a:ea typeface="Calibri" panose="020F0502020204030204" pitchFamily="34" charset="0"/>
                <a:cs typeface="Times New Roman" panose="02020603050405020304" pitchFamily="18" charset="0"/>
              </a:rPr>
              <a:t>la </a:t>
            </a:r>
            <a:r>
              <a:rPr lang="fr-FR" sz="2400" dirty="0">
                <a:latin typeface="Calibri" panose="020F0502020204030204" pitchFamily="34" charset="0"/>
                <a:ea typeface="Calibri" panose="020F0502020204030204" pitchFamily="34" charset="0"/>
                <a:cs typeface="Times New Roman" panose="02020603050405020304" pitchFamily="18" charset="0"/>
              </a:rPr>
              <a:t>réponse à cet item </a:t>
            </a:r>
            <a:r>
              <a:rPr lang="fr-FR" sz="2400" dirty="0" smtClean="0">
                <a:latin typeface="Calibri" panose="020F0502020204030204" pitchFamily="34" charset="0"/>
                <a:ea typeface="Calibri" panose="020F0502020204030204" pitchFamily="34" charset="0"/>
                <a:cs typeface="Times New Roman" panose="02020603050405020304" pitchFamily="18" charset="0"/>
              </a:rPr>
              <a:t>? </a:t>
            </a:r>
            <a:r>
              <a:rPr lang="fr-FR" sz="2400" i="1" dirty="0" smtClean="0">
                <a:solidFill>
                  <a:srgbClr val="00B0F0"/>
                </a:solidFill>
                <a:latin typeface="Calibri" panose="020F0502020204030204" pitchFamily="34" charset="0"/>
                <a:ea typeface="Calibri" panose="020F0502020204030204" pitchFamily="34" charset="0"/>
                <a:cs typeface="Times New Roman" panose="02020603050405020304" pitchFamily="18" charset="0"/>
              </a:rPr>
              <a:t>Non</a:t>
            </a:r>
            <a:r>
              <a:rPr lang="fr-FR" sz="2400" i="1" dirty="0" smtClean="0">
                <a:latin typeface="Calibri" panose="020F0502020204030204" pitchFamily="34" charset="0"/>
                <a:ea typeface="Calibri" panose="020F0502020204030204" pitchFamily="34" charset="0"/>
                <a:cs typeface="Times New Roman" panose="02020603050405020304" pitchFamily="18" charset="0"/>
              </a:rPr>
              <a:t> </a:t>
            </a:r>
            <a:endParaRPr lang="fr-FR" sz="2400" i="1" dirty="0"/>
          </a:p>
        </p:txBody>
      </p:sp>
    </p:spTree>
    <p:extLst>
      <p:ext uri="{BB962C8B-B14F-4D97-AF65-F5344CB8AC3E}">
        <p14:creationId xmlns:p14="http://schemas.microsoft.com/office/powerpoint/2010/main" val="21575124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A Propos des </a:t>
            </a:r>
            <a:r>
              <a:rPr lang="fr-FR" dirty="0" err="1" smtClean="0"/>
              <a:t>pmf</a:t>
            </a:r>
            <a:r>
              <a:rPr lang="fr-FR" dirty="0" smtClean="0"/>
              <a:t> et des </a:t>
            </a:r>
            <a:r>
              <a:rPr lang="fr-FR" dirty="0" err="1" smtClean="0"/>
              <a:t>otc</a:t>
            </a:r>
            <a:r>
              <a:rPr lang="fr-FR" dirty="0" smtClean="0"/>
              <a:t> </a:t>
            </a:r>
            <a:endParaRPr lang="fr-FR" dirty="0"/>
          </a:p>
        </p:txBody>
      </p:sp>
      <p:sp>
        <p:nvSpPr>
          <p:cNvPr id="3" name="Rectangle 2"/>
          <p:cNvSpPr/>
          <p:nvPr/>
        </p:nvSpPr>
        <p:spPr>
          <a:xfrm>
            <a:off x="430286" y="2015580"/>
            <a:ext cx="11320831" cy="4476097"/>
          </a:xfrm>
          <a:prstGeom prst="rect">
            <a:avLst/>
          </a:prstGeom>
        </p:spPr>
        <p:txBody>
          <a:bodyPr wrap="square">
            <a:spAutoFit/>
          </a:bodyPr>
          <a:lstStyle/>
          <a:p>
            <a:pPr>
              <a:lnSpc>
                <a:spcPct val="107000"/>
              </a:lnSpc>
              <a:spcAft>
                <a:spcPts val="800"/>
              </a:spcAft>
            </a:pPr>
            <a:r>
              <a:rPr lang="fr-FR" sz="2000" b="1" dirty="0" smtClean="0">
                <a:solidFill>
                  <a:srgbClr val="C00000"/>
                </a:solidFill>
                <a:latin typeface="Trebuchet MS" panose="020B0603020202020204" pitchFamily="34" charset="0"/>
                <a:ea typeface="Calibri" panose="020F0502020204030204" pitchFamily="34" charset="0"/>
                <a:cs typeface="Times New Roman" panose="02020603050405020304" pitchFamily="18" charset="0"/>
              </a:rPr>
              <a:t>Est-ce </a:t>
            </a:r>
            <a:r>
              <a:rPr lang="fr-FR" sz="2000" b="1" dirty="0">
                <a:solidFill>
                  <a:srgbClr val="C00000"/>
                </a:solidFill>
                <a:latin typeface="Trebuchet MS" panose="020B0603020202020204" pitchFamily="34" charset="0"/>
                <a:ea typeface="Calibri" panose="020F0502020204030204" pitchFamily="34" charset="0"/>
                <a:cs typeface="Times New Roman" panose="02020603050405020304" pitchFamily="18" charset="0"/>
              </a:rPr>
              <a:t>que le professeur pourrait réexpliquer les PMF en confirmant ou infirmant qu'on peut les différencier en:</a:t>
            </a:r>
            <a:r>
              <a:rPr lang="fr-FR" sz="20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
            </a:r>
            <a:br>
              <a:rPr lang="fr-FR" sz="20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br>
            <a:r>
              <a:rPr lang="fr-FR" sz="20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-remboursables = remboursés si prescrit (prix </a:t>
            </a:r>
            <a:r>
              <a:rPr lang="fr-FR" sz="2000" dirty="0" err="1">
                <a:solidFill>
                  <a:srgbClr val="333333"/>
                </a:solidFill>
                <a:latin typeface="Trebuchet MS" panose="020B0603020202020204" pitchFamily="34" charset="0"/>
                <a:ea typeface="Calibri" panose="020F0502020204030204" pitchFamily="34" charset="0"/>
                <a:cs typeface="Times New Roman" panose="02020603050405020304" pitchFamily="18" charset="0"/>
              </a:rPr>
              <a:t>administré+publicité</a:t>
            </a:r>
            <a:r>
              <a:rPr lang="fr-FR" sz="20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 non autorisé</a:t>
            </a:r>
            <a:r>
              <a:rPr lang="fr-FR" sz="2000" dirty="0" smtClean="0">
                <a:solidFill>
                  <a:srgbClr val="333333"/>
                </a:solidFill>
                <a:latin typeface="Trebuchet MS" panose="020B0603020202020204" pitchFamily="34" charset="0"/>
                <a:ea typeface="Calibri" panose="020F0502020204030204" pitchFamily="34" charset="0"/>
                <a:cs typeface="Times New Roman" panose="02020603050405020304" pitchFamily="18" charset="0"/>
              </a:rPr>
              <a:t>) </a:t>
            </a:r>
            <a:r>
              <a:rPr lang="fr-FR" sz="2000" i="1" dirty="0" smtClean="0">
                <a:solidFill>
                  <a:srgbClr val="00B0F0"/>
                </a:solidFill>
                <a:latin typeface="Trebuchet MS" panose="020B0603020202020204" pitchFamily="34" charset="0"/>
                <a:ea typeface="Calibri" panose="020F0502020204030204" pitchFamily="34" charset="0"/>
                <a:cs typeface="Times New Roman" panose="02020603050405020304" pitchFamily="18" charset="0"/>
              </a:rPr>
              <a:t>MAIS pas les mêmes médicaments donc à différencier même PA mais gammes différentes </a:t>
            </a:r>
            <a:r>
              <a:rPr lang="fr-FR" sz="20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
            </a:r>
            <a:br>
              <a:rPr lang="fr-FR" sz="20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br>
            <a:r>
              <a:rPr lang="fr-FR" sz="20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-non remboursables (même si prescrit) =&gt; publicité autorisée et prix libres) </a:t>
            </a:r>
            <a:endParaRPr lang="fr-FR" sz="2000" dirty="0" smtClean="0">
              <a:solidFill>
                <a:srgbClr val="333333"/>
              </a:solidFill>
              <a:latin typeface="Trebuchet MS" panose="020B0603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sz="2000" i="1" dirty="0" smtClean="0">
                <a:solidFill>
                  <a:srgbClr val="00B0F0"/>
                </a:solidFill>
                <a:latin typeface="Trebuchet MS" panose="020B0603020202020204" pitchFamily="34" charset="0"/>
                <a:ea typeface="Calibri" panose="020F0502020204030204" pitchFamily="34" charset="0"/>
                <a:cs typeface="Times New Roman" panose="02020603050405020304" pitchFamily="18" charset="0"/>
                <a:sym typeface="Wingdings" panose="05000000000000000000" pitchFamily="2" charset="2"/>
              </a:rPr>
              <a:t> OUI </a:t>
            </a:r>
            <a:r>
              <a:rPr lang="fr-FR" sz="20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
            </a:r>
            <a:br>
              <a:rPr lang="fr-FR" sz="20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br>
            <a:r>
              <a:rPr lang="fr-FR" sz="20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
            </a:r>
            <a:br>
              <a:rPr lang="fr-FR" sz="20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br>
            <a:r>
              <a:rPr lang="fr-FR" sz="2000" b="1" dirty="0">
                <a:solidFill>
                  <a:srgbClr val="C00000"/>
                </a:solidFill>
                <a:latin typeface="Trebuchet MS" panose="020B0603020202020204" pitchFamily="34" charset="0"/>
                <a:ea typeface="Calibri" panose="020F0502020204030204" pitchFamily="34" charset="0"/>
                <a:cs typeface="Times New Roman" panose="02020603050405020304" pitchFamily="18" charset="0"/>
              </a:rPr>
              <a:t>Et peut il confirmer ou non si:</a:t>
            </a:r>
            <a:r>
              <a:rPr lang="fr-FR"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
            </a:r>
            <a:br>
              <a:rPr lang="fr-FR"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br>
            <a:r>
              <a:rPr lang="fr-FR" sz="20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 PMF = OTC= hors </a:t>
            </a:r>
            <a:r>
              <a:rPr lang="fr-FR" sz="2000" dirty="0" smtClean="0">
                <a:solidFill>
                  <a:srgbClr val="333333"/>
                </a:solidFill>
                <a:latin typeface="Trebuchet MS" panose="020B0603020202020204" pitchFamily="34" charset="0"/>
                <a:ea typeface="Calibri" panose="020F0502020204030204" pitchFamily="34" charset="0"/>
                <a:cs typeface="Times New Roman" panose="02020603050405020304" pitchFamily="18" charset="0"/>
              </a:rPr>
              <a:t>liste </a:t>
            </a:r>
            <a:r>
              <a:rPr lang="fr-FR" sz="2000" i="1" dirty="0" smtClean="0">
                <a:solidFill>
                  <a:srgbClr val="00B0F0"/>
                </a:solidFill>
                <a:latin typeface="Trebuchet MS" panose="020B0603020202020204" pitchFamily="34" charset="0"/>
                <a:ea typeface="Calibri" panose="020F0502020204030204" pitchFamily="34" charset="0"/>
                <a:cs typeface="Times New Roman" panose="02020603050405020304" pitchFamily="18" charset="0"/>
                <a:sym typeface="Wingdings" panose="05000000000000000000" pitchFamily="2" charset="2"/>
              </a:rPr>
              <a:t> Oui </a:t>
            </a:r>
            <a:r>
              <a:rPr lang="fr-FR" sz="2000" i="1"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
            </a:r>
            <a:br>
              <a:rPr lang="fr-FR" sz="2000" i="1"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br>
            <a:r>
              <a:rPr lang="fr-FR" sz="20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-est ce c'est VRAI de dire que "les PMF sont remboursables si prescrits" (correspond aux médicaments semi-éthiques) ? </a:t>
            </a:r>
            <a:r>
              <a:rPr lang="fr-FR" sz="2000" i="1" dirty="0" smtClean="0">
                <a:solidFill>
                  <a:srgbClr val="00B0F0"/>
                </a:solidFill>
                <a:latin typeface="Trebuchet MS" panose="020B060302020202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2000" i="1" dirty="0" smtClean="0">
                <a:solidFill>
                  <a:srgbClr val="00B0F0"/>
                </a:solidFill>
                <a:latin typeface="Trebuchet MS" panose="020B0603020202020204" pitchFamily="34" charset="0"/>
                <a:ea typeface="Calibri" panose="020F0502020204030204" pitchFamily="34" charset="0"/>
                <a:cs typeface="Times New Roman" panose="02020603050405020304" pitchFamily="18" charset="0"/>
              </a:rPr>
              <a:t>Faux </a:t>
            </a:r>
            <a:r>
              <a:rPr lang="fr-FR" sz="2000" i="1" dirty="0">
                <a:solidFill>
                  <a:srgbClr val="00B0F0"/>
                </a:solidFill>
                <a:latin typeface="Trebuchet MS" panose="020B0603020202020204" pitchFamily="34" charset="0"/>
                <a:ea typeface="Calibri" panose="020F0502020204030204" pitchFamily="34" charset="0"/>
                <a:cs typeface="Times New Roman" panose="02020603050405020304" pitchFamily="18" charset="0"/>
              </a:rPr>
              <a:t/>
            </a:r>
            <a:br>
              <a:rPr lang="fr-FR" sz="2000" i="1" dirty="0">
                <a:solidFill>
                  <a:srgbClr val="00B0F0"/>
                </a:solidFill>
                <a:latin typeface="Trebuchet MS" panose="020B0603020202020204" pitchFamily="34" charset="0"/>
                <a:ea typeface="Calibri" panose="020F0502020204030204" pitchFamily="34" charset="0"/>
                <a:cs typeface="Times New Roman" panose="02020603050405020304" pitchFamily="18" charset="0"/>
              </a:rPr>
            </a:br>
            <a:r>
              <a:rPr lang="fr-FR" sz="20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-"les PMF (=OTC) sont non remboursés" VRAI ou FAUX ? </a:t>
            </a:r>
            <a:r>
              <a:rPr lang="fr-FR" sz="2000" i="1" dirty="0" smtClean="0">
                <a:solidFill>
                  <a:srgbClr val="00B0F0"/>
                </a:solidFill>
                <a:latin typeface="Trebuchet MS" panose="020B060302020202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2000" i="1" dirty="0" smtClean="0">
                <a:solidFill>
                  <a:srgbClr val="00B0F0"/>
                </a:solidFill>
                <a:latin typeface="Trebuchet MS" panose="020B0603020202020204" pitchFamily="34" charset="0"/>
                <a:ea typeface="Calibri" panose="020F0502020204030204" pitchFamily="34" charset="0"/>
                <a:cs typeface="Times New Roman" panose="02020603050405020304" pitchFamily="18" charset="0"/>
              </a:rPr>
              <a:t> Vrai </a:t>
            </a:r>
            <a:r>
              <a:rPr lang="fr-FR" sz="20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
            </a:r>
            <a:br>
              <a:rPr lang="fr-FR" sz="20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br>
            <a:r>
              <a:rPr lang="fr-FR" sz="20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-est ce que les OTC sont remboursables s'ils sont </a:t>
            </a:r>
            <a:r>
              <a:rPr lang="fr-FR" sz="2000" dirty="0" smtClean="0">
                <a:solidFill>
                  <a:srgbClr val="333333"/>
                </a:solidFill>
                <a:latin typeface="Trebuchet MS" panose="020B0603020202020204" pitchFamily="34" charset="0"/>
                <a:ea typeface="Calibri" panose="020F0502020204030204" pitchFamily="34" charset="0"/>
                <a:cs typeface="Times New Roman" panose="02020603050405020304" pitchFamily="18" charset="0"/>
              </a:rPr>
              <a:t>prescrits ? </a:t>
            </a:r>
            <a:r>
              <a:rPr lang="fr-FR" sz="2000" i="1" dirty="0" smtClean="0">
                <a:solidFill>
                  <a:srgbClr val="00B0F0"/>
                </a:solidFill>
                <a:latin typeface="Trebuchet MS" panose="020B060302020202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2000" i="1" dirty="0" smtClean="0">
                <a:solidFill>
                  <a:srgbClr val="00B0F0"/>
                </a:solidFill>
                <a:latin typeface="Trebuchet MS" panose="020B0603020202020204" pitchFamily="34" charset="0"/>
                <a:ea typeface="Calibri" panose="020F0502020204030204" pitchFamily="34" charset="0"/>
                <a:cs typeface="Times New Roman" panose="02020603050405020304" pitchFamily="18" charset="0"/>
              </a:rPr>
              <a:t>Faux </a:t>
            </a:r>
            <a:endParaRPr lang="fr-FR" sz="2000" i="1"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894514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Pharmacovigilance</a:t>
            </a:r>
            <a:endParaRPr lang="fr-FR" dirty="0"/>
          </a:p>
        </p:txBody>
      </p:sp>
      <p:sp>
        <p:nvSpPr>
          <p:cNvPr id="3" name="Rectangle 2"/>
          <p:cNvSpPr/>
          <p:nvPr/>
        </p:nvSpPr>
        <p:spPr>
          <a:xfrm>
            <a:off x="438150" y="2108117"/>
            <a:ext cx="10991850" cy="1647631"/>
          </a:xfrm>
          <a:prstGeom prst="rect">
            <a:avLst/>
          </a:prstGeom>
        </p:spPr>
        <p:txBody>
          <a:bodyPr wrap="square">
            <a:spAutoFit/>
          </a:bodyPr>
          <a:lstStyle/>
          <a:p>
            <a:pPr>
              <a:lnSpc>
                <a:spcPct val="107000"/>
              </a:lnSpc>
              <a:spcAft>
                <a:spcPts val="800"/>
              </a:spcAft>
            </a:pPr>
            <a:r>
              <a:rPr lang="fr-FR" sz="1400" dirty="0" smtClean="0">
                <a:solidFill>
                  <a:srgbClr val="333333"/>
                </a:solidFill>
                <a:latin typeface="Trebuchet MS" panose="020B0603020202020204" pitchFamily="34" charset="0"/>
                <a:ea typeface="Calibri" panose="020F0502020204030204" pitchFamily="34" charset="0"/>
                <a:cs typeface="Times New Roman" panose="02020603050405020304" pitchFamily="18" charset="0"/>
              </a:rPr>
              <a:t>Il y a </a:t>
            </a:r>
            <a:r>
              <a:rPr lang="fr-FR" sz="14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écrit "</a:t>
            </a:r>
            <a:r>
              <a:rPr lang="fr-FR" b="1" dirty="0">
                <a:latin typeface="Calibri" panose="020F0502020204030204" pitchFamily="34" charset="0"/>
                <a:ea typeface="Calibri" panose="020F0502020204030204" pitchFamily="34" charset="0"/>
                <a:cs typeface="Times New Roman" panose="02020603050405020304" pitchFamily="18" charset="0"/>
              </a:rPr>
              <a:t>La méthode française de l'imputabilité ne tient pas compte de la bibliographie du médicament, c'est à dire qu'on oublie ce qu'on sait déjà sur le médicament = imputabilité </a:t>
            </a:r>
            <a:r>
              <a:rPr lang="fr-FR" b="1" dirty="0" smtClean="0">
                <a:latin typeface="Calibri" panose="020F0502020204030204" pitchFamily="34" charset="0"/>
                <a:ea typeface="Calibri" panose="020F0502020204030204" pitchFamily="34" charset="0"/>
                <a:cs typeface="Times New Roman" panose="02020603050405020304" pitchFamily="18" charset="0"/>
              </a:rPr>
              <a:t>intrinsèque</a:t>
            </a:r>
          </a:p>
          <a:p>
            <a:pPr>
              <a:lnSpc>
                <a:spcPct val="107000"/>
              </a:lnSpc>
              <a:spcAft>
                <a:spcPts val="800"/>
              </a:spcAft>
            </a:pPr>
            <a:r>
              <a:rPr lang="fr-FR" sz="14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
            </a:r>
            <a:br>
              <a:rPr lang="fr-FR" sz="14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br>
            <a:r>
              <a:rPr lang="fr-FR" sz="14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 ensuite on parle de </a:t>
            </a:r>
            <a:r>
              <a:rPr lang="fr-FR" sz="1400" b="1"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bibliographie à part qu'on nomme </a:t>
            </a:r>
            <a:r>
              <a:rPr lang="fr-FR" sz="1400" b="1" dirty="0" smtClean="0">
                <a:solidFill>
                  <a:srgbClr val="333333"/>
                </a:solidFill>
                <a:latin typeface="Trebuchet MS" panose="020B0603020202020204" pitchFamily="34" charset="0"/>
                <a:ea typeface="Calibri" panose="020F0502020204030204" pitchFamily="34" charset="0"/>
                <a:cs typeface="Times New Roman" panose="02020603050405020304" pitchFamily="18" charset="0"/>
              </a:rPr>
              <a:t>d'extrinsèque</a:t>
            </a:r>
          </a:p>
          <a:p>
            <a:pPr>
              <a:lnSpc>
                <a:spcPct val="107000"/>
              </a:lnSpc>
              <a:spcAft>
                <a:spcPts val="800"/>
              </a:spcAft>
            </a:pPr>
            <a:r>
              <a:rPr lang="fr-FR" sz="1400" b="1" dirty="0" smtClean="0">
                <a:solidFill>
                  <a:srgbClr val="333333"/>
                </a:solidFill>
                <a:latin typeface="Trebuchet MS" panose="020B0603020202020204" pitchFamily="34" charset="0"/>
                <a:ea typeface="Calibri" panose="020F0502020204030204" pitchFamily="34" charset="0"/>
                <a:cs typeface="Times New Roman" panose="02020603050405020304" pitchFamily="18" charset="0"/>
              </a:rPr>
              <a:t>-Et </a:t>
            </a:r>
            <a:r>
              <a:rPr lang="fr-FR" sz="1400" b="1"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dans la diapo </a:t>
            </a:r>
            <a:r>
              <a:rPr lang="fr-FR" dirty="0" smtClean="0">
                <a:latin typeface="Calibri" panose="020F0502020204030204" pitchFamily="34" charset="0"/>
                <a:ea typeface="Calibri" panose="020F0502020204030204" pitchFamily="34" charset="0"/>
                <a:cs typeface="Times New Roman" panose="02020603050405020304" pitchFamily="18" charset="0"/>
              </a:rPr>
              <a:t>la </a:t>
            </a:r>
            <a:r>
              <a:rPr lang="fr-FR" dirty="0">
                <a:latin typeface="Calibri" panose="020F0502020204030204" pitchFamily="34" charset="0"/>
                <a:ea typeface="Calibri" panose="020F0502020204030204" pitchFamily="34" charset="0"/>
                <a:cs typeface="Times New Roman" panose="02020603050405020304" pitchFamily="18" charset="0"/>
              </a:rPr>
              <a:t>bibliographie a l'air de faire partie </a:t>
            </a:r>
            <a:r>
              <a:rPr lang="fr-FR" dirty="0" smtClean="0">
                <a:latin typeface="Calibri" panose="020F0502020204030204" pitchFamily="34" charset="0"/>
                <a:ea typeface="Calibri" panose="020F0502020204030204" pitchFamily="34" charset="0"/>
                <a:cs typeface="Times New Roman" panose="02020603050405020304" pitchFamily="18" charset="0"/>
              </a:rPr>
              <a:t>de </a:t>
            </a:r>
            <a:r>
              <a:rPr lang="fr-FR" dirty="0">
                <a:latin typeface="Calibri" panose="020F0502020204030204" pitchFamily="34" charset="0"/>
                <a:ea typeface="Calibri" panose="020F0502020204030204" pitchFamily="34" charset="0"/>
                <a:cs typeface="Times New Roman" panose="02020603050405020304" pitchFamily="18" charset="0"/>
              </a:rPr>
              <a:t>la méthode française:</a:t>
            </a:r>
            <a:endParaRPr lang="fr-FR"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438150" y="4145875"/>
            <a:ext cx="6096000" cy="1015663"/>
          </a:xfrm>
          <a:prstGeom prst="rect">
            <a:avLst/>
          </a:prstGeom>
        </p:spPr>
        <p:txBody>
          <a:bodyPr>
            <a:spAutoFit/>
          </a:bodyPr>
          <a:lstStyle/>
          <a:p>
            <a:r>
              <a:rPr lang="fr-FR" sz="2000" i="1" dirty="0" smtClean="0">
                <a:solidFill>
                  <a:srgbClr val="00B0F0"/>
                </a:solidFill>
                <a:sym typeface="Wingdings" panose="05000000000000000000" pitchFamily="2" charset="2"/>
              </a:rPr>
              <a:t> </a:t>
            </a:r>
            <a:r>
              <a:rPr lang="fr-FR" sz="2000" i="1" u="sng" dirty="0" smtClean="0">
                <a:solidFill>
                  <a:srgbClr val="00B0F0"/>
                </a:solidFill>
              </a:rPr>
              <a:t>Méthode </a:t>
            </a:r>
            <a:r>
              <a:rPr lang="fr-FR" sz="2000" i="1" u="sng" dirty="0">
                <a:solidFill>
                  <a:srgbClr val="00B0F0"/>
                </a:solidFill>
              </a:rPr>
              <a:t>française: </a:t>
            </a:r>
          </a:p>
          <a:p>
            <a:r>
              <a:rPr lang="fr-FR" sz="2000" i="1" dirty="0">
                <a:solidFill>
                  <a:srgbClr val="00B0F0"/>
                </a:solidFill>
              </a:rPr>
              <a:t>Imputabilité intrinsèque: Chronologie + sémiologie </a:t>
            </a:r>
          </a:p>
          <a:p>
            <a:r>
              <a:rPr lang="fr-FR" sz="2000" i="1" dirty="0">
                <a:solidFill>
                  <a:srgbClr val="00B0F0"/>
                </a:solidFill>
              </a:rPr>
              <a:t>Imputabilité extrinsèque: Bibliographie </a:t>
            </a:r>
          </a:p>
        </p:txBody>
      </p:sp>
      <p:pic>
        <p:nvPicPr>
          <p:cNvPr id="6" name="Image 5"/>
          <p:cNvPicPr>
            <a:picLocks noChangeAspect="1"/>
          </p:cNvPicPr>
          <p:nvPr/>
        </p:nvPicPr>
        <p:blipFill>
          <a:blip r:embed="rId3"/>
          <a:stretch>
            <a:fillRect/>
          </a:stretch>
        </p:blipFill>
        <p:spPr>
          <a:xfrm>
            <a:off x="7338310" y="3670217"/>
            <a:ext cx="4267200" cy="2925881"/>
          </a:xfrm>
          <a:prstGeom prst="rect">
            <a:avLst/>
          </a:prstGeom>
        </p:spPr>
      </p:pic>
    </p:spTree>
    <p:extLst>
      <p:ext uri="{BB962C8B-B14F-4D97-AF65-F5344CB8AC3E}">
        <p14:creationId xmlns:p14="http://schemas.microsoft.com/office/powerpoint/2010/main" val="29419718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IATROGENIE: question forum</a:t>
            </a:r>
            <a:endParaRPr lang="fr-FR" dirty="0"/>
          </a:p>
        </p:txBody>
      </p:sp>
      <p:sp>
        <p:nvSpPr>
          <p:cNvPr id="8" name="Rectangle 9"/>
          <p:cNvSpPr>
            <a:spLocks noChangeArrowheads="1"/>
          </p:cNvSpPr>
          <p:nvPr/>
        </p:nvSpPr>
        <p:spPr bwMode="auto">
          <a:xfrm>
            <a:off x="361951" y="2233181"/>
            <a:ext cx="11138784" cy="4093428"/>
          </a:xfrm>
          <a:prstGeom prst="rect">
            <a:avLst/>
          </a:prstGeom>
          <a:solidFill>
            <a:srgbClr val="E1EBF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sz="1000" b="0" i="0" u="none" strike="noStrike" cap="none" normalizeH="0" baseline="0" dirty="0" smtClean="0">
                <a:ln>
                  <a:noFill/>
                </a:ln>
                <a:solidFill>
                  <a:srgbClr val="333333"/>
                </a:solidFill>
                <a:effectLst/>
                <a:latin typeface="Trebuchet MS" panose="020B0603020202020204" pitchFamily="34" charset="0"/>
                <a:ea typeface="Calibri" panose="020F0502020204030204" pitchFamily="34" charset="0"/>
                <a:cs typeface="Times New Roman" panose="02020603050405020304" pitchFamily="18" charset="0"/>
              </a:rPr>
              <a:t> </a:t>
            </a:r>
            <a:br>
              <a:rPr kumimoji="0" lang="fr-FR" sz="1000" b="0" i="0" u="none" strike="noStrike" cap="none" normalizeH="0" baseline="0" dirty="0" smtClean="0">
                <a:ln>
                  <a:noFill/>
                </a:ln>
                <a:solidFill>
                  <a:srgbClr val="333333"/>
                </a:solidFill>
                <a:effectLst/>
                <a:latin typeface="Trebuchet MS" panose="020B0603020202020204" pitchFamily="34" charset="0"/>
                <a:ea typeface="Calibri" panose="020F0502020204030204" pitchFamily="34" charset="0"/>
                <a:cs typeface="Times New Roman" panose="02020603050405020304" pitchFamily="18" charset="0"/>
              </a:rPr>
            </a:br>
            <a:r>
              <a:rPr kumimoji="0" lang="fr-FR" sz="1000" b="0" i="0" u="none" strike="noStrike" cap="none" normalizeH="0" baseline="0" dirty="0" smtClean="0">
                <a:ln>
                  <a:noFill/>
                </a:ln>
                <a:solidFill>
                  <a:srgbClr val="333333"/>
                </a:solidFill>
                <a:effectLst/>
                <a:latin typeface="Trebuchet MS" panose="020B0603020202020204" pitchFamily="34" charset="0"/>
                <a:ea typeface="Calibri" panose="020F0502020204030204" pitchFamily="34" charset="0"/>
                <a:cs typeface="Times New Roman" panose="02020603050405020304" pitchFamily="18" charset="0"/>
              </a:rPr>
              <a:t/>
            </a:r>
            <a:br>
              <a:rPr kumimoji="0" lang="fr-FR" sz="1000" b="0" i="0" u="none" strike="noStrike" cap="none" normalizeH="0" baseline="0" dirty="0" smtClean="0">
                <a:ln>
                  <a:noFill/>
                </a:ln>
                <a:solidFill>
                  <a:srgbClr val="333333"/>
                </a:solidFill>
                <a:effectLst/>
                <a:latin typeface="Trebuchet MS" panose="020B0603020202020204" pitchFamily="34" charset="0"/>
                <a:ea typeface="Calibri" panose="020F0502020204030204" pitchFamily="34" charset="0"/>
                <a:cs typeface="Times New Roman" panose="02020603050405020304" pitchFamily="18" charset="0"/>
              </a:rPr>
            </a:br>
            <a:r>
              <a:rPr kumimoji="0" lang="fr-FR" sz="2000" b="0" i="0" u="none" strike="noStrike" cap="none" normalizeH="0" baseline="0" dirty="0" smtClean="0">
                <a:ln>
                  <a:noFill/>
                </a:ln>
                <a:solidFill>
                  <a:srgbClr val="333333"/>
                </a:solidFill>
                <a:effectLst/>
                <a:latin typeface="Trebuchet MS" panose="020B0603020202020204" pitchFamily="34" charset="0"/>
                <a:ea typeface="Calibri" panose="020F0502020204030204" pitchFamily="34" charset="0"/>
                <a:cs typeface="Times New Roman" panose="02020603050405020304" pitchFamily="18" charset="0"/>
              </a:rPr>
              <a:t>j'aimerais bien un éclaircissement sur la justification d'une réponse à un qcm rédigé par </a:t>
            </a:r>
            <a:r>
              <a:rPr kumimoji="0" lang="fr-FR" sz="2000" b="0" i="0" u="none" strike="noStrike" cap="none" normalizeH="0" baseline="0" dirty="0" err="1" smtClean="0">
                <a:ln>
                  <a:noFill/>
                </a:ln>
                <a:solidFill>
                  <a:srgbClr val="333333"/>
                </a:solidFill>
                <a:effectLst/>
                <a:latin typeface="Trebuchet MS" panose="020B0603020202020204" pitchFamily="34" charset="0"/>
                <a:ea typeface="Calibri" panose="020F0502020204030204" pitchFamily="34" charset="0"/>
                <a:cs typeface="Times New Roman" panose="02020603050405020304" pitchFamily="18" charset="0"/>
              </a:rPr>
              <a:t>Drici</a:t>
            </a:r>
            <a:r>
              <a:rPr kumimoji="0" lang="fr-FR" sz="2000" b="0" i="0" u="none" strike="noStrike" cap="none" normalizeH="0" baseline="0" dirty="0" smtClean="0">
                <a:ln>
                  <a:noFill/>
                </a:ln>
                <a:solidFill>
                  <a:srgbClr val="333333"/>
                </a:solidFill>
                <a:effectLst/>
                <a:latin typeface="Trebuchet MS" panose="020B0603020202020204" pitchFamily="34" charset="0"/>
                <a:ea typeface="Calibri" panose="020F0502020204030204" pitchFamily="34" charset="0"/>
                <a:cs typeface="Times New Roman" panose="02020603050405020304" pitchFamily="18" charset="0"/>
              </a:rPr>
              <a:t> </a:t>
            </a:r>
            <a:br>
              <a:rPr kumimoji="0" lang="fr-FR" sz="2000" b="0" i="0" u="none" strike="noStrike" cap="none" normalizeH="0" baseline="0" dirty="0" smtClean="0">
                <a:ln>
                  <a:noFill/>
                </a:ln>
                <a:solidFill>
                  <a:srgbClr val="333333"/>
                </a:solidFill>
                <a:effectLst/>
                <a:latin typeface="Trebuchet MS" panose="020B0603020202020204" pitchFamily="34" charset="0"/>
                <a:ea typeface="Calibri" panose="020F0502020204030204" pitchFamily="34" charset="0"/>
                <a:cs typeface="Times New Roman" panose="02020603050405020304" pitchFamily="18" charset="0"/>
              </a:rPr>
            </a:br>
            <a:r>
              <a:rPr kumimoji="0" lang="fr-FR" sz="2000" b="0" i="0" u="none" strike="noStrike" cap="none" normalizeH="0" baseline="0" dirty="0" smtClean="0">
                <a:ln>
                  <a:noFill/>
                </a:ln>
                <a:solidFill>
                  <a:srgbClr val="333333"/>
                </a:solidFill>
                <a:effectLst/>
                <a:latin typeface="Trebuchet MS" panose="020B0603020202020204" pitchFamily="34" charset="0"/>
                <a:ea typeface="Calibri" panose="020F0502020204030204" pitchFamily="34" charset="0"/>
                <a:cs typeface="Times New Roman" panose="02020603050405020304" pitchFamily="18" charset="0"/>
              </a:rPr>
              <a:t/>
            </a:r>
            <a:br>
              <a:rPr kumimoji="0" lang="fr-FR" sz="2000" b="0" i="0" u="none" strike="noStrike" cap="none" normalizeH="0" baseline="0" dirty="0" smtClean="0">
                <a:ln>
                  <a:noFill/>
                </a:ln>
                <a:solidFill>
                  <a:srgbClr val="333333"/>
                </a:solidFill>
                <a:effectLst/>
                <a:latin typeface="Trebuchet MS" panose="020B0603020202020204" pitchFamily="34" charset="0"/>
                <a:ea typeface="Calibri" panose="020F0502020204030204" pitchFamily="34" charset="0"/>
                <a:cs typeface="Times New Roman" panose="02020603050405020304" pitchFamily="18" charset="0"/>
              </a:rPr>
            </a:br>
            <a:r>
              <a:rPr kumimoji="0" lang="fr-FR" sz="2000" b="0" i="0" u="none" strike="noStrike" cap="none" normalizeH="0" baseline="0" dirty="0" smtClean="0">
                <a:ln>
                  <a:noFill/>
                </a:ln>
                <a:solidFill>
                  <a:srgbClr val="333333"/>
                </a:solidFill>
                <a:effectLst/>
                <a:latin typeface="Trebuchet MS" panose="020B0603020202020204" pitchFamily="34" charset="0"/>
                <a:ea typeface="Calibri" panose="020F0502020204030204" pitchFamily="34" charset="0"/>
                <a:cs typeface="Times New Roman" panose="02020603050405020304" pitchFamily="18" charset="0"/>
              </a:rPr>
              <a:t>- Les saignements potentiels apparaissant sous association anticoagulants/aspirine résultent d 'un surdosage médicamenteux"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rgbClr val="333333"/>
                </a:solidFill>
                <a:effectLst/>
                <a:latin typeface="Trebuchet MS" panose="020B0603020202020204" pitchFamily="34" charset="0"/>
                <a:ea typeface="Calibri" panose="020F0502020204030204" pitchFamily="34" charset="0"/>
                <a:cs typeface="Times New Roman" panose="02020603050405020304" pitchFamily="18" charset="0"/>
              </a:rPr>
              <a:t>Compté faux car " pas toujours chez certains sujets particulièrement sensibles à cette association"</a:t>
            </a:r>
            <a:br>
              <a:rPr kumimoji="0" lang="fr-FR" sz="2000" b="0" i="0" u="none" strike="noStrike" cap="none" normalizeH="0" baseline="0" dirty="0" smtClean="0">
                <a:ln>
                  <a:noFill/>
                </a:ln>
                <a:solidFill>
                  <a:srgbClr val="333333"/>
                </a:solidFill>
                <a:effectLst/>
                <a:latin typeface="Trebuchet MS" panose="020B0603020202020204" pitchFamily="34" charset="0"/>
                <a:ea typeface="Calibri" panose="020F0502020204030204" pitchFamily="34" charset="0"/>
                <a:cs typeface="Times New Roman" panose="02020603050405020304" pitchFamily="18" charset="0"/>
              </a:rPr>
            </a:br>
            <a:r>
              <a:rPr kumimoji="0" lang="fr-FR" sz="2000" b="0" i="1" u="none" strike="noStrike" cap="none" normalizeH="0" baseline="0" dirty="0" smtClean="0">
                <a:ln>
                  <a:noFill/>
                </a:ln>
                <a:solidFill>
                  <a:srgbClr val="333333"/>
                </a:solidFill>
                <a:effectLst/>
                <a:latin typeface="Trebuchet MS" panose="020B0603020202020204" pitchFamily="34" charset="0"/>
                <a:ea typeface="Calibri" panose="020F0502020204030204" pitchFamily="34" charset="0"/>
                <a:cs typeface="Times New Roman" panose="02020603050405020304" pitchFamily="18" charset="0"/>
              </a:rPr>
              <a:t/>
            </a:r>
            <a:br>
              <a:rPr kumimoji="0" lang="fr-FR" sz="2000" b="0" i="1" u="none" strike="noStrike" cap="none" normalizeH="0" baseline="0" dirty="0" smtClean="0">
                <a:ln>
                  <a:noFill/>
                </a:ln>
                <a:solidFill>
                  <a:srgbClr val="333333"/>
                </a:solidFill>
                <a:effectLst/>
                <a:latin typeface="Trebuchet MS" panose="020B0603020202020204" pitchFamily="34" charset="0"/>
                <a:ea typeface="Calibri" panose="020F0502020204030204" pitchFamily="34" charset="0"/>
                <a:cs typeface="Times New Roman" panose="02020603050405020304" pitchFamily="18" charset="0"/>
              </a:rPr>
            </a:br>
            <a:r>
              <a:rPr lang="fr-FR" sz="2000" i="1" dirty="0" smtClean="0">
                <a:solidFill>
                  <a:srgbClr val="00B0F0"/>
                </a:solidFill>
                <a:latin typeface="Trebuchet MS" panose="020B0603020202020204" pitchFamily="34" charset="0"/>
                <a:ea typeface="Calibri" panose="020F0502020204030204" pitchFamily="34" charset="0"/>
                <a:cs typeface="Times New Roman" panose="02020603050405020304" pitchFamily="18" charset="0"/>
                <a:sym typeface="Wingdings" panose="05000000000000000000" pitchFamily="2" charset="2"/>
              </a:rPr>
              <a:t> Les anticoagulants et l’aspirine n’agissent pas au niveau du même mécanisme mais le résultat et l’objectif est le même, et ces médicaments n’ont pas de modification de leurs concentrations, il y a une potentialisation de l’effet ce qui entraîne les saignements !</a:t>
            </a:r>
            <a:r>
              <a:rPr kumimoji="0" lang="fr-FR" sz="2000" b="0" i="0" u="none" strike="noStrike" cap="none" normalizeH="0" baseline="0" dirty="0" smtClean="0">
                <a:ln>
                  <a:noFill/>
                </a:ln>
                <a:solidFill>
                  <a:srgbClr val="00B0F0"/>
                </a:solidFill>
                <a:effectLst/>
                <a:latin typeface="Trebuchet MS" panose="020B0603020202020204" pitchFamily="34" charset="0"/>
                <a:ea typeface="Calibri" panose="020F0502020204030204" pitchFamily="34" charset="0"/>
                <a:cs typeface="Times New Roman" panose="02020603050405020304" pitchFamily="18" charset="0"/>
              </a:rPr>
              <a:t/>
            </a:r>
            <a:br>
              <a:rPr kumimoji="0" lang="fr-FR" sz="2000" b="0" i="0" u="none" strike="noStrike" cap="none" normalizeH="0" baseline="0" dirty="0" smtClean="0">
                <a:ln>
                  <a:noFill/>
                </a:ln>
                <a:solidFill>
                  <a:srgbClr val="00B0F0"/>
                </a:solidFill>
                <a:effectLst/>
                <a:latin typeface="Trebuchet MS" panose="020B0603020202020204" pitchFamily="34" charset="0"/>
                <a:ea typeface="Calibri" panose="020F0502020204030204" pitchFamily="34" charset="0"/>
                <a:cs typeface="Times New Roman" panose="02020603050405020304" pitchFamily="18" charset="0"/>
              </a:rPr>
            </a:br>
            <a:r>
              <a:rPr kumimoji="0" lang="fr-FR" sz="2000" b="0" i="0" u="none" strike="noStrike" cap="none" normalizeH="0" baseline="0" dirty="0" smtClean="0">
                <a:ln>
                  <a:noFill/>
                </a:ln>
                <a:solidFill>
                  <a:srgbClr val="333333"/>
                </a:solidFill>
                <a:effectLst/>
                <a:latin typeface="Trebuchet MS" panose="020B0603020202020204" pitchFamily="34" charset="0"/>
                <a:ea typeface="Calibri" panose="020F0502020204030204" pitchFamily="34" charset="0"/>
                <a:cs typeface="Times New Roman" panose="02020603050405020304" pitchFamily="18" charset="0"/>
              </a:rPr>
              <a:t/>
            </a:r>
            <a:br>
              <a:rPr kumimoji="0" lang="fr-FR" sz="2000" b="0" i="0" u="none" strike="noStrike" cap="none" normalizeH="0" baseline="0" dirty="0" smtClean="0">
                <a:ln>
                  <a:noFill/>
                </a:ln>
                <a:solidFill>
                  <a:srgbClr val="333333"/>
                </a:solidFill>
                <a:effectLst/>
                <a:latin typeface="Trebuchet MS" panose="020B0603020202020204" pitchFamily="34" charset="0"/>
                <a:ea typeface="Calibri" panose="020F0502020204030204" pitchFamily="34" charset="0"/>
                <a:cs typeface="Times New Roman" panose="02020603050405020304" pitchFamily="18" charset="0"/>
              </a:rPr>
            </a:br>
            <a:endParaRPr kumimoji="0" lang="fr-FR" sz="20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5257655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Histoire du médicament</a:t>
            </a:r>
            <a:endParaRPr lang="fr-FR" dirty="0"/>
          </a:p>
        </p:txBody>
      </p:sp>
      <p:sp>
        <p:nvSpPr>
          <p:cNvPr id="3" name="Rectangle 2"/>
          <p:cNvSpPr/>
          <p:nvPr/>
        </p:nvSpPr>
        <p:spPr>
          <a:xfrm>
            <a:off x="575894" y="3015576"/>
            <a:ext cx="10410825" cy="487506"/>
          </a:xfrm>
          <a:prstGeom prst="rect">
            <a:avLst/>
          </a:prstGeom>
        </p:spPr>
        <p:txBody>
          <a:bodyPr wrap="square">
            <a:spAutoFit/>
          </a:bodyPr>
          <a:lstStyle/>
          <a:p>
            <a:pPr>
              <a:lnSpc>
                <a:spcPct val="107000"/>
              </a:lnSpc>
              <a:spcAft>
                <a:spcPts val="800"/>
              </a:spcAft>
            </a:pPr>
            <a:r>
              <a:rPr lang="fr-FR" sz="2400" dirty="0" smtClean="0">
                <a:solidFill>
                  <a:srgbClr val="333333"/>
                </a:solidFill>
                <a:latin typeface="Trebuchet MS" panose="020B060302020202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2400" dirty="0" smtClean="0">
                <a:solidFill>
                  <a:srgbClr val="333333"/>
                </a:solidFill>
                <a:latin typeface="Trebuchet MS" panose="020B0603020202020204" pitchFamily="34" charset="0"/>
                <a:ea typeface="Calibri" panose="020F0502020204030204" pitchFamily="34" charset="0"/>
                <a:cs typeface="Times New Roman" panose="02020603050405020304" pitchFamily="18" charset="0"/>
              </a:rPr>
              <a:t>La </a:t>
            </a:r>
            <a:r>
              <a:rPr lang="fr-FR" sz="24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thériaque peut-elle être inhalée par fumigation ? </a:t>
            </a:r>
            <a:r>
              <a:rPr lang="fr-FR" sz="2400" i="1" dirty="0">
                <a:solidFill>
                  <a:srgbClr val="00B0F0"/>
                </a:solidFill>
                <a:latin typeface="Helvetica" panose="020B0604020202020204" pitchFamily="34" charset="0"/>
                <a:sym typeface="Wingdings" panose="05000000000000000000" pitchFamily="2" charset="2"/>
              </a:rPr>
              <a:t> Faux</a:t>
            </a:r>
            <a:endParaRPr lang="fr-FR"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0531083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 </a:t>
            </a:r>
            <a:endParaRPr lang="fr-FR" dirty="0"/>
          </a:p>
        </p:txBody>
      </p:sp>
      <p:sp>
        <p:nvSpPr>
          <p:cNvPr id="3" name="Rectangle 2"/>
          <p:cNvSpPr/>
          <p:nvPr/>
        </p:nvSpPr>
        <p:spPr>
          <a:xfrm>
            <a:off x="447674" y="3086470"/>
            <a:ext cx="11157835" cy="882678"/>
          </a:xfrm>
          <a:prstGeom prst="rect">
            <a:avLst/>
          </a:prstGeom>
        </p:spPr>
        <p:txBody>
          <a:bodyPr wrap="square">
            <a:spAutoFit/>
          </a:bodyPr>
          <a:lstStyle/>
          <a:p>
            <a:pPr>
              <a:lnSpc>
                <a:spcPct val="107000"/>
              </a:lnSpc>
              <a:spcAft>
                <a:spcPts val="800"/>
              </a:spcAft>
            </a:pPr>
            <a:r>
              <a:rPr lang="fr-FR" sz="2400" dirty="0" smtClean="0">
                <a:solidFill>
                  <a:srgbClr val="333333"/>
                </a:solidFill>
                <a:latin typeface="Trebuchet MS" panose="020B060302020202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2400" dirty="0" smtClean="0">
                <a:solidFill>
                  <a:srgbClr val="333333"/>
                </a:solidFill>
                <a:latin typeface="Trebuchet MS" panose="020B0603020202020204" pitchFamily="34" charset="0"/>
                <a:ea typeface="Calibri" panose="020F0502020204030204" pitchFamily="34" charset="0"/>
                <a:cs typeface="Times New Roman" panose="02020603050405020304" pitchFamily="18" charset="0"/>
              </a:rPr>
              <a:t>Faites-vous </a:t>
            </a:r>
            <a:r>
              <a:rPr lang="fr-FR" sz="24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la distinction entre la forme pharmaceutique et la forme galénique ? </a:t>
            </a:r>
            <a:r>
              <a:rPr lang="fr-FR" sz="2400" i="1" dirty="0">
                <a:solidFill>
                  <a:srgbClr val="00B0F0"/>
                </a:solidFill>
                <a:latin typeface="Helvetica" panose="020B0604020202020204" pitchFamily="34" charset="0"/>
                <a:sym typeface="Wingdings" panose="05000000000000000000" pitchFamily="2" charset="2"/>
              </a:rPr>
              <a:t> </a:t>
            </a:r>
            <a:r>
              <a:rPr lang="fr-FR" sz="2400" i="1" dirty="0" smtClean="0">
                <a:solidFill>
                  <a:srgbClr val="00B0F0"/>
                </a:solidFill>
                <a:latin typeface="Helvetica" panose="020B0604020202020204" pitchFamily="34" charset="0"/>
                <a:sym typeface="Wingdings" panose="05000000000000000000" pitchFamily="2" charset="2"/>
              </a:rPr>
              <a:t>Non</a:t>
            </a:r>
            <a:endParaRPr lang="fr-FR"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8529453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Procédure de mise sur le marche du médicament</a:t>
            </a:r>
            <a:endParaRPr lang="fr-FR" dirty="0"/>
          </a:p>
        </p:txBody>
      </p:sp>
      <p:sp>
        <p:nvSpPr>
          <p:cNvPr id="3" name="Espace réservé du contenu 2"/>
          <p:cNvSpPr>
            <a:spLocks noGrp="1"/>
          </p:cNvSpPr>
          <p:nvPr>
            <p:ph sz="half" idx="1"/>
          </p:nvPr>
        </p:nvSpPr>
        <p:spPr>
          <a:xfrm>
            <a:off x="200192" y="2390775"/>
            <a:ext cx="6191083" cy="3390899"/>
          </a:xfrm>
        </p:spPr>
        <p:txBody>
          <a:bodyPr>
            <a:normAutofit/>
          </a:bodyPr>
          <a:lstStyle/>
          <a:p>
            <a:r>
              <a:rPr lang="fr-FR" sz="2000" b="1" dirty="0" smtClean="0">
                <a:solidFill>
                  <a:srgbClr val="C00000"/>
                </a:solidFill>
              </a:rPr>
              <a:t>Il </a:t>
            </a:r>
            <a:r>
              <a:rPr lang="fr-FR" sz="2000" b="1" dirty="0">
                <a:solidFill>
                  <a:srgbClr val="C00000"/>
                </a:solidFill>
              </a:rPr>
              <a:t>y a plusieurs versions concernant les niveaux de SMR et le taux de remboursement associé</a:t>
            </a:r>
            <a:r>
              <a:rPr lang="fr-FR" sz="2000" dirty="0">
                <a:solidFill>
                  <a:srgbClr val="C00000"/>
                </a:solidFill>
              </a:rPr>
              <a:t>, </a:t>
            </a:r>
            <a:r>
              <a:rPr lang="fr-FR" sz="2000" dirty="0"/>
              <a:t>le Pr </a:t>
            </a:r>
            <a:r>
              <a:rPr lang="fr-FR" sz="2000" dirty="0" err="1"/>
              <a:t>Bertocchio</a:t>
            </a:r>
            <a:r>
              <a:rPr lang="fr-FR" sz="2000" dirty="0"/>
              <a:t> nous a répondu cette </a:t>
            </a:r>
            <a:r>
              <a:rPr lang="fr-FR" sz="2000" dirty="0" smtClean="0"/>
              <a:t>version: </a:t>
            </a:r>
            <a:endParaRPr lang="fr-FR" sz="2000" dirty="0"/>
          </a:p>
          <a:p>
            <a:r>
              <a:rPr lang="fr-FR" sz="2000" dirty="0"/>
              <a:t>Médicaments irremplaçables et </a:t>
            </a:r>
            <a:r>
              <a:rPr lang="fr-FR" sz="2000" dirty="0" smtClean="0"/>
              <a:t>couteux </a:t>
            </a:r>
            <a:r>
              <a:rPr lang="fr-FR" sz="2000" dirty="0"/>
              <a:t>- 100% - étiquette blanche barré </a:t>
            </a:r>
            <a:br>
              <a:rPr lang="fr-FR" sz="2000" dirty="0"/>
            </a:br>
            <a:r>
              <a:rPr lang="fr-FR" sz="2000" dirty="0"/>
              <a:t>SMR important - 65% - étiquette blanche </a:t>
            </a:r>
            <a:br>
              <a:rPr lang="fr-FR" sz="2000" dirty="0"/>
            </a:br>
            <a:r>
              <a:rPr lang="fr-FR" sz="2000" dirty="0"/>
              <a:t>SMR modéré - 30 % - étiquette bleu </a:t>
            </a:r>
            <a:br>
              <a:rPr lang="fr-FR" sz="2000" dirty="0"/>
            </a:br>
            <a:r>
              <a:rPr lang="fr-FR" sz="2000" dirty="0"/>
              <a:t>SMR faible - 15 % - étiquette orange </a:t>
            </a:r>
            <a:br>
              <a:rPr lang="fr-FR" sz="2000" dirty="0"/>
            </a:br>
            <a:r>
              <a:rPr lang="fr-FR" sz="2000" dirty="0"/>
              <a:t>SMR insuffisant - 0 % - aucune étiquette </a:t>
            </a:r>
          </a:p>
        </p:txBody>
      </p:sp>
      <p:sp>
        <p:nvSpPr>
          <p:cNvPr id="4" name="Espace réservé du contenu 3"/>
          <p:cNvSpPr>
            <a:spLocks noGrp="1"/>
          </p:cNvSpPr>
          <p:nvPr>
            <p:ph sz="half" idx="2"/>
          </p:nvPr>
        </p:nvSpPr>
        <p:spPr>
          <a:xfrm>
            <a:off x="6762749" y="2228004"/>
            <a:ext cx="4848059" cy="3477472"/>
          </a:xfrm>
        </p:spPr>
        <p:txBody>
          <a:bodyPr/>
          <a:lstStyle/>
          <a:p>
            <a:r>
              <a:rPr lang="fr-FR" sz="2000" dirty="0"/>
              <a:t>Cependant dans le </a:t>
            </a:r>
            <a:r>
              <a:rPr lang="fr-FR" sz="2000" dirty="0" smtClean="0"/>
              <a:t>livre de pharmacologie, </a:t>
            </a:r>
            <a:r>
              <a:rPr lang="fr-FR" sz="2000" dirty="0"/>
              <a:t>le SMR modéré est associé à un remboursement de 35%, les sites des autorités de santé sont d’accord avec le Pr </a:t>
            </a:r>
            <a:r>
              <a:rPr lang="fr-FR" sz="2000" dirty="0" err="1"/>
              <a:t>Bertocchio</a:t>
            </a:r>
            <a:r>
              <a:rPr lang="fr-FR" sz="2000" dirty="0"/>
              <a:t> (nouvelle loi depuis le 1</a:t>
            </a:r>
            <a:r>
              <a:rPr lang="fr-FR" sz="2000" baseline="30000" dirty="0"/>
              <a:t>er</a:t>
            </a:r>
            <a:r>
              <a:rPr lang="fr-FR" sz="2000" dirty="0"/>
              <a:t> Juillet 2014</a:t>
            </a:r>
            <a:r>
              <a:rPr lang="fr-FR" sz="2000" dirty="0" smtClean="0"/>
              <a:t>)</a:t>
            </a:r>
          </a:p>
          <a:p>
            <a:endParaRPr lang="fr-FR" sz="2000" dirty="0" smtClean="0"/>
          </a:p>
          <a:p>
            <a:r>
              <a:rPr lang="fr-FR" sz="2000" b="1" dirty="0" smtClean="0">
                <a:solidFill>
                  <a:srgbClr val="C00000"/>
                </a:solidFill>
                <a:sym typeface="Wingdings" panose="05000000000000000000" pitchFamily="2" charset="2"/>
              </a:rPr>
              <a:t> </a:t>
            </a:r>
            <a:r>
              <a:rPr lang="fr-FR" sz="2000" b="1" dirty="0" smtClean="0">
                <a:solidFill>
                  <a:srgbClr val="C00000"/>
                </a:solidFill>
              </a:rPr>
              <a:t>quelle </a:t>
            </a:r>
            <a:r>
              <a:rPr lang="fr-FR" sz="2000" b="1" dirty="0">
                <a:solidFill>
                  <a:srgbClr val="C00000"/>
                </a:solidFill>
              </a:rPr>
              <a:t>version est à retenir pour le concours ? </a:t>
            </a:r>
          </a:p>
          <a:p>
            <a:endParaRPr lang="fr-FR" dirty="0"/>
          </a:p>
        </p:txBody>
      </p:sp>
    </p:spTree>
    <p:extLst>
      <p:ext uri="{BB962C8B-B14F-4D97-AF65-F5344CB8AC3E}">
        <p14:creationId xmlns:p14="http://schemas.microsoft.com/office/powerpoint/2010/main" val="17766545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ITEMS DIVERS ET Variés </a:t>
            </a:r>
            <a:endParaRPr lang="fr-FR" dirty="0"/>
          </a:p>
        </p:txBody>
      </p:sp>
    </p:spTree>
    <p:extLst>
      <p:ext uri="{BB962C8B-B14F-4D97-AF65-F5344CB8AC3E}">
        <p14:creationId xmlns:p14="http://schemas.microsoft.com/office/powerpoint/2010/main" val="21507222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Génériques </a:t>
            </a:r>
            <a:endParaRPr lang="fr-FR" dirty="0"/>
          </a:p>
        </p:txBody>
      </p:sp>
      <p:sp>
        <p:nvSpPr>
          <p:cNvPr id="3" name="Rectangle 2"/>
          <p:cNvSpPr/>
          <p:nvPr/>
        </p:nvSpPr>
        <p:spPr>
          <a:xfrm>
            <a:off x="575894" y="2508955"/>
            <a:ext cx="11029616" cy="3227102"/>
          </a:xfrm>
          <a:prstGeom prst="rect">
            <a:avLst/>
          </a:prstGeom>
        </p:spPr>
        <p:txBody>
          <a:bodyPr wrap="square">
            <a:spAutoFit/>
          </a:bodyPr>
          <a:lstStyle/>
          <a:p>
            <a:pPr marL="342900" indent="-342900">
              <a:lnSpc>
                <a:spcPct val="107000"/>
              </a:lnSpc>
              <a:spcAft>
                <a:spcPts val="800"/>
              </a:spcAft>
              <a:buFont typeface="Wingdings" panose="05000000000000000000" pitchFamily="2" charset="2"/>
              <a:buChar char="à"/>
            </a:pPr>
            <a:r>
              <a:rPr lang="fr-FR" sz="2400" dirty="0" smtClean="0">
                <a:solidFill>
                  <a:srgbClr val="333333"/>
                </a:solidFill>
                <a:latin typeface="Trebuchet MS" panose="020B0603020202020204" pitchFamily="34" charset="0"/>
                <a:ea typeface="Calibri" panose="020F0502020204030204" pitchFamily="34" charset="0"/>
                <a:cs typeface="Times New Roman" panose="02020603050405020304" pitchFamily="18" charset="0"/>
              </a:rPr>
              <a:t>Le </a:t>
            </a:r>
            <a:r>
              <a:rPr lang="fr-FR" sz="2400" dirty="0">
                <a:solidFill>
                  <a:srgbClr val="333333"/>
                </a:solidFill>
                <a:latin typeface="Trebuchet MS" panose="020B0603020202020204" pitchFamily="34" charset="0"/>
                <a:ea typeface="Calibri" panose="020F0502020204030204" pitchFamily="34" charset="0"/>
                <a:cs typeface="Times New Roman" panose="02020603050405020304" pitchFamily="18" charset="0"/>
              </a:rPr>
              <a:t>taux de substitution d'un médicament princeps par son générique est en forte </a:t>
            </a:r>
            <a:r>
              <a:rPr lang="fr-FR" sz="2400" dirty="0" smtClean="0">
                <a:solidFill>
                  <a:srgbClr val="333333"/>
                </a:solidFill>
                <a:latin typeface="Trebuchet MS" panose="020B0603020202020204" pitchFamily="34" charset="0"/>
                <a:ea typeface="Calibri" panose="020F0502020204030204" pitchFamily="34" charset="0"/>
                <a:cs typeface="Times New Roman" panose="02020603050405020304" pitchFamily="18" charset="0"/>
              </a:rPr>
              <a:t>hausse.</a:t>
            </a:r>
          </a:p>
          <a:p>
            <a:r>
              <a:rPr lang="fr-FR" sz="2400" i="1" dirty="0" smtClean="0"/>
              <a:t>Doute </a:t>
            </a:r>
            <a:r>
              <a:rPr lang="fr-FR" sz="2400" i="1" dirty="0"/>
              <a:t>par rapport au cours du Pr </a:t>
            </a:r>
            <a:r>
              <a:rPr lang="fr-FR" sz="2400" i="1" dirty="0" err="1"/>
              <a:t>Bertocchio</a:t>
            </a:r>
            <a:r>
              <a:rPr lang="fr-FR" sz="2400" i="1" dirty="0"/>
              <a:t> qui précise que la part du marché des génériques en valeur et en volume n’est plus en augmentation</a:t>
            </a:r>
          </a:p>
          <a:p>
            <a:r>
              <a:rPr lang="fr-FR" sz="2400" i="1" dirty="0"/>
              <a:t>Cependant, le livre et la prof parle toujours de l’augmentation du taux de pénétration c’est </a:t>
            </a:r>
            <a:r>
              <a:rPr lang="fr-FR" sz="2400" i="1" dirty="0" smtClean="0"/>
              <a:t>à </a:t>
            </a:r>
            <a:r>
              <a:rPr lang="fr-FR" sz="2400" i="1" dirty="0"/>
              <a:t>dire du rapport générique/princeps </a:t>
            </a:r>
          </a:p>
          <a:p>
            <a:r>
              <a:rPr lang="fr-FR" sz="2400" i="1" dirty="0"/>
              <a:t>Cet item est-il toujours à compter vrai pour le concours ?  </a:t>
            </a:r>
            <a:r>
              <a:rPr lang="fr-FR" sz="2400" i="1" dirty="0" smtClean="0">
                <a:solidFill>
                  <a:srgbClr val="00B0F0"/>
                </a:solidFill>
              </a:rPr>
              <a:t>Oui mais juste en hausse </a:t>
            </a:r>
            <a:endParaRPr lang="fr-FR" sz="2400" i="1" dirty="0">
              <a:solidFill>
                <a:srgbClr val="00B0F0"/>
              </a:solidFill>
            </a:endParaRPr>
          </a:p>
          <a:p>
            <a:pPr marL="342900" indent="-342900">
              <a:lnSpc>
                <a:spcPct val="107000"/>
              </a:lnSpc>
              <a:spcAft>
                <a:spcPts val="800"/>
              </a:spcAft>
              <a:buFont typeface="Wingdings" panose="05000000000000000000" pitchFamily="2" charset="2"/>
              <a:buChar char="à"/>
            </a:pPr>
            <a:endParaRPr lang="fr-FR" sz="24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1204478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3"/>
          <a:srcRect l="21888" t="12792" r="20952" b="59767"/>
          <a:stretch/>
        </p:blipFill>
        <p:spPr>
          <a:xfrm>
            <a:off x="6366665" y="3980898"/>
            <a:ext cx="5539469" cy="1495153"/>
          </a:xfrm>
          <a:prstGeom prst="rect">
            <a:avLst/>
          </a:prstGeom>
        </p:spPr>
      </p:pic>
      <p:sp>
        <p:nvSpPr>
          <p:cNvPr id="2" name="Titre 1"/>
          <p:cNvSpPr>
            <a:spLocks noGrp="1"/>
          </p:cNvSpPr>
          <p:nvPr>
            <p:ph type="title"/>
          </p:nvPr>
        </p:nvSpPr>
        <p:spPr/>
        <p:txBody>
          <a:bodyPr/>
          <a:lstStyle/>
          <a:p>
            <a:r>
              <a:rPr lang="fr-FR" dirty="0" smtClean="0"/>
              <a:t>DIVERS</a:t>
            </a:r>
            <a:endParaRPr lang="fr-FR" dirty="0"/>
          </a:p>
        </p:txBody>
      </p:sp>
      <p:sp>
        <p:nvSpPr>
          <p:cNvPr id="3" name="Rectangle 2"/>
          <p:cNvSpPr/>
          <p:nvPr/>
        </p:nvSpPr>
        <p:spPr>
          <a:xfrm>
            <a:off x="344246" y="1994970"/>
            <a:ext cx="11029616" cy="3971857"/>
          </a:xfrm>
          <a:prstGeom prst="rect">
            <a:avLst/>
          </a:prstGeom>
        </p:spPr>
        <p:txBody>
          <a:bodyPr wrap="square">
            <a:spAutoFit/>
          </a:bodyPr>
          <a:lstStyle/>
          <a:p>
            <a:pPr>
              <a:lnSpc>
                <a:spcPct val="107000"/>
              </a:lnSpc>
              <a:spcAft>
                <a:spcPts val="800"/>
              </a:spcAft>
            </a:pPr>
            <a:r>
              <a:rPr lang="fr-FR" sz="2400" b="1" u="sng" dirty="0">
                <a:latin typeface="Arial" panose="020B0604020202020204" pitchFamily="34" charset="0"/>
                <a:ea typeface="Calibri" panose="020F0502020204030204" pitchFamily="34" charset="0"/>
                <a:cs typeface="Times New Roman" panose="02020603050405020304" pitchFamily="18" charset="0"/>
              </a:rPr>
              <a:t>Item </a:t>
            </a:r>
            <a:r>
              <a:rPr lang="fr-FR" sz="2400" b="1" u="sng" dirty="0" smtClean="0">
                <a:latin typeface="Arial" panose="020B0604020202020204" pitchFamily="34" charset="0"/>
                <a:ea typeface="Calibri" panose="020F0502020204030204" pitchFamily="34" charset="0"/>
                <a:cs typeface="Times New Roman" panose="02020603050405020304" pitchFamily="18" charset="0"/>
              </a:rPr>
              <a:t>Annale-</a:t>
            </a:r>
            <a:r>
              <a:rPr lang="fr-FR" sz="2400" b="1" dirty="0" smtClean="0">
                <a:latin typeface="Arial" panose="020B0604020202020204" pitchFamily="34" charset="0"/>
                <a:ea typeface="Calibri" panose="020F0502020204030204" pitchFamily="34" charset="0"/>
                <a:cs typeface="Times New Roman" panose="02020603050405020304" pitchFamily="18" charset="0"/>
              </a:rPr>
              <a:t> </a:t>
            </a:r>
            <a:r>
              <a:rPr lang="fr-FR" sz="2400" dirty="0">
                <a:latin typeface="Arial" panose="020B0604020202020204" pitchFamily="34" charset="0"/>
                <a:ea typeface="Calibri" panose="020F0502020204030204" pitchFamily="34" charset="0"/>
                <a:cs typeface="Times New Roman" panose="02020603050405020304" pitchFamily="18" charset="0"/>
              </a:rPr>
              <a:t>Le marché du médicament est partiellement </a:t>
            </a:r>
            <a:r>
              <a:rPr lang="fr-FR" sz="2400" dirty="0" smtClean="0">
                <a:latin typeface="Arial" panose="020B0604020202020204" pitchFamily="34" charset="0"/>
                <a:ea typeface="Calibri" panose="020F0502020204030204" pitchFamily="34" charset="0"/>
                <a:cs typeface="Times New Roman" panose="02020603050405020304" pitchFamily="18" charset="0"/>
              </a:rPr>
              <a:t>contrôlé</a:t>
            </a:r>
          </a:p>
          <a:p>
            <a:pPr>
              <a:lnSpc>
                <a:spcPct val="107000"/>
              </a:lnSpc>
              <a:spcAft>
                <a:spcPts val="800"/>
              </a:spcAft>
            </a:pPr>
            <a:r>
              <a:rPr lang="fr-FR" sz="2400" smtClean="0">
                <a:latin typeface="Arial" panose="020B0604020202020204" pitchFamily="34" charset="0"/>
                <a:ea typeface="Calibri" panose="020F0502020204030204" pitchFamily="34" charset="0"/>
                <a:cs typeface="Times New Roman" panose="02020603050405020304" pitchFamily="18" charset="0"/>
              </a:rPr>
              <a:t>Faux </a:t>
            </a:r>
            <a:r>
              <a:rPr lang="fr-FR" sz="2400" dirty="0" smtClean="0">
                <a:latin typeface="Arial" panose="020B0604020202020204" pitchFamily="34" charset="0"/>
                <a:ea typeface="Calibri" panose="020F0502020204030204" pitchFamily="34" charset="0"/>
                <a:cs typeface="Times New Roman" panose="02020603050405020304" pitchFamily="18" charset="0"/>
              </a:rPr>
              <a:t>: car la mise sur le marché </a:t>
            </a:r>
            <a:r>
              <a:rPr lang="fr-FR" sz="2400" smtClean="0">
                <a:latin typeface="Arial" panose="020B0604020202020204" pitchFamily="34" charset="0"/>
                <a:ea typeface="Calibri" panose="020F0502020204030204" pitchFamily="34" charset="0"/>
                <a:cs typeface="Times New Roman" panose="02020603050405020304" pitchFamily="18" charset="0"/>
              </a:rPr>
              <a:t>est complètement </a:t>
            </a:r>
            <a:r>
              <a:rPr lang="fr-FR" sz="2400" dirty="0" smtClean="0">
                <a:latin typeface="Arial" panose="020B0604020202020204" pitchFamily="34" charset="0"/>
                <a:ea typeface="Calibri" panose="020F0502020204030204" pitchFamily="34" charset="0"/>
                <a:cs typeface="Times New Roman" panose="02020603050405020304" pitchFamily="18" charset="0"/>
              </a:rPr>
              <a:t>contrôlé ?</a:t>
            </a:r>
          </a:p>
          <a:p>
            <a:pPr>
              <a:lnSpc>
                <a:spcPct val="107000"/>
              </a:lnSpc>
              <a:spcAft>
                <a:spcPts val="800"/>
              </a:spcAft>
            </a:pPr>
            <a:r>
              <a:rPr lang="fr-FR" sz="2400" dirty="0" smtClean="0">
                <a:effectLst/>
                <a:latin typeface="Arial" panose="020B0604020202020204" pitchFamily="34" charset="0"/>
                <a:ea typeface="Calibri" panose="020F0502020204030204" pitchFamily="34" charset="0"/>
                <a:cs typeface="Times New Roman" panose="02020603050405020304" pitchFamily="18" charset="0"/>
              </a:rPr>
              <a:t>Vrai : car certains paramètres du </a:t>
            </a:r>
            <a:r>
              <a:rPr lang="fr-FR" sz="2400" smtClean="0">
                <a:effectLst/>
                <a:latin typeface="Arial" panose="020B0604020202020204" pitchFamily="34" charset="0"/>
                <a:ea typeface="Calibri" panose="020F0502020204030204" pitchFamily="34" charset="0"/>
                <a:cs typeface="Times New Roman" panose="02020603050405020304" pitchFamily="18" charset="0"/>
              </a:rPr>
              <a:t>marché restent </a:t>
            </a:r>
            <a:r>
              <a:rPr lang="fr-FR" sz="2400" dirty="0" smtClean="0">
                <a:effectLst/>
                <a:latin typeface="Arial" panose="020B0604020202020204" pitchFamily="34" charset="0"/>
                <a:ea typeface="Calibri" panose="020F0502020204030204" pitchFamily="34" charset="0"/>
                <a:cs typeface="Times New Roman" panose="02020603050405020304" pitchFamily="18" charset="0"/>
              </a:rPr>
              <a:t>libres comme le prix pour </a:t>
            </a:r>
            <a:r>
              <a:rPr lang="fr-FR" sz="2400" smtClean="0">
                <a:effectLst/>
                <a:latin typeface="Arial" panose="020B0604020202020204" pitchFamily="34" charset="0"/>
                <a:ea typeface="Calibri" panose="020F0502020204030204" pitchFamily="34" charset="0"/>
                <a:cs typeface="Times New Roman" panose="02020603050405020304" pitchFamily="18" charset="0"/>
              </a:rPr>
              <a:t>les </a:t>
            </a:r>
          </a:p>
          <a:p>
            <a:pPr>
              <a:lnSpc>
                <a:spcPct val="107000"/>
              </a:lnSpc>
              <a:spcAft>
                <a:spcPts val="800"/>
              </a:spcAft>
            </a:pPr>
            <a:r>
              <a:rPr lang="fr-FR" sz="2400" smtClean="0">
                <a:effectLst/>
                <a:latin typeface="Arial" panose="020B0604020202020204" pitchFamily="34" charset="0"/>
                <a:ea typeface="Calibri" panose="020F0502020204030204" pitchFamily="34" charset="0"/>
                <a:cs typeface="Times New Roman" panose="02020603050405020304" pitchFamily="18" charset="0"/>
              </a:rPr>
              <a:t>médicaments </a:t>
            </a:r>
            <a:r>
              <a:rPr lang="fr-FR" sz="2400" dirty="0" smtClean="0">
                <a:effectLst/>
                <a:latin typeface="Arial" panose="020B0604020202020204" pitchFamily="34" charset="0"/>
                <a:ea typeface="Calibri" panose="020F0502020204030204" pitchFamily="34" charset="0"/>
                <a:cs typeface="Times New Roman" panose="02020603050405020304" pitchFamily="18" charset="0"/>
              </a:rPr>
              <a:t>grands publics ?</a:t>
            </a:r>
          </a:p>
          <a:p>
            <a:pPr>
              <a:lnSpc>
                <a:spcPct val="107000"/>
              </a:lnSpc>
              <a:spcAft>
                <a:spcPts val="800"/>
              </a:spcAft>
            </a:pPr>
            <a:endParaRPr lang="fr-FR" sz="2400" dirty="0" smtClean="0">
              <a:effectLst/>
              <a:latin typeface="Arial" panose="020B060402020202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Wingdings" panose="05000000000000000000" pitchFamily="2" charset="2"/>
              <a:buChar char="à"/>
            </a:pPr>
            <a:r>
              <a:rPr lang="fr-FR" sz="2400" i="1"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Faux </a:t>
            </a:r>
          </a:p>
          <a:p>
            <a:pPr marL="342900" indent="-342900">
              <a:lnSpc>
                <a:spcPct val="107000"/>
              </a:lnSpc>
              <a:spcAft>
                <a:spcPts val="800"/>
              </a:spcAft>
              <a:buFont typeface="Wingdings" panose="05000000000000000000" pitchFamily="2" charset="2"/>
              <a:buChar char="à"/>
            </a:pPr>
            <a:endParaRPr lang="fr-FR" sz="2400" i="1" dirty="0" smtClean="0">
              <a:solidFill>
                <a:srgbClr val="00B0F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fr-FR"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920053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Iatrogénie</a:t>
            </a:r>
            <a:endParaRPr lang="fr-FR" dirty="0"/>
          </a:p>
        </p:txBody>
      </p:sp>
      <p:sp>
        <p:nvSpPr>
          <p:cNvPr id="3" name="Rectangle 2"/>
          <p:cNvSpPr/>
          <p:nvPr/>
        </p:nvSpPr>
        <p:spPr>
          <a:xfrm>
            <a:off x="575894" y="2888884"/>
            <a:ext cx="11029616" cy="2939651"/>
          </a:xfrm>
          <a:prstGeom prst="rect">
            <a:avLst/>
          </a:prstGeom>
        </p:spPr>
        <p:txBody>
          <a:bodyPr wrap="square">
            <a:spAutoFit/>
          </a:bodyPr>
          <a:lstStyle/>
          <a:p>
            <a:pPr>
              <a:lnSpc>
                <a:spcPct val="107000"/>
              </a:lnSpc>
              <a:spcAft>
                <a:spcPts val="800"/>
              </a:spcAft>
            </a:pPr>
            <a:r>
              <a:rPr lang="fr-FR" sz="2400" b="1" u="sng" dirty="0">
                <a:latin typeface="Arial" panose="020B0604020202020204" pitchFamily="34" charset="0"/>
                <a:ea typeface="Calibri" panose="020F0502020204030204" pitchFamily="34" charset="0"/>
                <a:cs typeface="Times New Roman" panose="02020603050405020304" pitchFamily="18" charset="0"/>
              </a:rPr>
              <a:t>Item </a:t>
            </a:r>
            <a:r>
              <a:rPr lang="fr-FR" sz="2400" b="1" u="sng" dirty="0" smtClean="0">
                <a:latin typeface="Arial" panose="020B0604020202020204" pitchFamily="34" charset="0"/>
                <a:ea typeface="Calibri" panose="020F0502020204030204" pitchFamily="34" charset="0"/>
                <a:cs typeface="Times New Roman" panose="02020603050405020304" pitchFamily="18" charset="0"/>
              </a:rPr>
              <a:t>Annale-</a:t>
            </a:r>
            <a:r>
              <a:rPr lang="fr-FR" sz="2400" dirty="0" smtClean="0">
                <a:latin typeface="Arial" panose="020B0604020202020204" pitchFamily="34" charset="0"/>
                <a:ea typeface="Calibri" panose="020F0502020204030204" pitchFamily="34" charset="0"/>
                <a:cs typeface="Times New Roman" panose="02020603050405020304" pitchFamily="18" charset="0"/>
              </a:rPr>
              <a:t> </a:t>
            </a:r>
            <a:r>
              <a:rPr lang="fr-FR" sz="2400" dirty="0">
                <a:latin typeface="Arial" panose="020B0604020202020204" pitchFamily="34" charset="0"/>
                <a:ea typeface="Calibri" panose="020F0502020204030204" pitchFamily="34" charset="0"/>
                <a:cs typeface="Times New Roman" panose="02020603050405020304" pitchFamily="18" charset="0"/>
              </a:rPr>
              <a:t>Les effets indésirables de type A ont pour origine les propriétés pharmacocinétiques des </a:t>
            </a:r>
            <a:r>
              <a:rPr lang="fr-FR" sz="2400" dirty="0" smtClean="0">
                <a:latin typeface="Arial" panose="020B0604020202020204" pitchFamily="34" charset="0"/>
                <a:ea typeface="Calibri" panose="020F0502020204030204" pitchFamily="34" charset="0"/>
                <a:cs typeface="Times New Roman" panose="02020603050405020304" pitchFamily="18" charset="0"/>
              </a:rPr>
              <a:t>médicaments</a:t>
            </a:r>
          </a:p>
          <a:p>
            <a:pPr>
              <a:lnSpc>
                <a:spcPct val="107000"/>
              </a:lnSpc>
              <a:spcAft>
                <a:spcPts val="800"/>
              </a:spcAft>
            </a:pPr>
            <a:endParaRPr lang="fr-FR" sz="2000" dirty="0" smtClean="0">
              <a:effectLst/>
              <a:latin typeface="Arial" panose="020B0604020202020204" pitchFamily="34" charset="0"/>
              <a:ea typeface="Calibri" panose="020F0502020204030204" pitchFamily="34" charset="0"/>
              <a:cs typeface="Times New Roman" panose="02020603050405020304" pitchFamily="18" charset="0"/>
            </a:endParaRPr>
          </a:p>
          <a:p>
            <a:pPr lvl="0">
              <a:lnSpc>
                <a:spcPct val="107000"/>
              </a:lnSpc>
              <a:spcAft>
                <a:spcPts val="800"/>
              </a:spcAft>
            </a:pPr>
            <a:r>
              <a:rPr lang="fr-FR" sz="2000"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Faux </a:t>
            </a:r>
            <a:r>
              <a:rPr lang="fr-FR" sz="2000" i="1" dirty="0">
                <a:solidFill>
                  <a:srgbClr val="00B0F0"/>
                </a:solidFill>
              </a:rPr>
              <a:t> </a:t>
            </a:r>
            <a:r>
              <a:rPr lang="fr-FR" sz="2000" i="1" dirty="0" smtClean="0">
                <a:solidFill>
                  <a:srgbClr val="00B0F0"/>
                </a:solidFill>
              </a:rPr>
              <a:t>: les </a:t>
            </a:r>
            <a:r>
              <a:rPr lang="fr-FR" sz="2000" i="1" dirty="0">
                <a:solidFill>
                  <a:srgbClr val="00B0F0"/>
                </a:solidFill>
              </a:rPr>
              <a:t>propriétés pharmacologiques, SURTOUT pharmacodynamiques, on se positionne par rapport à l’origine de l’effet et pas par rapport à l’origine de la modification de concentration par exemple </a:t>
            </a:r>
          </a:p>
          <a:p>
            <a:pPr>
              <a:lnSpc>
                <a:spcPct val="107000"/>
              </a:lnSpc>
              <a:spcAft>
                <a:spcPts val="800"/>
              </a:spcAft>
            </a:pPr>
            <a:endParaRPr lang="fr-FR" sz="2000" dirty="0">
              <a:effectLst/>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fr-FR"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0241808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DIVERS</a:t>
            </a:r>
            <a:endParaRPr lang="fr-FR" dirty="0"/>
          </a:p>
        </p:txBody>
      </p:sp>
      <p:sp>
        <p:nvSpPr>
          <p:cNvPr id="3" name="Rectangle 2"/>
          <p:cNvSpPr/>
          <p:nvPr/>
        </p:nvSpPr>
        <p:spPr>
          <a:xfrm>
            <a:off x="575894" y="2740702"/>
            <a:ext cx="11029616" cy="1826910"/>
          </a:xfrm>
          <a:prstGeom prst="rect">
            <a:avLst/>
          </a:prstGeom>
        </p:spPr>
        <p:txBody>
          <a:bodyPr wrap="square">
            <a:spAutoFit/>
          </a:bodyPr>
          <a:lstStyle/>
          <a:p>
            <a:pPr>
              <a:lnSpc>
                <a:spcPct val="107000"/>
              </a:lnSpc>
              <a:spcAft>
                <a:spcPts val="600"/>
              </a:spcAft>
              <a:tabLst>
                <a:tab pos="6151245" algn="l"/>
              </a:tabLst>
            </a:pPr>
            <a:r>
              <a:rPr lang="fr-FR" sz="2400" b="1" u="sng"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Item-</a:t>
            </a:r>
            <a:r>
              <a:rPr lang="fr-FR" sz="2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fr-FR" sz="2400" dirty="0">
                <a:solidFill>
                  <a:srgbClr val="000000"/>
                </a:solidFill>
                <a:latin typeface="Arial" panose="020B0604020202020204" pitchFamily="34" charset="0"/>
                <a:ea typeface="Calibri" panose="020F0502020204030204" pitchFamily="34" charset="0"/>
                <a:cs typeface="Times New Roman" panose="02020603050405020304" pitchFamily="18" charset="0"/>
              </a:rPr>
              <a:t>La durée de monopole de vente d'un médicament peut être supérieure à la durée du </a:t>
            </a:r>
            <a:r>
              <a:rPr lang="fr-FR" sz="2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brevet</a:t>
            </a:r>
          </a:p>
          <a:p>
            <a:pPr>
              <a:lnSpc>
                <a:spcPct val="107000"/>
              </a:lnSpc>
              <a:spcAft>
                <a:spcPts val="600"/>
              </a:spcAft>
              <a:tabLst>
                <a:tab pos="6151245" algn="l"/>
              </a:tabLst>
            </a:pPr>
            <a:endParaRPr lang="fr-FR" sz="24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600"/>
              </a:spcAft>
              <a:tabLst>
                <a:tab pos="6151245" algn="l"/>
              </a:tabLst>
            </a:pPr>
            <a:r>
              <a:rPr lang="fr-FR" sz="2400"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Trop variable selon les situations et les pays </a:t>
            </a:r>
            <a:r>
              <a:rPr lang="fr-FR" dirty="0">
                <a:solidFill>
                  <a:srgbClr val="00B0F0"/>
                </a:solidFill>
                <a:latin typeface="Arial" panose="020B0604020202020204" pitchFamily="34" charset="0"/>
                <a:ea typeface="Calibri" panose="020F0502020204030204" pitchFamily="34" charset="0"/>
                <a:cs typeface="Times New Roman" panose="02020603050405020304" pitchFamily="18" charset="0"/>
              </a:rPr>
              <a:t>	</a:t>
            </a:r>
            <a:endParaRPr lang="fr-FR" sz="2400"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4230638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OTC </a:t>
            </a:r>
            <a:endParaRPr lang="fr-FR" dirty="0"/>
          </a:p>
        </p:txBody>
      </p:sp>
      <p:sp>
        <p:nvSpPr>
          <p:cNvPr id="3" name="Rectangle 2"/>
          <p:cNvSpPr/>
          <p:nvPr/>
        </p:nvSpPr>
        <p:spPr>
          <a:xfrm>
            <a:off x="431515" y="2427466"/>
            <a:ext cx="11029616" cy="3647730"/>
          </a:xfrm>
          <a:prstGeom prst="rect">
            <a:avLst/>
          </a:prstGeom>
        </p:spPr>
        <p:txBody>
          <a:bodyPr wrap="square">
            <a:spAutoFit/>
          </a:bodyPr>
          <a:lstStyle/>
          <a:p>
            <a:pPr>
              <a:lnSpc>
                <a:spcPct val="107000"/>
              </a:lnSpc>
              <a:spcAft>
                <a:spcPts val="600"/>
              </a:spcAft>
            </a:pPr>
            <a:r>
              <a:rPr lang="fr-FR" sz="2400" b="1" u="sng"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Item-</a:t>
            </a:r>
            <a:r>
              <a:rPr lang="fr-FR" sz="2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fr-FR" sz="2400" dirty="0">
                <a:solidFill>
                  <a:srgbClr val="000000"/>
                </a:solidFill>
                <a:latin typeface="Arial" panose="020B0604020202020204" pitchFamily="34" charset="0"/>
                <a:ea typeface="Calibri" panose="020F0502020204030204" pitchFamily="34" charset="0"/>
                <a:cs typeface="Times New Roman" panose="02020603050405020304" pitchFamily="18" charset="0"/>
              </a:rPr>
              <a:t>La vente Over the </a:t>
            </a:r>
            <a:r>
              <a:rPr lang="fr-FR" sz="2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Conter </a:t>
            </a:r>
            <a:r>
              <a:rPr lang="fr-FR" sz="2400" dirty="0">
                <a:solidFill>
                  <a:srgbClr val="000000"/>
                </a:solidFill>
                <a:latin typeface="Arial" panose="020B0604020202020204" pitchFamily="34" charset="0"/>
                <a:ea typeface="Calibri" panose="020F0502020204030204" pitchFamily="34" charset="0"/>
                <a:cs typeface="Times New Roman" panose="02020603050405020304" pitchFamily="18" charset="0"/>
              </a:rPr>
              <a:t>est une vente libre de médicament à prescription médicale </a:t>
            </a:r>
            <a:r>
              <a:rPr lang="fr-FR" sz="2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facultative</a:t>
            </a:r>
          </a:p>
          <a:p>
            <a:pPr>
              <a:lnSpc>
                <a:spcPct val="107000"/>
              </a:lnSpc>
              <a:spcAft>
                <a:spcPts val="600"/>
              </a:spcAft>
            </a:pPr>
            <a:endParaRPr lang="fr-FR" sz="24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lvl="0"/>
            <a:r>
              <a:rPr lang="fr-FR" sz="2400"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2400" i="1" dirty="0">
                <a:solidFill>
                  <a:srgbClr val="00B0F0"/>
                </a:solidFill>
              </a:rPr>
              <a:t>les OTC sont tous potentiellement prescrits sauf pour l’exception du paracétamol, pour les autres il existe toujours plusieurs gammes pour le même PA, une gamme conseil et une gamme prescrits notamment</a:t>
            </a:r>
          </a:p>
          <a:p>
            <a:pPr lvl="0"/>
            <a:r>
              <a:rPr lang="fr-FR" sz="2400" i="1" dirty="0">
                <a:solidFill>
                  <a:srgbClr val="00B0F0"/>
                </a:solidFill>
              </a:rPr>
              <a:t>Il existe par exemple une exception inverse : le viagra doit être prescrits mais il n’est pas remboursé </a:t>
            </a:r>
          </a:p>
          <a:p>
            <a:endParaRPr lang="fr-FR" sz="2400" dirty="0"/>
          </a:p>
        </p:txBody>
      </p:sp>
    </p:spTree>
    <p:extLst>
      <p:ext uri="{BB962C8B-B14F-4D97-AF65-F5344CB8AC3E}">
        <p14:creationId xmlns:p14="http://schemas.microsoft.com/office/powerpoint/2010/main" val="136144526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Iatrogénie</a:t>
            </a:r>
            <a:endParaRPr lang="fr-FR" dirty="0"/>
          </a:p>
        </p:txBody>
      </p:sp>
      <p:sp>
        <p:nvSpPr>
          <p:cNvPr id="3" name="Rectangle 2"/>
          <p:cNvSpPr/>
          <p:nvPr/>
        </p:nvSpPr>
        <p:spPr>
          <a:xfrm>
            <a:off x="575894" y="3037065"/>
            <a:ext cx="11029616" cy="1980799"/>
          </a:xfrm>
          <a:prstGeom prst="rect">
            <a:avLst/>
          </a:prstGeom>
        </p:spPr>
        <p:txBody>
          <a:bodyPr wrap="square">
            <a:spAutoFit/>
          </a:bodyPr>
          <a:lstStyle/>
          <a:p>
            <a:pPr>
              <a:lnSpc>
                <a:spcPct val="107000"/>
              </a:lnSpc>
              <a:spcAft>
                <a:spcPts val="800"/>
              </a:spcAft>
            </a:pPr>
            <a:r>
              <a:rPr lang="fr-FR" sz="2400" b="1" u="sng" dirty="0" smtClean="0">
                <a:latin typeface="Arial" panose="020B0604020202020204" pitchFamily="34" charset="0"/>
                <a:ea typeface="Calibri" panose="020F0502020204030204" pitchFamily="34" charset="0"/>
                <a:cs typeface="Times New Roman" panose="02020603050405020304" pitchFamily="18" charset="0"/>
              </a:rPr>
              <a:t>Item-</a:t>
            </a:r>
            <a:r>
              <a:rPr lang="fr-FR" sz="2400" dirty="0" smtClean="0">
                <a:latin typeface="Arial" panose="020B0604020202020204" pitchFamily="34" charset="0"/>
                <a:ea typeface="Calibri" panose="020F0502020204030204" pitchFamily="34" charset="0"/>
                <a:cs typeface="Times New Roman" panose="02020603050405020304" pitchFamily="18" charset="0"/>
              </a:rPr>
              <a:t> </a:t>
            </a:r>
            <a:r>
              <a:rPr lang="fr-FR" sz="2400" dirty="0">
                <a:latin typeface="Arial" panose="020B0604020202020204" pitchFamily="34" charset="0"/>
                <a:ea typeface="Calibri" panose="020F0502020204030204" pitchFamily="34" charset="0"/>
                <a:cs typeface="Times New Roman" panose="02020603050405020304" pitchFamily="18" charset="0"/>
              </a:rPr>
              <a:t>Les effets de type A sont prévisibles à partir du RCP et donc </a:t>
            </a:r>
            <a:r>
              <a:rPr lang="fr-FR" sz="2400" dirty="0" smtClean="0">
                <a:latin typeface="Arial" panose="020B0604020202020204" pitchFamily="34" charset="0"/>
                <a:ea typeface="Calibri" panose="020F0502020204030204" pitchFamily="34" charset="0"/>
                <a:cs typeface="Times New Roman" panose="02020603050405020304" pitchFamily="18" charset="0"/>
              </a:rPr>
              <a:t>évitables</a:t>
            </a:r>
          </a:p>
          <a:p>
            <a:pPr>
              <a:lnSpc>
                <a:spcPct val="107000"/>
              </a:lnSpc>
              <a:spcAft>
                <a:spcPts val="800"/>
              </a:spcAft>
            </a:pPr>
            <a:endParaRPr lang="fr-FR" sz="2400" i="1" dirty="0">
              <a:effectLst/>
              <a:latin typeface="Arial" panose="020B0604020202020204" pitchFamily="34" charset="0"/>
              <a:ea typeface="Calibri" panose="020F0502020204030204" pitchFamily="34" charset="0"/>
              <a:cs typeface="Times New Roman" panose="02020603050405020304" pitchFamily="18" charset="0"/>
            </a:endParaRPr>
          </a:p>
          <a:p>
            <a:pPr lvl="0">
              <a:lnSpc>
                <a:spcPct val="107000"/>
              </a:lnSpc>
              <a:spcAft>
                <a:spcPts val="800"/>
              </a:spcAft>
            </a:pPr>
            <a:r>
              <a:rPr lang="fr-FR" sz="2400"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2400" i="1" dirty="0">
                <a:solidFill>
                  <a:srgbClr val="00B0F0"/>
                </a:solidFill>
              </a:rPr>
              <a:t>évitables potentiellement mais formulation à éviter </a:t>
            </a:r>
          </a:p>
          <a:p>
            <a:pPr>
              <a:lnSpc>
                <a:spcPct val="107000"/>
              </a:lnSpc>
              <a:spcAft>
                <a:spcPts val="800"/>
              </a:spcAft>
            </a:pPr>
            <a:r>
              <a:rPr lang="fr-FR" sz="2400" dirty="0"/>
              <a:t> </a:t>
            </a:r>
            <a:endParaRPr lang="fr-FR"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4647616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Cycle de  vie</a:t>
            </a:r>
            <a:endParaRPr lang="fr-FR" dirty="0"/>
          </a:p>
        </p:txBody>
      </p:sp>
      <p:sp>
        <p:nvSpPr>
          <p:cNvPr id="3" name="Rectangle 2"/>
          <p:cNvSpPr/>
          <p:nvPr/>
        </p:nvSpPr>
        <p:spPr>
          <a:xfrm>
            <a:off x="575894" y="2154750"/>
            <a:ext cx="11029616" cy="4007572"/>
          </a:xfrm>
          <a:prstGeom prst="rect">
            <a:avLst/>
          </a:prstGeom>
        </p:spPr>
        <p:txBody>
          <a:bodyPr wrap="square">
            <a:spAutoFit/>
          </a:bodyPr>
          <a:lstStyle/>
          <a:p>
            <a:pPr>
              <a:lnSpc>
                <a:spcPct val="107000"/>
              </a:lnSpc>
              <a:spcAft>
                <a:spcPts val="800"/>
              </a:spcAft>
            </a:pPr>
            <a:r>
              <a:rPr lang="fr-FR" sz="2400" b="1" u="sng" dirty="0">
                <a:latin typeface="Arial" panose="020B0604020202020204" pitchFamily="34" charset="0"/>
                <a:ea typeface="Calibri" panose="020F0502020204030204" pitchFamily="34" charset="0"/>
                <a:cs typeface="Times New Roman" panose="02020603050405020304" pitchFamily="18" charset="0"/>
              </a:rPr>
              <a:t>Item </a:t>
            </a:r>
            <a:r>
              <a:rPr lang="fr-FR" sz="2400" b="1" u="sng" dirty="0" smtClean="0">
                <a:latin typeface="Arial" panose="020B0604020202020204" pitchFamily="34" charset="0"/>
                <a:ea typeface="Calibri" panose="020F0502020204030204" pitchFamily="34" charset="0"/>
                <a:cs typeface="Times New Roman" panose="02020603050405020304" pitchFamily="18" charset="0"/>
              </a:rPr>
              <a:t>Annale-</a:t>
            </a:r>
            <a:r>
              <a:rPr lang="fr-FR" sz="2400" dirty="0" smtClean="0">
                <a:latin typeface="Arial" panose="020B0604020202020204" pitchFamily="34" charset="0"/>
                <a:ea typeface="Calibri" panose="020F0502020204030204" pitchFamily="34" charset="0"/>
                <a:cs typeface="Times New Roman" panose="02020603050405020304" pitchFamily="18" charset="0"/>
              </a:rPr>
              <a:t> </a:t>
            </a:r>
            <a:r>
              <a:rPr lang="fr-FR" sz="2400" dirty="0">
                <a:latin typeface="Arial" panose="020B0604020202020204" pitchFamily="34" charset="0"/>
                <a:ea typeface="Calibri" panose="020F0502020204030204" pitchFamily="34" charset="0"/>
                <a:cs typeface="Times New Roman" panose="02020603050405020304" pitchFamily="18" charset="0"/>
              </a:rPr>
              <a:t>La découverte d’un nouveau médicament répond à une proposition des </a:t>
            </a:r>
            <a:r>
              <a:rPr lang="fr-FR" sz="2400" dirty="0" smtClean="0">
                <a:latin typeface="Arial" panose="020B0604020202020204" pitchFamily="34" charset="0"/>
                <a:ea typeface="Calibri" panose="020F0502020204030204" pitchFamily="34" charset="0"/>
                <a:cs typeface="Times New Roman" panose="02020603050405020304" pitchFamily="18" charset="0"/>
              </a:rPr>
              <a:t>patients</a:t>
            </a:r>
          </a:p>
          <a:p>
            <a:pPr>
              <a:lnSpc>
                <a:spcPct val="107000"/>
              </a:lnSpc>
              <a:spcAft>
                <a:spcPts val="800"/>
              </a:spcAft>
            </a:pPr>
            <a:endParaRPr lang="fr-FR" sz="2400" dirty="0">
              <a:effectLst/>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sz="2400" dirty="0" smtClean="0">
                <a:latin typeface="Arial" panose="020B0604020202020204" pitchFamily="34" charset="0"/>
                <a:ea typeface="Calibri" panose="020F0502020204030204" pitchFamily="34" charset="0"/>
                <a:cs typeface="Times New Roman" panose="02020603050405020304" pitchFamily="18" charset="0"/>
              </a:rPr>
              <a:t>Est-ce possible en plus du besoin d’amélioration thérapeutique et de la rentabilité économique ? </a:t>
            </a:r>
          </a:p>
          <a:p>
            <a:pPr>
              <a:lnSpc>
                <a:spcPct val="107000"/>
              </a:lnSpc>
              <a:spcAft>
                <a:spcPts val="800"/>
              </a:spcAft>
            </a:pPr>
            <a:endParaRPr lang="fr-FR" sz="2400" dirty="0">
              <a:effectLst/>
              <a:latin typeface="Arial" panose="020B0604020202020204" pitchFamily="34" charset="0"/>
              <a:ea typeface="Calibri" panose="020F0502020204030204" pitchFamily="34" charset="0"/>
              <a:cs typeface="Times New Roman" panose="02020603050405020304" pitchFamily="18" charset="0"/>
            </a:endParaRPr>
          </a:p>
          <a:p>
            <a:pPr lvl="0" defTabSz="914400">
              <a:defRPr/>
            </a:pPr>
            <a:r>
              <a:rPr lang="fr-FR" sz="2400"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2400" i="1" dirty="0">
                <a:solidFill>
                  <a:srgbClr val="00B0F0"/>
                </a:solidFill>
              </a:rPr>
              <a:t>: FAUX même si les associations de patients prennent de l’importance elle ne sont pas à l’origine du développement d’un nouveau médicament </a:t>
            </a:r>
          </a:p>
          <a:p>
            <a:pPr>
              <a:lnSpc>
                <a:spcPct val="107000"/>
              </a:lnSpc>
              <a:spcAft>
                <a:spcPts val="800"/>
              </a:spcAft>
            </a:pPr>
            <a:endParaRPr lang="fr-FR"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8763890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Génériques</a:t>
            </a:r>
            <a:endParaRPr lang="fr-FR" dirty="0"/>
          </a:p>
        </p:txBody>
      </p:sp>
      <p:sp>
        <p:nvSpPr>
          <p:cNvPr id="3" name="Rectangle 2"/>
          <p:cNvSpPr/>
          <p:nvPr/>
        </p:nvSpPr>
        <p:spPr>
          <a:xfrm>
            <a:off x="399431" y="2239708"/>
            <a:ext cx="11029616" cy="1277850"/>
          </a:xfrm>
          <a:prstGeom prst="rect">
            <a:avLst/>
          </a:prstGeom>
        </p:spPr>
        <p:txBody>
          <a:bodyPr wrap="square">
            <a:spAutoFit/>
          </a:bodyPr>
          <a:lstStyle/>
          <a:p>
            <a:pPr>
              <a:lnSpc>
                <a:spcPct val="107000"/>
              </a:lnSpc>
              <a:spcAft>
                <a:spcPts val="800"/>
              </a:spcAft>
            </a:pPr>
            <a:r>
              <a:rPr lang="fr-FR" sz="2400" b="1" u="sng" dirty="0">
                <a:latin typeface="Arial" panose="020B0604020202020204" pitchFamily="34" charset="0"/>
                <a:ea typeface="Calibri" panose="020F0502020204030204" pitchFamily="34" charset="0"/>
                <a:cs typeface="Times New Roman" panose="02020603050405020304" pitchFamily="18" charset="0"/>
              </a:rPr>
              <a:t>Item </a:t>
            </a:r>
            <a:r>
              <a:rPr lang="fr-FR" sz="2400" b="1" u="sng" dirty="0" smtClean="0">
                <a:latin typeface="Arial" panose="020B0604020202020204" pitchFamily="34" charset="0"/>
                <a:ea typeface="Calibri" panose="020F0502020204030204" pitchFamily="34" charset="0"/>
                <a:cs typeface="Times New Roman" panose="02020603050405020304" pitchFamily="18" charset="0"/>
              </a:rPr>
              <a:t>Annale- </a:t>
            </a:r>
            <a:r>
              <a:rPr lang="fr-FR" sz="2400" dirty="0" smtClean="0">
                <a:latin typeface="Arial" panose="020B0604020202020204" pitchFamily="34" charset="0"/>
                <a:ea typeface="Calibri" panose="020F0502020204030204" pitchFamily="34" charset="0"/>
                <a:cs typeface="Times New Roman" panose="02020603050405020304" pitchFamily="18" charset="0"/>
              </a:rPr>
              <a:t> </a:t>
            </a:r>
            <a:r>
              <a:rPr lang="fr-FR" sz="2400" dirty="0">
                <a:latin typeface="Arial" panose="020B0604020202020204" pitchFamily="34" charset="0"/>
                <a:ea typeface="Calibri" panose="020F0502020204030204" pitchFamily="34" charset="0"/>
                <a:cs typeface="Times New Roman" panose="02020603050405020304" pitchFamily="18" charset="0"/>
              </a:rPr>
              <a:t>Le médecin traitant doit mentionner à la CPAM le refus de la substitution afin que vous soyez inscrit sur le registre national informatisé de </a:t>
            </a:r>
            <a:r>
              <a:rPr lang="fr-FR" sz="2400" dirty="0" smtClean="0">
                <a:latin typeface="Arial" panose="020B0604020202020204" pitchFamily="34" charset="0"/>
                <a:ea typeface="Calibri" panose="020F0502020204030204" pitchFamily="34" charset="0"/>
                <a:cs typeface="Times New Roman" panose="02020603050405020304" pitchFamily="18" charset="0"/>
              </a:rPr>
              <a:t>refus </a:t>
            </a:r>
            <a:r>
              <a:rPr lang="fr-FR" sz="2400"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2400"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rPr>
              <a:t>invention</a:t>
            </a:r>
            <a:r>
              <a:rPr lang="fr-FR" sz="2400" i="1" dirty="0">
                <a:solidFill>
                  <a:srgbClr val="00B0F0"/>
                </a:solidFill>
                <a:latin typeface="Arial" panose="020B0604020202020204" pitchFamily="34" charset="0"/>
                <a:ea typeface="Calibri" panose="020F0502020204030204" pitchFamily="34" charset="0"/>
                <a:cs typeface="Times New Roman" panose="02020603050405020304" pitchFamily="18" charset="0"/>
              </a:rPr>
              <a:t> </a:t>
            </a:r>
            <a:endParaRPr lang="fr-FR" sz="2400" i="1"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399431" y="4039276"/>
            <a:ext cx="11029616" cy="1723933"/>
          </a:xfrm>
          <a:prstGeom prst="rect">
            <a:avLst/>
          </a:prstGeom>
        </p:spPr>
        <p:txBody>
          <a:bodyPr wrap="square">
            <a:spAutoFit/>
          </a:bodyPr>
          <a:lstStyle/>
          <a:p>
            <a:pPr>
              <a:lnSpc>
                <a:spcPct val="107000"/>
              </a:lnSpc>
              <a:spcAft>
                <a:spcPts val="800"/>
              </a:spcAft>
            </a:pPr>
            <a:r>
              <a:rPr lang="fr-FR" sz="2400" b="1" u="sng" dirty="0">
                <a:latin typeface="Arial" panose="020B0604020202020204" pitchFamily="34" charset="0"/>
                <a:ea typeface="Calibri" panose="020F0502020204030204" pitchFamily="34" charset="0"/>
                <a:cs typeface="Times New Roman" panose="02020603050405020304" pitchFamily="18" charset="0"/>
              </a:rPr>
              <a:t>Item </a:t>
            </a:r>
            <a:r>
              <a:rPr lang="fr-FR" sz="2400" b="1" u="sng" dirty="0" smtClean="0">
                <a:latin typeface="Arial" panose="020B0604020202020204" pitchFamily="34" charset="0"/>
                <a:ea typeface="Calibri" panose="020F0502020204030204" pitchFamily="34" charset="0"/>
                <a:cs typeface="Times New Roman" panose="02020603050405020304" pitchFamily="18" charset="0"/>
              </a:rPr>
              <a:t>Annale</a:t>
            </a:r>
            <a:r>
              <a:rPr lang="fr-FR" sz="2400" b="1" u="sng" dirty="0">
                <a:latin typeface="Arial" panose="020B0604020202020204" pitchFamily="34" charset="0"/>
                <a:ea typeface="Calibri" panose="020F0502020204030204" pitchFamily="34" charset="0"/>
                <a:cs typeface="Times New Roman" panose="02020603050405020304" pitchFamily="18" charset="0"/>
              </a:rPr>
              <a:t>-</a:t>
            </a:r>
            <a:r>
              <a:rPr lang="fr-FR" sz="2400" dirty="0" smtClean="0">
                <a:latin typeface="Arial" panose="020B0604020202020204" pitchFamily="34" charset="0"/>
                <a:ea typeface="Calibri" panose="020F0502020204030204" pitchFamily="34" charset="0"/>
                <a:cs typeface="Times New Roman" panose="02020603050405020304" pitchFamily="18" charset="0"/>
              </a:rPr>
              <a:t> </a:t>
            </a:r>
            <a:r>
              <a:rPr lang="fr-FR" sz="2400" dirty="0">
                <a:latin typeface="Arial" panose="020B0604020202020204" pitchFamily="34" charset="0"/>
                <a:ea typeface="Calibri" panose="020F0502020204030204" pitchFamily="34" charset="0"/>
                <a:cs typeface="Times New Roman" panose="02020603050405020304" pitchFamily="18" charset="0"/>
              </a:rPr>
              <a:t>Les génériques doivent avoir un prix au moins inférieur de 50% à celui du princeps </a:t>
            </a:r>
            <a:endParaRPr lang="fr-FR" sz="2400" dirty="0" smtClean="0">
              <a:latin typeface="Arial" panose="020B0604020202020204" pitchFamily="34" charset="0"/>
              <a:ea typeface="Calibri" panose="020F0502020204030204" pitchFamily="34" charset="0"/>
              <a:cs typeface="Times New Roman" panose="02020603050405020304" pitchFamily="18" charset="0"/>
            </a:endParaRPr>
          </a:p>
          <a:p>
            <a:r>
              <a:rPr lang="fr-FR" sz="2400" i="1" dirty="0" smtClean="0">
                <a:solidFill>
                  <a:srgbClr val="00B0F0"/>
                </a:solidFill>
                <a:effectLst/>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2400" i="1" dirty="0">
                <a:solidFill>
                  <a:srgbClr val="00B0F0"/>
                </a:solidFill>
              </a:rPr>
              <a:t>Faux: prix au moins inférieur de 30% et en général entre 30 et 55</a:t>
            </a:r>
            <a:r>
              <a:rPr lang="fr-FR" sz="2400" i="1" dirty="0" smtClean="0">
                <a:solidFill>
                  <a:srgbClr val="00B0F0"/>
                </a:solidFill>
              </a:rPr>
              <a:t>% </a:t>
            </a:r>
            <a:r>
              <a:rPr lang="fr-FR" sz="2400" i="1" dirty="0">
                <a:solidFill>
                  <a:srgbClr val="00B0F0"/>
                </a:solidFill>
              </a:rPr>
              <a:t> </a:t>
            </a:r>
            <a:r>
              <a:rPr lang="fr-FR" sz="2400" i="1" dirty="0" smtClean="0">
                <a:solidFill>
                  <a:srgbClr val="00B0F0"/>
                </a:solidFill>
              </a:rPr>
              <a:t>et </a:t>
            </a:r>
            <a:r>
              <a:rPr lang="fr-FR" sz="2400" i="1" dirty="0">
                <a:solidFill>
                  <a:srgbClr val="00B0F0"/>
                </a:solidFill>
              </a:rPr>
              <a:t>c’est une règle qui connaît quelques variantes (de 6 à 57% voire même quelques exceptions au-delà) </a:t>
            </a:r>
          </a:p>
        </p:txBody>
      </p:sp>
    </p:spTree>
    <p:extLst>
      <p:ext uri="{BB962C8B-B14F-4D97-AF65-F5344CB8AC3E}">
        <p14:creationId xmlns:p14="http://schemas.microsoft.com/office/powerpoint/2010/main" val="52317763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ASPECTS SOCIETAUX ECONOMIQUES </a:t>
            </a:r>
            <a:endParaRPr lang="fr-FR" dirty="0"/>
          </a:p>
        </p:txBody>
      </p:sp>
      <p:sp>
        <p:nvSpPr>
          <p:cNvPr id="3" name="Rectangle 2"/>
          <p:cNvSpPr/>
          <p:nvPr/>
        </p:nvSpPr>
        <p:spPr>
          <a:xfrm>
            <a:off x="575894" y="2888883"/>
            <a:ext cx="11029616" cy="2771143"/>
          </a:xfrm>
          <a:prstGeom prst="rect">
            <a:avLst/>
          </a:prstGeom>
        </p:spPr>
        <p:txBody>
          <a:bodyPr wrap="square">
            <a:spAutoFit/>
          </a:bodyPr>
          <a:lstStyle/>
          <a:p>
            <a:pPr>
              <a:lnSpc>
                <a:spcPct val="107000"/>
              </a:lnSpc>
              <a:spcAft>
                <a:spcPts val="800"/>
              </a:spcAft>
            </a:pPr>
            <a:r>
              <a:rPr lang="fr-FR" sz="2400" b="1" u="sng" dirty="0">
                <a:latin typeface="Arial" panose="020B0604020202020204" pitchFamily="34" charset="0"/>
                <a:ea typeface="Calibri" panose="020F0502020204030204" pitchFamily="34" charset="0"/>
                <a:cs typeface="Times New Roman" panose="02020603050405020304" pitchFamily="18" charset="0"/>
              </a:rPr>
              <a:t>Item </a:t>
            </a:r>
            <a:r>
              <a:rPr lang="fr-FR" sz="2400" b="1" u="sng" dirty="0" smtClean="0">
                <a:latin typeface="Arial" panose="020B0604020202020204" pitchFamily="34" charset="0"/>
                <a:ea typeface="Calibri" panose="020F0502020204030204" pitchFamily="34" charset="0"/>
                <a:cs typeface="Times New Roman" panose="02020603050405020304" pitchFamily="18" charset="0"/>
              </a:rPr>
              <a:t>Annale-</a:t>
            </a:r>
            <a:r>
              <a:rPr lang="fr-FR" sz="2400" dirty="0" smtClean="0">
                <a:latin typeface="Arial" panose="020B0604020202020204" pitchFamily="34" charset="0"/>
                <a:ea typeface="Calibri" panose="020F0502020204030204" pitchFamily="34" charset="0"/>
                <a:cs typeface="Times New Roman" panose="02020603050405020304" pitchFamily="18" charset="0"/>
              </a:rPr>
              <a:t> </a:t>
            </a:r>
            <a:r>
              <a:rPr lang="fr-FR" sz="2400" dirty="0">
                <a:latin typeface="Arial" panose="020B0604020202020204" pitchFamily="34" charset="0"/>
                <a:ea typeface="Calibri" panose="020F0502020204030204" pitchFamily="34" charset="0"/>
                <a:cs typeface="Times New Roman" panose="02020603050405020304" pitchFamily="18" charset="0"/>
              </a:rPr>
              <a:t>En raison d’une décision de sanction d’un laboratoire pharmaceutique un médicament peut être </a:t>
            </a:r>
            <a:r>
              <a:rPr lang="fr-FR" sz="2400" dirty="0" smtClean="0">
                <a:latin typeface="Arial" panose="020B0604020202020204" pitchFamily="34" charset="0"/>
                <a:ea typeface="Calibri" panose="020F0502020204030204" pitchFamily="34" charset="0"/>
                <a:cs typeface="Times New Roman" panose="02020603050405020304" pitchFamily="18" charset="0"/>
              </a:rPr>
              <a:t>dé remboursé</a:t>
            </a:r>
          </a:p>
          <a:p>
            <a:pPr>
              <a:lnSpc>
                <a:spcPct val="107000"/>
              </a:lnSpc>
              <a:spcAft>
                <a:spcPts val="800"/>
              </a:spcAft>
            </a:pPr>
            <a:endParaRPr lang="fr-FR" sz="2400" dirty="0">
              <a:latin typeface="Arial" panose="020B0604020202020204" pitchFamily="34" charset="0"/>
              <a:ea typeface="Calibri" panose="020F0502020204030204" pitchFamily="34" charset="0"/>
              <a:cs typeface="Times New Roman" panose="02020603050405020304" pitchFamily="18" charset="0"/>
            </a:endParaRPr>
          </a:p>
          <a:p>
            <a:pPr lvl="0">
              <a:lnSpc>
                <a:spcPct val="107000"/>
              </a:lnSpc>
              <a:spcAft>
                <a:spcPts val="800"/>
              </a:spcAft>
            </a:pPr>
            <a:r>
              <a:rPr lang="fr-FR" sz="2400"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2400"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rPr>
              <a:t> </a:t>
            </a:r>
            <a:r>
              <a:rPr lang="fr-FR" sz="2400" i="1" dirty="0">
                <a:solidFill>
                  <a:srgbClr val="00B0F0"/>
                </a:solidFill>
              </a:rPr>
              <a:t>FAUX, du moins pas officiellement même si indirectement via l’ANSM et quelques </a:t>
            </a:r>
            <a:r>
              <a:rPr lang="fr-FR" sz="2400" i="1" dirty="0" smtClean="0">
                <a:solidFill>
                  <a:srgbClr val="00B0F0"/>
                </a:solidFill>
              </a:rPr>
              <a:t>voies </a:t>
            </a:r>
            <a:r>
              <a:rPr lang="fr-FR" sz="2400" i="1" dirty="0">
                <a:solidFill>
                  <a:srgbClr val="00B0F0"/>
                </a:solidFill>
              </a:rPr>
              <a:t>officieuses cela pourrait arriver</a:t>
            </a:r>
          </a:p>
          <a:p>
            <a:pPr>
              <a:lnSpc>
                <a:spcPct val="107000"/>
              </a:lnSpc>
              <a:spcAft>
                <a:spcPts val="800"/>
              </a:spcAft>
            </a:pPr>
            <a:endParaRPr lang="fr-FR"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0879497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Structures de régulation</a:t>
            </a:r>
            <a:endParaRPr lang="fr-FR" dirty="0"/>
          </a:p>
        </p:txBody>
      </p:sp>
      <p:sp>
        <p:nvSpPr>
          <p:cNvPr id="3" name="Rectangle 2"/>
          <p:cNvSpPr/>
          <p:nvPr/>
        </p:nvSpPr>
        <p:spPr>
          <a:xfrm>
            <a:off x="575894" y="2003292"/>
            <a:ext cx="10287000" cy="4318746"/>
          </a:xfrm>
          <a:prstGeom prst="rect">
            <a:avLst/>
          </a:prstGeom>
        </p:spPr>
        <p:txBody>
          <a:bodyPr wrap="square">
            <a:spAutoFit/>
          </a:bodyPr>
          <a:lstStyle/>
          <a:p>
            <a:pPr>
              <a:lnSpc>
                <a:spcPct val="107000"/>
              </a:lnSpc>
              <a:spcAft>
                <a:spcPts val="800"/>
              </a:spcAft>
            </a:pPr>
            <a:r>
              <a:rPr lang="fr-FR" dirty="0">
                <a:latin typeface="Arial" panose="020B0604020202020204" pitchFamily="34" charset="0"/>
                <a:ea typeface="Calibri" panose="020F0502020204030204" pitchFamily="34" charset="0"/>
                <a:cs typeface="Times New Roman" panose="02020603050405020304" pitchFamily="18" charset="0"/>
              </a:rPr>
              <a:t> </a:t>
            </a:r>
            <a:r>
              <a:rPr lang="fr-FR" b="1" dirty="0" smtClean="0">
                <a:latin typeface="Arial" panose="020B0604020202020204" pitchFamily="34" charset="0"/>
                <a:ea typeface="Calibri" panose="020F0502020204030204" pitchFamily="34" charset="0"/>
                <a:cs typeface="Times New Roman" panose="02020603050405020304" pitchFamily="18" charset="0"/>
              </a:rPr>
              <a:t>Item Annale- Concernant </a:t>
            </a:r>
            <a:r>
              <a:rPr lang="fr-FR" b="1" dirty="0">
                <a:latin typeface="Arial" panose="020B0604020202020204" pitchFamily="34" charset="0"/>
                <a:ea typeface="Calibri" panose="020F0502020204030204" pitchFamily="34" charset="0"/>
                <a:cs typeface="Times New Roman" panose="02020603050405020304" pitchFamily="18" charset="0"/>
              </a:rPr>
              <a:t>l'évaluation administrative et le remboursement des médicaments indiquez l'ordre d'intervention des éléments ci dessous :</a:t>
            </a:r>
            <a:br>
              <a:rPr lang="fr-FR" b="1" dirty="0">
                <a:latin typeface="Arial" panose="020B0604020202020204" pitchFamily="34" charset="0"/>
                <a:ea typeface="Calibri" panose="020F0502020204030204" pitchFamily="34" charset="0"/>
                <a:cs typeface="Times New Roman" panose="02020603050405020304" pitchFamily="18" charset="0"/>
              </a:rPr>
            </a:br>
            <a:r>
              <a:rPr lang="fr-FR" b="1" dirty="0">
                <a:latin typeface="Arial" panose="020B0604020202020204" pitchFamily="34" charset="0"/>
                <a:ea typeface="Calibri" panose="020F0502020204030204" pitchFamily="34" charset="0"/>
                <a:cs typeface="Times New Roman" panose="02020603050405020304" pitchFamily="18" charset="0"/>
              </a:rPr>
              <a:t>1.UNCAM   2.CEPS    3.EMA/ANSM    4.HAS    5. Ministre de la santé</a:t>
            </a:r>
            <a:r>
              <a:rPr lang="fr-FR" dirty="0">
                <a:latin typeface="Arial" panose="020B0604020202020204" pitchFamily="34" charset="0"/>
                <a:ea typeface="Calibri" panose="020F0502020204030204" pitchFamily="34" charset="0"/>
                <a:cs typeface="Times New Roman" panose="02020603050405020304" pitchFamily="18" charset="0"/>
              </a:rPr>
              <a:t> </a:t>
            </a:r>
            <a:br>
              <a:rPr lang="fr-FR" dirty="0">
                <a:latin typeface="Arial" panose="020B0604020202020204" pitchFamily="34" charset="0"/>
                <a:ea typeface="Calibri" panose="020F0502020204030204" pitchFamily="34" charset="0"/>
                <a:cs typeface="Times New Roman" panose="02020603050405020304" pitchFamily="18" charset="0"/>
              </a:rPr>
            </a:br>
            <a:r>
              <a:rPr lang="fr-FR" dirty="0">
                <a:latin typeface="Arial" panose="020B0604020202020204" pitchFamily="34" charset="0"/>
                <a:ea typeface="Calibri" panose="020F0502020204030204" pitchFamily="34" charset="0"/>
                <a:cs typeface="Times New Roman" panose="02020603050405020304" pitchFamily="18" charset="0"/>
              </a:rPr>
              <a:t/>
            </a:r>
            <a:br>
              <a:rPr lang="fr-FR" dirty="0">
                <a:latin typeface="Arial" panose="020B0604020202020204" pitchFamily="34" charset="0"/>
                <a:ea typeface="Calibri" panose="020F0502020204030204" pitchFamily="34" charset="0"/>
                <a:cs typeface="Times New Roman" panose="02020603050405020304" pitchFamily="18" charset="0"/>
              </a:rPr>
            </a:br>
            <a:r>
              <a:rPr lang="fr-FR" dirty="0">
                <a:latin typeface="Arial" panose="020B0604020202020204" pitchFamily="34" charset="0"/>
                <a:ea typeface="Calibri" panose="020F0502020204030204" pitchFamily="34" charset="0"/>
                <a:cs typeface="Times New Roman" panose="02020603050405020304" pitchFamily="18" charset="0"/>
              </a:rPr>
              <a:t>A. 1-2-3-4-5 </a:t>
            </a:r>
            <a:endParaRPr lang="fr-FR"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fr-FR" dirty="0">
                <a:latin typeface="Arial" panose="020B0604020202020204" pitchFamily="34" charset="0"/>
                <a:ea typeface="Calibri" panose="020F0502020204030204" pitchFamily="34" charset="0"/>
                <a:cs typeface="Times New Roman" panose="02020603050405020304" pitchFamily="18" charset="0"/>
              </a:rPr>
              <a:t>B. 3-4-1-2-5 </a:t>
            </a:r>
            <a:endParaRPr lang="fr-FR"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fr-FR" dirty="0">
                <a:latin typeface="Arial" panose="020B0604020202020204" pitchFamily="34" charset="0"/>
                <a:ea typeface="Calibri" panose="020F0502020204030204" pitchFamily="34" charset="0"/>
                <a:cs typeface="Times New Roman" panose="02020603050405020304" pitchFamily="18" charset="0"/>
              </a:rPr>
              <a:t>C. 3-5-2-4-1 </a:t>
            </a:r>
            <a:endParaRPr lang="fr-FR"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fr-FR" dirty="0">
                <a:latin typeface="Arial" panose="020B0604020202020204" pitchFamily="34" charset="0"/>
                <a:ea typeface="Calibri" panose="020F0502020204030204" pitchFamily="34" charset="0"/>
                <a:cs typeface="Times New Roman" panose="02020603050405020304" pitchFamily="18" charset="0"/>
              </a:rPr>
              <a:t>D. 3-4-5-2-1 </a:t>
            </a:r>
            <a:endParaRPr lang="fr-FR"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fr-FR" dirty="0">
                <a:latin typeface="Arial" panose="020B0604020202020204" pitchFamily="34" charset="0"/>
                <a:ea typeface="Calibri" panose="020F0502020204030204" pitchFamily="34" charset="0"/>
                <a:cs typeface="Times New Roman" panose="02020603050405020304" pitchFamily="18" charset="0"/>
              </a:rPr>
              <a:t>E. 4-3-5-2-1</a:t>
            </a:r>
            <a:endParaRPr lang="fr-FR"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dirty="0">
                <a:latin typeface="Arial" panose="020B0604020202020204" pitchFamily="34" charset="0"/>
                <a:ea typeface="Calibri" panose="020F0502020204030204" pitchFamily="34" charset="0"/>
                <a:cs typeface="Times New Roman" panose="02020603050405020304" pitchFamily="18" charset="0"/>
              </a:rPr>
              <a:t> </a:t>
            </a:r>
            <a:r>
              <a:rPr lang="fr-FR" dirty="0" smtClean="0">
                <a:latin typeface="Arial" panose="020B0604020202020204" pitchFamily="34" charset="0"/>
                <a:ea typeface="Calibri" panose="020F0502020204030204" pitchFamily="34" charset="0"/>
                <a:cs typeface="Times New Roman" panose="02020603050405020304" pitchFamily="18" charset="0"/>
              </a:rPr>
              <a:t>					</a:t>
            </a:r>
            <a:r>
              <a:rPr lang="fr-FR"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Bonne réponse B: EMA/ANSM  HAS  UNCAM  CEPS  Ministre</a:t>
            </a:r>
            <a:endParaRPr lang="fr-FR" sz="2400" i="1" dirty="0">
              <a:solidFill>
                <a:srgbClr val="00B0F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dirty="0">
                <a:latin typeface="Arial" panose="020B0604020202020204" pitchFamily="34" charset="0"/>
                <a:ea typeface="Calibri" panose="020F0502020204030204" pitchFamily="34" charset="0"/>
                <a:cs typeface="Times New Roman" panose="02020603050405020304" pitchFamily="18" charset="0"/>
              </a:rPr>
              <a:t>Version UE 14 vs UE6 </a:t>
            </a:r>
            <a:endParaRPr lang="fr-FR" dirty="0" smtClean="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sz="2000" b="1" dirty="0" smtClean="0">
                <a:solidFill>
                  <a:srgbClr val="C00000"/>
                </a:solidFill>
                <a:effectLst/>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2000" b="1" dirty="0" smtClean="0">
                <a:solidFill>
                  <a:srgbClr val="C00000"/>
                </a:solidFill>
                <a:effectLst/>
                <a:latin typeface="Arial" panose="020B0604020202020204" pitchFamily="34" charset="0"/>
                <a:ea typeface="Calibri" panose="020F0502020204030204" pitchFamily="34" charset="0"/>
                <a:cs typeface="Times New Roman" panose="02020603050405020304" pitchFamily="18" charset="0"/>
              </a:rPr>
              <a:t>A quels moments le ministre intervient-il dans la procédure ? </a:t>
            </a:r>
            <a:r>
              <a:rPr lang="fr-FR" sz="2000" i="1" dirty="0" smtClean="0">
                <a:solidFill>
                  <a:srgbClr val="00B0F0"/>
                </a:solidFill>
                <a:effectLst/>
                <a:latin typeface="Arial" panose="020B0604020202020204" pitchFamily="34" charset="0"/>
                <a:ea typeface="Calibri" panose="020F0502020204030204" pitchFamily="34" charset="0"/>
                <a:cs typeface="Times New Roman" panose="02020603050405020304" pitchFamily="18" charset="0"/>
              </a:rPr>
              <a:t>Plusieurs mais ici il n’y a pas le choix </a:t>
            </a:r>
            <a:endParaRPr lang="fr-FR" sz="2000" i="1"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6792860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Structures de régulation</a:t>
            </a:r>
            <a:endParaRPr lang="fr-FR" dirty="0"/>
          </a:p>
        </p:txBody>
      </p:sp>
      <p:sp>
        <p:nvSpPr>
          <p:cNvPr id="3" name="Rectangle 2"/>
          <p:cNvSpPr/>
          <p:nvPr/>
        </p:nvSpPr>
        <p:spPr>
          <a:xfrm>
            <a:off x="504825" y="2790106"/>
            <a:ext cx="11100685" cy="2273379"/>
          </a:xfrm>
          <a:prstGeom prst="rect">
            <a:avLst/>
          </a:prstGeom>
        </p:spPr>
        <p:txBody>
          <a:bodyPr wrap="square">
            <a:spAutoFit/>
          </a:bodyPr>
          <a:lstStyle/>
          <a:p>
            <a:pPr>
              <a:lnSpc>
                <a:spcPct val="107000"/>
              </a:lnSpc>
              <a:spcAft>
                <a:spcPts val="800"/>
              </a:spcAft>
            </a:pPr>
            <a:r>
              <a:rPr lang="fr-FR" sz="2400" b="1" dirty="0">
                <a:latin typeface="Arial" panose="020B0604020202020204" pitchFamily="34" charset="0"/>
                <a:ea typeface="Calibri" panose="020F0502020204030204" pitchFamily="34" charset="0"/>
                <a:cs typeface="Times New Roman" panose="02020603050405020304" pitchFamily="18" charset="0"/>
              </a:rPr>
              <a:t>Item Annale : </a:t>
            </a:r>
            <a:r>
              <a:rPr lang="fr-FR" sz="2400" dirty="0">
                <a:latin typeface="Arial" panose="020B0604020202020204" pitchFamily="34" charset="0"/>
                <a:ea typeface="Calibri" panose="020F0502020204030204" pitchFamily="34" charset="0"/>
                <a:cs typeface="Times New Roman" panose="02020603050405020304" pitchFamily="18" charset="0"/>
              </a:rPr>
              <a:t>Lorsqu’on parle du prix du remboursement, évoque-t-on le </a:t>
            </a:r>
            <a:r>
              <a:rPr lang="fr-FR" sz="2400" u="sng" dirty="0">
                <a:latin typeface="Arial" panose="020B0604020202020204" pitchFamily="34" charset="0"/>
                <a:ea typeface="Calibri" panose="020F0502020204030204" pitchFamily="34" charset="0"/>
                <a:cs typeface="Times New Roman" panose="02020603050405020304" pitchFamily="18" charset="0"/>
              </a:rPr>
              <a:t>prix du médicament</a:t>
            </a:r>
            <a:r>
              <a:rPr lang="fr-FR" sz="2400" dirty="0">
                <a:latin typeface="Arial" panose="020B0604020202020204" pitchFamily="34" charset="0"/>
                <a:ea typeface="Calibri" panose="020F0502020204030204" pitchFamily="34" charset="0"/>
                <a:cs typeface="Times New Roman" panose="02020603050405020304" pitchFamily="18" charset="0"/>
              </a:rPr>
              <a:t>, le </a:t>
            </a:r>
            <a:r>
              <a:rPr lang="fr-FR" sz="2400" u="sng" dirty="0">
                <a:latin typeface="Arial" panose="020B0604020202020204" pitchFamily="34" charset="0"/>
                <a:ea typeface="Calibri" panose="020F0502020204030204" pitchFamily="34" charset="0"/>
                <a:cs typeface="Times New Roman" panose="02020603050405020304" pitchFamily="18" charset="0"/>
              </a:rPr>
              <a:t>taux de remboursement </a:t>
            </a:r>
            <a:r>
              <a:rPr lang="fr-FR" sz="2400" dirty="0">
                <a:latin typeface="Arial" panose="020B0604020202020204" pitchFamily="34" charset="0"/>
                <a:ea typeface="Calibri" panose="020F0502020204030204" pitchFamily="34" charset="0"/>
                <a:cs typeface="Times New Roman" panose="02020603050405020304" pitchFamily="18" charset="0"/>
              </a:rPr>
              <a:t>ou le </a:t>
            </a:r>
            <a:r>
              <a:rPr lang="fr-FR" sz="2400" u="sng" dirty="0" smtClean="0">
                <a:latin typeface="Arial" panose="020B0604020202020204" pitchFamily="34" charset="0"/>
                <a:ea typeface="Calibri" panose="020F0502020204030204" pitchFamily="34" charset="0"/>
                <a:cs typeface="Times New Roman" panose="02020603050405020304" pitchFamily="18" charset="0"/>
              </a:rPr>
              <a:t>montant </a:t>
            </a:r>
            <a:r>
              <a:rPr lang="fr-FR" sz="2400" u="sng" dirty="0">
                <a:latin typeface="Arial" panose="020B0604020202020204" pitchFamily="34" charset="0"/>
                <a:ea typeface="Calibri" panose="020F0502020204030204" pitchFamily="34" charset="0"/>
                <a:cs typeface="Times New Roman" panose="02020603050405020304" pitchFamily="18" charset="0"/>
              </a:rPr>
              <a:t>remboursé </a:t>
            </a:r>
            <a:r>
              <a:rPr lang="fr-FR" sz="2400" dirty="0">
                <a:latin typeface="Arial" panose="020B0604020202020204" pitchFamily="34" charset="0"/>
                <a:ea typeface="Calibri" panose="020F0502020204030204" pitchFamily="34" charset="0"/>
                <a:cs typeface="Times New Roman" panose="02020603050405020304" pitchFamily="18" charset="0"/>
              </a:rPr>
              <a:t>en fonction du prix et du taux de remboursement </a:t>
            </a:r>
            <a:r>
              <a:rPr lang="fr-FR" sz="2400" dirty="0" smtClean="0">
                <a:latin typeface="Arial" panose="020B0604020202020204" pitchFamily="34" charset="0"/>
                <a:ea typeface="Calibri" panose="020F0502020204030204" pitchFamily="34" charset="0"/>
                <a:cs typeface="Times New Roman" panose="02020603050405020304" pitchFamily="18" charset="0"/>
              </a:rPr>
              <a:t>?</a:t>
            </a:r>
          </a:p>
          <a:p>
            <a:pPr>
              <a:lnSpc>
                <a:spcPct val="107000"/>
              </a:lnSpc>
              <a:spcAft>
                <a:spcPts val="800"/>
              </a:spcAft>
            </a:pPr>
            <a:endParaRPr lang="fr-FR" sz="2400" dirty="0">
              <a:effectLst/>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sz="2400" i="1" dirty="0" smtClean="0">
                <a:solidFill>
                  <a:srgbClr val="00B0F0"/>
                </a:solidFill>
                <a:latin typeface="Arial" panose="020B0604020202020204" pitchFamily="34" charset="0"/>
                <a:ea typeface="Calibri" panose="020F0502020204030204" pitchFamily="34" charset="0"/>
                <a:cs typeface="Times New Roman" panose="02020603050405020304" pitchFamily="18" charset="0"/>
                <a:sym typeface="Wingdings" panose="05000000000000000000" pitchFamily="2" charset="2"/>
              </a:rPr>
              <a:t> On parle du prix du médicament ! </a:t>
            </a:r>
            <a:endParaRPr lang="fr-FR" sz="2400" i="1"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3733448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RCP </a:t>
            </a:r>
            <a:endParaRPr lang="fr-FR" dirty="0"/>
          </a:p>
        </p:txBody>
      </p:sp>
      <p:sp>
        <p:nvSpPr>
          <p:cNvPr id="3" name="ZoneTexte 2"/>
          <p:cNvSpPr txBox="1"/>
          <p:nvPr/>
        </p:nvSpPr>
        <p:spPr>
          <a:xfrm>
            <a:off x="962526" y="2695074"/>
            <a:ext cx="10642984" cy="2246769"/>
          </a:xfrm>
          <a:prstGeom prst="rect">
            <a:avLst/>
          </a:prstGeom>
          <a:noFill/>
        </p:spPr>
        <p:txBody>
          <a:bodyPr wrap="square" rtlCol="0">
            <a:spAutoFit/>
          </a:bodyPr>
          <a:lstStyle/>
          <a:p>
            <a:pPr marL="457200" indent="-457200">
              <a:buFont typeface="Wingdings" panose="05000000000000000000" pitchFamily="2" charset="2"/>
              <a:buChar char="à"/>
            </a:pPr>
            <a:r>
              <a:rPr lang="fr-FR" sz="2800" dirty="0" smtClean="0">
                <a:sym typeface="Wingdings" panose="05000000000000000000" pitchFamily="2" charset="2"/>
              </a:rPr>
              <a:t>Le RCP est rédigé après l’AMM</a:t>
            </a:r>
          </a:p>
          <a:p>
            <a:pPr marL="457200" indent="-457200">
              <a:buFont typeface="Wingdings" panose="05000000000000000000" pitchFamily="2" charset="2"/>
              <a:buChar char="à"/>
            </a:pPr>
            <a:endParaRPr lang="fr-FR" sz="2800" dirty="0">
              <a:sym typeface="Wingdings" panose="05000000000000000000" pitchFamily="2" charset="2"/>
            </a:endParaRPr>
          </a:p>
          <a:p>
            <a:r>
              <a:rPr lang="fr-FR" sz="2800" i="1" dirty="0" smtClean="0">
                <a:sym typeface="Wingdings" panose="05000000000000000000" pitchFamily="2" charset="2"/>
              </a:rPr>
              <a:t> </a:t>
            </a:r>
            <a:r>
              <a:rPr lang="fr-FR" sz="2800" i="1" dirty="0">
                <a:solidFill>
                  <a:srgbClr val="00B0F0"/>
                </a:solidFill>
              </a:rPr>
              <a:t>Faux, </a:t>
            </a:r>
            <a:r>
              <a:rPr lang="fr-FR" sz="2800" i="1" dirty="0" smtClean="0">
                <a:solidFill>
                  <a:srgbClr val="00B0F0"/>
                </a:solidFill>
              </a:rPr>
              <a:t>pendant</a:t>
            </a:r>
            <a:r>
              <a:rPr lang="fr-FR" sz="2800" i="1" dirty="0">
                <a:solidFill>
                  <a:srgbClr val="00B0F0"/>
                </a:solidFill>
              </a:rPr>
              <a:t> </a:t>
            </a:r>
            <a:r>
              <a:rPr lang="fr-FR" sz="2800" i="1" dirty="0" smtClean="0">
                <a:solidFill>
                  <a:srgbClr val="00B0F0"/>
                </a:solidFill>
              </a:rPr>
              <a:t>! </a:t>
            </a:r>
            <a:endParaRPr lang="fr-FR" sz="2800" i="1" dirty="0">
              <a:solidFill>
                <a:srgbClr val="00B0F0"/>
              </a:solidFill>
            </a:endParaRPr>
          </a:p>
          <a:p>
            <a:r>
              <a:rPr lang="fr-FR" sz="2800" i="1" dirty="0">
                <a:solidFill>
                  <a:srgbClr val="00B0F0"/>
                </a:solidFill>
              </a:rPr>
              <a:t>C’est le module 1 qui est une annexe de l’AMM rédigé par l’industriel et validé par l’industriel </a:t>
            </a:r>
          </a:p>
        </p:txBody>
      </p:sp>
    </p:spTree>
    <p:extLst>
      <p:ext uri="{BB962C8B-B14F-4D97-AF65-F5344CB8AC3E}">
        <p14:creationId xmlns:p14="http://schemas.microsoft.com/office/powerpoint/2010/main" val="22868891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rotWithShape="1">
          <a:blip r:embed="rId3"/>
          <a:srcRect l="9114" t="65692" r="7943"/>
          <a:stretch/>
        </p:blipFill>
        <p:spPr>
          <a:xfrm>
            <a:off x="125687" y="3053337"/>
            <a:ext cx="6301338" cy="2625567"/>
          </a:xfrm>
          <a:prstGeom prst="rect">
            <a:avLst/>
          </a:prstGeom>
        </p:spPr>
      </p:pic>
      <p:sp>
        <p:nvSpPr>
          <p:cNvPr id="2" name="Titre 1"/>
          <p:cNvSpPr>
            <a:spLocks noGrp="1"/>
          </p:cNvSpPr>
          <p:nvPr>
            <p:ph type="title"/>
          </p:nvPr>
        </p:nvSpPr>
        <p:spPr/>
        <p:txBody>
          <a:bodyPr/>
          <a:lstStyle/>
          <a:p>
            <a:endParaRPr lang="fr-FR"/>
          </a:p>
        </p:txBody>
      </p:sp>
      <p:sp>
        <p:nvSpPr>
          <p:cNvPr id="3" name="AutoShape 2" descr="http://www.carabinsnicois.fr/phpbb/download/file.php?id=21362&amp;mode=view"/>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4" name="Image 3"/>
          <p:cNvPicPr>
            <a:picLocks noChangeAspect="1"/>
          </p:cNvPicPr>
          <p:nvPr/>
        </p:nvPicPr>
        <p:blipFill rotWithShape="1">
          <a:blip r:embed="rId4"/>
          <a:srcRect b="68543"/>
          <a:stretch/>
        </p:blipFill>
        <p:spPr>
          <a:xfrm>
            <a:off x="0" y="220257"/>
            <a:ext cx="6739343" cy="2133222"/>
          </a:xfrm>
          <a:prstGeom prst="rect">
            <a:avLst/>
          </a:prstGeom>
        </p:spPr>
      </p:pic>
      <p:pic>
        <p:nvPicPr>
          <p:cNvPr id="5" name="Image 4"/>
          <p:cNvPicPr>
            <a:picLocks noChangeAspect="1"/>
          </p:cNvPicPr>
          <p:nvPr/>
        </p:nvPicPr>
        <p:blipFill>
          <a:blip r:embed="rId5"/>
          <a:stretch>
            <a:fillRect/>
          </a:stretch>
        </p:blipFill>
        <p:spPr>
          <a:xfrm>
            <a:off x="6090702" y="220257"/>
            <a:ext cx="5819274" cy="3491564"/>
          </a:xfrm>
          <a:prstGeom prst="rect">
            <a:avLst/>
          </a:prstGeom>
        </p:spPr>
      </p:pic>
      <p:sp>
        <p:nvSpPr>
          <p:cNvPr id="6" name="ZoneTexte 5"/>
          <p:cNvSpPr txBox="1"/>
          <p:nvPr/>
        </p:nvSpPr>
        <p:spPr>
          <a:xfrm>
            <a:off x="6090702" y="3798129"/>
            <a:ext cx="5630327" cy="2862322"/>
          </a:xfrm>
          <a:prstGeom prst="rect">
            <a:avLst/>
          </a:prstGeom>
          <a:noFill/>
        </p:spPr>
        <p:txBody>
          <a:bodyPr wrap="square" rtlCol="0">
            <a:spAutoFit/>
          </a:bodyPr>
          <a:lstStyle/>
          <a:p>
            <a:r>
              <a:rPr lang="fr-FR" dirty="0" smtClean="0"/>
              <a:t>Que doivent retenir les étudiants pour le nombre de sujets des phases 2 ? </a:t>
            </a:r>
          </a:p>
          <a:p>
            <a:r>
              <a:rPr lang="fr-FR" dirty="0" smtClean="0">
                <a:solidFill>
                  <a:srgbClr val="00B0F0"/>
                </a:solidFill>
                <a:sym typeface="Wingdings" panose="05000000000000000000" pitchFamily="2" charset="2"/>
              </a:rPr>
              <a:t> </a:t>
            </a:r>
            <a:r>
              <a:rPr lang="fr-FR" dirty="0">
                <a:solidFill>
                  <a:srgbClr val="00B0F0"/>
                </a:solidFill>
              </a:rPr>
              <a:t>Les phases 2 ont alentours de 100 patients, parfois plus parfois moins. Cela dépend des médicaments en évaluation et de la pathologie</a:t>
            </a:r>
            <a:r>
              <a:rPr lang="fr-FR" dirty="0" smtClean="0">
                <a:solidFill>
                  <a:srgbClr val="00B0F0"/>
                </a:solidFill>
              </a:rPr>
              <a:t>.</a:t>
            </a:r>
            <a:r>
              <a:rPr lang="fr-FR" dirty="0">
                <a:solidFill>
                  <a:srgbClr val="00B0F0"/>
                </a:solidFill>
              </a:rPr>
              <a:t> Si on prend un exemple pour les phase 2 : irai-je poser la question :  les phases 2 contiennent 10 patients ? Non, évidemment ! Même si parfois cela peut être le cas (le cœur artificiel CARSAT par exemple) et si je la pose et que j’ai indiqué 100 patients, ce sera 100 patients la bonne réponse.</a:t>
            </a:r>
            <a:endParaRPr lang="fr-FR" dirty="0" smtClean="0">
              <a:solidFill>
                <a:srgbClr val="00B0F0"/>
              </a:solidFill>
            </a:endParaRPr>
          </a:p>
        </p:txBody>
      </p:sp>
    </p:spTree>
    <p:extLst>
      <p:ext uri="{BB962C8B-B14F-4D97-AF65-F5344CB8AC3E}">
        <p14:creationId xmlns:p14="http://schemas.microsoft.com/office/powerpoint/2010/main" val="42584288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14934" y="680890"/>
            <a:ext cx="11029616" cy="988332"/>
          </a:xfrm>
        </p:spPr>
        <p:txBody>
          <a:bodyPr/>
          <a:lstStyle/>
          <a:p>
            <a:r>
              <a:rPr lang="fr-FR" smtClean="0"/>
              <a:t>QCM Concours blanc </a:t>
            </a:r>
            <a:endParaRPr lang="fr-FR" dirty="0"/>
          </a:p>
        </p:txBody>
      </p:sp>
      <p:sp>
        <p:nvSpPr>
          <p:cNvPr id="3" name="ZoneTexte 2"/>
          <p:cNvSpPr txBox="1"/>
          <p:nvPr/>
        </p:nvSpPr>
        <p:spPr>
          <a:xfrm>
            <a:off x="560832" y="2462784"/>
            <a:ext cx="11070336" cy="2308324"/>
          </a:xfrm>
          <a:prstGeom prst="rect">
            <a:avLst/>
          </a:prstGeom>
          <a:noFill/>
        </p:spPr>
        <p:txBody>
          <a:bodyPr wrap="square" rtlCol="0">
            <a:spAutoFit/>
          </a:bodyPr>
          <a:lstStyle/>
          <a:p>
            <a:pPr marL="285750" indent="-285750">
              <a:buFont typeface="Wingdings" panose="05000000000000000000" pitchFamily="2" charset="2"/>
              <a:buChar char="à"/>
            </a:pPr>
            <a:r>
              <a:rPr lang="fr-FR" dirty="0" smtClean="0"/>
              <a:t>Est-ce </a:t>
            </a:r>
            <a:r>
              <a:rPr lang="fr-FR" dirty="0" smtClean="0"/>
              <a:t>que les </a:t>
            </a:r>
            <a:r>
              <a:rPr lang="fr-FR" dirty="0" err="1" smtClean="0"/>
              <a:t>mee-too</a:t>
            </a:r>
            <a:r>
              <a:rPr lang="fr-FR" dirty="0" smtClean="0"/>
              <a:t> sont développés vers la fin de vie du médicament par le même labo pour continuer à avoir un médicament princeps sur le marché ou vers le début par plusieurs laboratoires qui travaillent sur la même molécule ou des formules proches ? </a:t>
            </a:r>
            <a:endParaRPr lang="fr-FR" dirty="0" smtClean="0"/>
          </a:p>
          <a:p>
            <a:pPr marL="285750" indent="-285750">
              <a:buFont typeface="Wingdings" panose="05000000000000000000" pitchFamily="2" charset="2"/>
              <a:buChar char="à"/>
            </a:pPr>
            <a:endParaRPr lang="fr-FR" dirty="0"/>
          </a:p>
          <a:p>
            <a:pPr marL="285750" indent="-285750">
              <a:buFont typeface="Wingdings" panose="05000000000000000000" pitchFamily="2" charset="2"/>
              <a:buChar char="à"/>
            </a:pPr>
            <a:r>
              <a:rPr lang="fr-FR" i="1" dirty="0">
                <a:solidFill>
                  <a:srgbClr val="00B0F0"/>
                </a:solidFill>
              </a:rPr>
              <a:t>Les me </a:t>
            </a:r>
            <a:r>
              <a:rPr lang="fr-FR" i="1" dirty="0" err="1">
                <a:solidFill>
                  <a:srgbClr val="00B0F0"/>
                </a:solidFill>
              </a:rPr>
              <a:t>too</a:t>
            </a:r>
            <a:r>
              <a:rPr lang="fr-FR" i="1" dirty="0">
                <a:solidFill>
                  <a:srgbClr val="00B0F0"/>
                </a:solidFill>
              </a:rPr>
              <a:t> résultent –comme je l’ai enseigné- de labos qui partent ensemble sur des molécules très proches et qui avec les aléas des développements se retrouvent à quelques mois, voire quelques années de différence à l’arrivée avec leurs AMM proches. Parfois, un médicament développe un isomère de son princeps, 10 ans, à échéance du princeps, après mais c’est plus rare. Donc les deux sont valables.</a:t>
            </a:r>
            <a:endParaRPr lang="fr-FR" i="1" dirty="0">
              <a:solidFill>
                <a:srgbClr val="00B0F0"/>
              </a:solidFill>
            </a:endParaRPr>
          </a:p>
        </p:txBody>
      </p:sp>
    </p:spTree>
    <p:extLst>
      <p:ext uri="{BB962C8B-B14F-4D97-AF65-F5344CB8AC3E}">
        <p14:creationId xmlns:p14="http://schemas.microsoft.com/office/powerpoint/2010/main" val="4247372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QCM Concours blanc </a:t>
            </a:r>
            <a:endParaRPr lang="fr-FR"/>
          </a:p>
        </p:txBody>
      </p:sp>
      <p:sp>
        <p:nvSpPr>
          <p:cNvPr id="3" name="ZoneTexte 2"/>
          <p:cNvSpPr txBox="1"/>
          <p:nvPr/>
        </p:nvSpPr>
        <p:spPr>
          <a:xfrm>
            <a:off x="368630" y="2609088"/>
            <a:ext cx="11116234" cy="1754326"/>
          </a:xfrm>
          <a:prstGeom prst="rect">
            <a:avLst/>
          </a:prstGeom>
          <a:noFill/>
        </p:spPr>
        <p:txBody>
          <a:bodyPr wrap="square" rtlCol="0">
            <a:spAutoFit/>
          </a:bodyPr>
          <a:lstStyle/>
          <a:p>
            <a:r>
              <a:rPr lang="fr-FR" dirty="0" smtClean="0">
                <a:sym typeface="Wingdings" panose="05000000000000000000" pitchFamily="2" charset="2"/>
              </a:rPr>
              <a:t> </a:t>
            </a:r>
            <a:r>
              <a:rPr lang="fr-FR" dirty="0" smtClean="0">
                <a:sym typeface="Wingdings" panose="05000000000000000000" pitchFamily="2" charset="2"/>
              </a:rPr>
              <a:t>Suite à la correction du qcm 1 du concours blanc, e</a:t>
            </a:r>
            <a:r>
              <a:rPr lang="fr-FR" dirty="0" smtClean="0"/>
              <a:t>st </a:t>
            </a:r>
            <a:r>
              <a:rPr lang="fr-FR" dirty="0" smtClean="0"/>
              <a:t>que le rapport bénéfice/risque est la même chose que le rapport risque/bénéfice ? </a:t>
            </a:r>
          </a:p>
          <a:p>
            <a:r>
              <a:rPr lang="fr-FR" dirty="0" smtClean="0"/>
              <a:t>-Ces deux formulations font-elles références au même graphique ? </a:t>
            </a:r>
            <a:endParaRPr lang="fr-FR" dirty="0" smtClean="0"/>
          </a:p>
          <a:p>
            <a:endParaRPr lang="fr-FR" dirty="0" smtClean="0"/>
          </a:p>
          <a:p>
            <a:r>
              <a:rPr lang="fr-FR" i="1" dirty="0" smtClean="0">
                <a:solidFill>
                  <a:srgbClr val="00B0F0"/>
                </a:solidFill>
              </a:rPr>
              <a:t>Le </a:t>
            </a:r>
            <a:r>
              <a:rPr lang="fr-FR" i="1" dirty="0">
                <a:solidFill>
                  <a:srgbClr val="00B0F0"/>
                </a:solidFill>
              </a:rPr>
              <a:t>bénéfice/risque et le risque bénéfice ont autant de rapport que 10 euros divisés entre 100 étudiants ou 100 euros divisés par 10 étudiants. Si vous ne voyez pas de différence, passez à la caisse </a:t>
            </a:r>
            <a:r>
              <a:rPr lang="fr-FR" i="1" dirty="0" smtClean="0">
                <a:solidFill>
                  <a:srgbClr val="00B0F0"/>
                </a:solidFill>
              </a:rPr>
              <a:t>! </a:t>
            </a:r>
            <a:endParaRPr lang="fr-FR" i="1" dirty="0">
              <a:solidFill>
                <a:srgbClr val="00B0F0"/>
              </a:solidFill>
            </a:endParaRPr>
          </a:p>
        </p:txBody>
      </p:sp>
    </p:spTree>
    <p:extLst>
      <p:ext uri="{BB962C8B-B14F-4D97-AF65-F5344CB8AC3E}">
        <p14:creationId xmlns:p14="http://schemas.microsoft.com/office/powerpoint/2010/main" val="3764641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ZoneTexte 2"/>
          <p:cNvSpPr txBox="1"/>
          <p:nvPr/>
        </p:nvSpPr>
        <p:spPr>
          <a:xfrm>
            <a:off x="463296" y="2767584"/>
            <a:ext cx="11241024" cy="1754326"/>
          </a:xfrm>
          <a:prstGeom prst="rect">
            <a:avLst/>
          </a:prstGeom>
          <a:noFill/>
        </p:spPr>
        <p:txBody>
          <a:bodyPr wrap="square" rtlCol="0">
            <a:spAutoFit/>
          </a:bodyPr>
          <a:lstStyle/>
          <a:p>
            <a:pPr marL="285750" indent="-285750">
              <a:buFont typeface="Wingdings" panose="05000000000000000000" pitchFamily="2" charset="2"/>
              <a:buChar char="à"/>
            </a:pPr>
            <a:r>
              <a:rPr lang="fr-FR" dirty="0" smtClean="0"/>
              <a:t>Par </a:t>
            </a:r>
            <a:r>
              <a:rPr lang="fr-FR" dirty="0" smtClean="0"/>
              <a:t>rapport aux niveaux de SMR: En parcourant le livre national, on a remarqué qu’il citait uniquement 4 niveaux ce qui contredit la version de la séance de révision et du Pr </a:t>
            </a:r>
            <a:r>
              <a:rPr lang="fr-FR" dirty="0" err="1" smtClean="0"/>
              <a:t>Bertocchio</a:t>
            </a:r>
            <a:r>
              <a:rPr lang="fr-FR" dirty="0" smtClean="0"/>
              <a:t> (diapo 25), que doivent retenir les étudiants ? </a:t>
            </a:r>
            <a:endParaRPr lang="fr-FR" dirty="0" smtClean="0"/>
          </a:p>
          <a:p>
            <a:pPr marL="285750" indent="-285750">
              <a:buFont typeface="Wingdings" panose="05000000000000000000" pitchFamily="2" charset="2"/>
              <a:buChar char="à"/>
            </a:pPr>
            <a:endParaRPr lang="fr-FR" dirty="0"/>
          </a:p>
          <a:p>
            <a:r>
              <a:rPr lang="fr-FR" i="1" dirty="0">
                <a:solidFill>
                  <a:srgbClr val="00B0F0"/>
                </a:solidFill>
              </a:rPr>
              <a:t>J’ai dit, je l’ai répété et vous le redis à nouveau. Le SMR est en 4 niveaux. Trois autorisant le remboursement et un non. Vous vous emmêlez les pinceaux parce que vous interprétez les taux de remboursement et essayer d’en faire des strates de SMR.</a:t>
            </a:r>
          </a:p>
          <a:p>
            <a:endParaRPr lang="fr-FR" dirty="0"/>
          </a:p>
        </p:txBody>
      </p:sp>
    </p:spTree>
    <p:extLst>
      <p:ext uri="{BB962C8B-B14F-4D97-AF65-F5344CB8AC3E}">
        <p14:creationId xmlns:p14="http://schemas.microsoft.com/office/powerpoint/2010/main" val="28749615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581191" y="914400"/>
            <a:ext cx="10993549" cy="847619"/>
          </a:xfrm>
        </p:spPr>
        <p:txBody>
          <a:bodyPr/>
          <a:lstStyle/>
          <a:p>
            <a:pPr algn="ctr"/>
            <a:r>
              <a:rPr lang="fr-FR" dirty="0" smtClean="0"/>
              <a:t>Merci à tous !!! </a:t>
            </a:r>
            <a:r>
              <a:rPr lang="fr-FR" dirty="0" smtClean="0">
                <a:sym typeface="Wingdings" panose="05000000000000000000" pitchFamily="2" charset="2"/>
              </a:rPr>
              <a:t>  </a:t>
            </a:r>
            <a:endParaRPr lang="fr-FR" dirty="0"/>
          </a:p>
        </p:txBody>
      </p:sp>
      <p:sp>
        <p:nvSpPr>
          <p:cNvPr id="3" name="Sous-titre 2"/>
          <p:cNvSpPr>
            <a:spLocks noGrp="1"/>
          </p:cNvSpPr>
          <p:nvPr>
            <p:ph type="subTitle" idx="1"/>
          </p:nvPr>
        </p:nvSpPr>
        <p:spPr/>
        <p:txBody>
          <a:bodyPr/>
          <a:lstStyle/>
          <a:p>
            <a:r>
              <a:rPr lang="fr-FR" dirty="0" smtClean="0"/>
              <a:t>S’il y a des questions </a:t>
            </a:r>
            <a:r>
              <a:rPr lang="fr-FR" dirty="0" smtClean="0">
                <a:sym typeface="Wingdings" panose="05000000000000000000" pitchFamily="2" charset="2"/>
              </a:rPr>
              <a:t> forum ! </a:t>
            </a:r>
          </a:p>
        </p:txBody>
      </p:sp>
    </p:spTree>
    <p:extLst>
      <p:ext uri="{BB962C8B-B14F-4D97-AF65-F5344CB8AC3E}">
        <p14:creationId xmlns:p14="http://schemas.microsoft.com/office/powerpoint/2010/main" val="998336782"/>
      </p:ext>
    </p:extLst>
  </p:cSld>
  <p:clrMapOvr>
    <a:masterClrMapping/>
  </p:clrMapOvr>
  <p:timing>
    <p:tnLst>
      <p:par>
        <p:cTn id="1" dur="indefinite" restart="never" nodeType="tmRoot"/>
      </p:par>
    </p:tnLst>
  </p:timing>
</p:sld>
</file>

<file path=ppt/theme/theme1.xml><?xml version="1.0" encoding="utf-8"?>
<a:theme xmlns:a="http://schemas.openxmlformats.org/drawingml/2006/main" name="Dividende">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TM03457464[[fn=Dividende]]</Template>
  <TotalTime>1080</TotalTime>
  <Words>2353</Words>
  <Application>Microsoft Office PowerPoint</Application>
  <PresentationFormat>Grand écran</PresentationFormat>
  <Paragraphs>369</Paragraphs>
  <Slides>43</Slides>
  <Notes>33</Notes>
  <HiddenSlides>0</HiddenSlides>
  <MMClips>0</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43</vt:i4>
      </vt:variant>
    </vt:vector>
  </HeadingPairs>
  <TitlesOfParts>
    <vt:vector size="55" baseType="lpstr">
      <vt:lpstr>Arial</vt:lpstr>
      <vt:lpstr>Calibri</vt:lpstr>
      <vt:lpstr>Gill Sans MT</vt:lpstr>
      <vt:lpstr>Helvetica</vt:lpstr>
      <vt:lpstr>Lucida Grande</vt:lpstr>
      <vt:lpstr>Symbol</vt:lpstr>
      <vt:lpstr>Times New Roman</vt:lpstr>
      <vt:lpstr>Trebuchet MS</vt:lpstr>
      <vt:lpstr>Wingdings</vt:lpstr>
      <vt:lpstr>Wingdings 2</vt:lpstr>
      <vt:lpstr>Wingdings 3</vt:lpstr>
      <vt:lpstr>Dividende</vt:lpstr>
      <vt:lpstr> séance de révision de pharmacologie   </vt:lpstr>
      <vt:lpstr>Questions des étudiants: </vt:lpstr>
      <vt:lpstr>MESUSAGE: exemples </vt:lpstr>
      <vt:lpstr>MESUSAGE: qcm </vt:lpstr>
      <vt:lpstr>Mésusage : qcm </vt:lpstr>
      <vt:lpstr>Promotion du médicament Pr bertocchio </vt:lpstr>
      <vt:lpstr>Structures de régulation </vt:lpstr>
      <vt:lpstr>STRUCTURES DE régulation </vt:lpstr>
      <vt:lpstr>Structures de régulation </vt:lpstr>
      <vt:lpstr>Développement et production</vt:lpstr>
      <vt:lpstr>Développement et production </vt:lpstr>
      <vt:lpstr>Développement et production : QCM </vt:lpstr>
      <vt:lpstr>PR Bertocchio et Pr DRICI </vt:lpstr>
      <vt:lpstr>Politique des génériques: qcm Annale </vt:lpstr>
      <vt:lpstr>Politique des génériques :  Qcm Annale</vt:lpstr>
      <vt:lpstr>IATROGENIE</vt:lpstr>
      <vt:lpstr>Développement et production</vt:lpstr>
      <vt:lpstr> Divers :</vt:lpstr>
      <vt:lpstr>Histoire du médicament </vt:lpstr>
      <vt:lpstr>A Propos des pmf et des otc </vt:lpstr>
      <vt:lpstr>Pharmacovigilance</vt:lpstr>
      <vt:lpstr>IATROGENIE: question forum</vt:lpstr>
      <vt:lpstr>Histoire du médicament</vt:lpstr>
      <vt:lpstr> </vt:lpstr>
      <vt:lpstr>Procédure de mise sur le marche du médicament</vt:lpstr>
      <vt:lpstr>ITEMS DIVERS ET Variés </vt:lpstr>
      <vt:lpstr>Génériques </vt:lpstr>
      <vt:lpstr>DIVERS</vt:lpstr>
      <vt:lpstr>Iatrogénie</vt:lpstr>
      <vt:lpstr>DIVERS</vt:lpstr>
      <vt:lpstr>OTC </vt:lpstr>
      <vt:lpstr>Iatrogénie</vt:lpstr>
      <vt:lpstr>Cycle de  vie</vt:lpstr>
      <vt:lpstr>Génériques</vt:lpstr>
      <vt:lpstr>ASPECTS SOCIETAUX ECONOMIQUES </vt:lpstr>
      <vt:lpstr>Structures de régulation</vt:lpstr>
      <vt:lpstr>Structures de régulation</vt:lpstr>
      <vt:lpstr>LE RCP </vt:lpstr>
      <vt:lpstr>Présentation PowerPoint</vt:lpstr>
      <vt:lpstr>QCM Concours blanc </vt:lpstr>
      <vt:lpstr>QCM Concours blanc </vt:lpstr>
      <vt:lpstr>Présentation PowerPoint</vt:lpstr>
      <vt:lpstr>Merci à tous !!!  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séance de révision de pharmacologie </dc:title>
  <dc:creator>Margaux</dc:creator>
  <cp:lastModifiedBy>Margaux</cp:lastModifiedBy>
  <cp:revision>57</cp:revision>
  <dcterms:created xsi:type="dcterms:W3CDTF">2015-04-19T21:43:00Z</dcterms:created>
  <dcterms:modified xsi:type="dcterms:W3CDTF">2015-04-27T20:47:21Z</dcterms:modified>
</cp:coreProperties>
</file>