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0"/>
  </p:notesMasterIdLst>
  <p:handoutMasterIdLst>
    <p:handoutMasterId r:id="rId31"/>
  </p:handout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78" r:id="rId11"/>
    <p:sldId id="285" r:id="rId12"/>
    <p:sldId id="274" r:id="rId13"/>
    <p:sldId id="284" r:id="rId14"/>
    <p:sldId id="275" r:id="rId15"/>
    <p:sldId id="277" r:id="rId16"/>
    <p:sldId id="267" r:id="rId17"/>
    <p:sldId id="268" r:id="rId18"/>
    <p:sldId id="269" r:id="rId19"/>
    <p:sldId id="270" r:id="rId20"/>
    <p:sldId id="271" r:id="rId21"/>
    <p:sldId id="273" r:id="rId22"/>
    <p:sldId id="280" r:id="rId23"/>
    <p:sldId id="286" r:id="rId24"/>
    <p:sldId id="289" r:id="rId25"/>
    <p:sldId id="287" r:id="rId26"/>
    <p:sldId id="290" r:id="rId27"/>
    <p:sldId id="288" r:id="rId28"/>
    <p:sldId id="291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DDFF"/>
    <a:srgbClr val="F7E9FF"/>
    <a:srgbClr val="FAD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Style moyen 2 - Accentuation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9412" autoAdjust="0"/>
    <p:restoredTop sz="94714"/>
  </p:normalViewPr>
  <p:slideViewPr>
    <p:cSldViewPr snapToGrid="0" snapToObjects="1">
      <p:cViewPr varScale="1">
        <p:scale>
          <a:sx n="70" d="100"/>
          <a:sy n="70" d="100"/>
        </p:scale>
        <p:origin x="1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 showGuides="1">
      <p:cViewPr varScale="1">
        <p:scale>
          <a:sx n="67" d="100"/>
          <a:sy n="67" d="100"/>
        </p:scale>
        <p:origin x="2376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E33B6E-9C1C-49E9-A715-60EA741FFF2C}" type="datetimeFigureOut">
              <a:rPr lang="fr-FR" smtClean="0"/>
              <a:t>06/01/2018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8EC356-CF0B-44DE-BF00-D5B93258E1D9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136209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3F2CCF-9C5F-8D43-84D3-872BA0A6250D}" type="datetimeFigureOut">
              <a:rPr lang="fr-FR" smtClean="0"/>
              <a:t>06/01/2018</a:t>
            </a:fld>
            <a:endParaRPr lang="fr-FR" dirty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BF3612-21E4-A745-AE3E-45659E06049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109395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BF3612-21E4-A745-AE3E-45659E060494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266688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0E766-3275-3C4F-B7DB-C7D801D5BCA4}" type="datetime1">
              <a:rPr lang="fr-FR" smtClean="0"/>
              <a:t>06/01/2018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/>
              <a:t>Le tutorat est gratuit. Toute reproduction ou vente est interdite.</a:t>
            </a:r>
            <a:r>
              <a:rPr lang="fr-FR" dirty="0"/>
              <a:t> 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1CDE8-61EC-B846-916A-0BB13AB2FFD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513954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23DE2-1702-EB48-968B-81FE877FECE0}" type="datetime1">
              <a:rPr lang="fr-FR" smtClean="0"/>
              <a:t>06/01/2018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1CDE8-61EC-B846-916A-0BB13AB2FFD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73034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CB9D3-2C72-994F-AAB5-B088B00F2125}" type="datetime1">
              <a:rPr lang="fr-FR" smtClean="0"/>
              <a:t>06/01/2018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/>
              <a:t>Le tutorat est gratuit. Toute reproduction ou vente est interdite.</a:t>
            </a:r>
            <a:r>
              <a:rPr lang="fr-FR" dirty="0"/>
              <a:t> 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1CDE8-61EC-B846-916A-0BB13AB2FFD7}" type="slidenum">
              <a:rPr lang="fr-FR" smtClean="0"/>
              <a:t>‹N°›</a:t>
            </a:fld>
            <a:endParaRPr lang="fr-FR" dirty="0"/>
          </a:p>
        </p:txBody>
      </p:sp>
      <p:sp>
        <p:nvSpPr>
          <p:cNvPr id="8" name="Espace réservé pour une image  7"/>
          <p:cNvSpPr>
            <a:spLocks noGrp="1"/>
          </p:cNvSpPr>
          <p:nvPr>
            <p:ph type="pic" sz="quarter" idx="13"/>
          </p:nvPr>
        </p:nvSpPr>
        <p:spPr>
          <a:xfrm>
            <a:off x="285750" y="357188"/>
            <a:ext cx="942975" cy="100012"/>
          </a:xfrm>
        </p:spPr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90425098"/>
      </p:ext>
    </p:extLst>
  </p:cSld>
  <p:clrMapOvr>
    <a:masterClrMapping/>
  </p:clrMapOvr>
  <p:hf sldNum="0"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8EDAD-145A-FB40-9FB2-25E3820018BE}" type="datetime1">
              <a:rPr lang="fr-FR" smtClean="0"/>
              <a:t>06/01/2018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/>
              <a:t>Le tutorat est gratuit. Toute reproduction ou vente est interdite.</a:t>
            </a:r>
            <a:r>
              <a:rPr lang="fr-FR" dirty="0"/>
              <a:t> 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1CDE8-61EC-B846-916A-0BB13AB2FFD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72379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F76DA-7079-7D45-9A9D-F0201F2C4FD9}" type="datetime1">
              <a:rPr lang="fr-FR" smtClean="0"/>
              <a:t>06/01/2018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/>
              <a:t>Le tutorat est gratuit. Toute reproduction ou vente est interdite.</a:t>
            </a:r>
            <a:r>
              <a:rPr lang="fr-FR" dirty="0"/>
              <a:t> </a:t>
            </a: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1CDE8-61EC-B846-916A-0BB13AB2FFD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77879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63357-B465-CE48-AD6C-594FE8D535BB}" type="datetime1">
              <a:rPr lang="fr-FR" smtClean="0"/>
              <a:t>06/01/2018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/>
              <a:t>Le tutorat est gratuit. Toute reproduction ou vente est interdite. 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1CDE8-61EC-B846-916A-0BB13AB2FFD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36430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34F3A-D743-874A-8097-62AA8671BD60}" type="datetime1">
              <a:rPr lang="fr-FR" smtClean="0"/>
              <a:t>06/01/2018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/>
              <a:t>Le tutorat est gratuit. Toute reproduction ou vente est interdite.</a:t>
            </a:r>
            <a:r>
              <a:rPr lang="fr-FR" dirty="0"/>
              <a:t>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1CDE8-61EC-B846-916A-0BB13AB2FFD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83854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052B4-C138-5F42-AC34-A747AB4BFE12}" type="datetime1">
              <a:rPr lang="fr-FR" smtClean="0"/>
              <a:t>06/01/2018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/>
              <a:t>Le tutorat est gratuit. Toute reproduction ou vente est interdite. 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1CDE8-61EC-B846-916A-0BB13AB2FFD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889505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57073-E422-8E4A-9D13-431C973E41DD}" type="datetime1">
              <a:rPr lang="fr-FR" smtClean="0"/>
              <a:t>06/01/2018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/>
              <a:t>Le tutorat est gratuit. Toute reproduction ou vente est interdite.</a:t>
            </a:r>
            <a:r>
              <a:rPr lang="fr-FR" dirty="0"/>
              <a:t> 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1CDE8-61EC-B846-916A-0BB13AB2FFD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258597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FF38A-E5E7-5A4F-BB09-7619452B51C0}" type="datetime1">
              <a:rPr lang="fr-FR" smtClean="0"/>
              <a:t>06/01/2018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/>
              <a:t>Le tutorat est gratuit. Toute reproduction ou vente est interdite. 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1CDE8-61EC-B846-916A-0BB13AB2FFD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206633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38B12-BEA0-3648-A2FE-60C292E29D1C}" type="datetime1">
              <a:rPr lang="fr-FR" smtClean="0"/>
              <a:t>06/01/2018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/>
              <a:t>Le tutorat est gratuit. Toute reproduction ou vente est interdite. 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1CDE8-61EC-B846-916A-0BB13AB2FFD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830152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0E766-3275-3C4F-B7DB-C7D801D5BCA4}" type="datetime1">
              <a:rPr lang="fr-FR" smtClean="0"/>
              <a:t>06/01/2018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581400" y="6356350"/>
            <a:ext cx="5029200" cy="365125"/>
          </a:xfrm>
        </p:spPr>
        <p:txBody>
          <a:bodyPr/>
          <a:lstStyle/>
          <a:p>
            <a:r>
              <a:rPr lang="fr-FR" b="1" dirty="0"/>
              <a:t>Le tutorat est gratuit. Toute reproduction ou vente est interdite.</a:t>
            </a:r>
            <a:r>
              <a:rPr lang="fr-FR" dirty="0"/>
              <a:t> 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1CDE8-61EC-B846-916A-0BB13AB2FFD7}" type="slidenum">
              <a:rPr lang="fr-FR" smtClean="0"/>
              <a:t>‹N°›</a:t>
            </a:fld>
            <a:endParaRPr lang="fr-FR" dirty="0"/>
          </a:p>
        </p:txBody>
      </p:sp>
      <p:sp>
        <p:nvSpPr>
          <p:cNvPr id="9" name="Titr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</p:spTree>
    <p:extLst>
      <p:ext uri="{BB962C8B-B14F-4D97-AF65-F5344CB8AC3E}">
        <p14:creationId xmlns:p14="http://schemas.microsoft.com/office/powerpoint/2010/main" val="850448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ACB9D3-2C72-994F-AAB5-B088B00F2125}" type="datetime1">
              <a:rPr lang="fr-FR" smtClean="0"/>
              <a:t>06/01/2018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b="1" dirty="0"/>
              <a:t>Le tutorat est gratuit. Toute reproduction ou vente est interdite.</a:t>
            </a:r>
            <a:r>
              <a:rPr lang="fr-FR" dirty="0"/>
              <a:t> 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A1CDE8-61EC-B846-916A-0BB13AB2FFD7}" type="slidenum">
              <a:rPr lang="fr-FR" smtClean="0"/>
              <a:t>‹N°›</a:t>
            </a:fld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0326" y="116554"/>
            <a:ext cx="1822704" cy="1822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322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49" r:id="rId12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emf"/><Relationship Id="rId4" Type="http://schemas.openxmlformats.org/officeDocument/2006/relationships/image" Target="../media/image16.em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496744"/>
            <a:ext cx="9144000" cy="2387600"/>
          </a:xfrm>
        </p:spPr>
        <p:txBody>
          <a:bodyPr>
            <a:normAutofit/>
          </a:bodyPr>
          <a:lstStyle/>
          <a:p>
            <a:pPr algn="ctr"/>
            <a:r>
              <a:rPr lang="fr-F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Monotype Corsiva" charset="0"/>
                <a:cs typeface="Monotype Corsiva" charset="0"/>
              </a:rPr>
              <a:t>Éléments de cinétique chimique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/>
              <a:t>Le tutorat est gratuit. Toute reproduction ou vente est interdite.</a:t>
            </a:r>
            <a:r>
              <a:rPr lang="fr-F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1871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64356" y="780256"/>
            <a:ext cx="11494293" cy="2759869"/>
          </a:xfrm>
        </p:spPr>
        <p:txBody>
          <a:bodyPr>
            <a:normAutofit fontScale="90000"/>
          </a:bodyPr>
          <a:lstStyle/>
          <a:p>
            <a:r>
              <a:rPr lang="fr-FR" sz="4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I) Généralité</a:t>
            </a:r>
            <a:r>
              <a:rPr lang="fr-FR" sz="4000" u="sng" dirty="0"/>
              <a:t/>
            </a:r>
            <a:br>
              <a:rPr lang="fr-FR" sz="4000" u="sng" dirty="0"/>
            </a:br>
            <a:r>
              <a:rPr lang="fr-FR" sz="3100" dirty="0"/>
              <a:t/>
            </a:r>
            <a:br>
              <a:rPr lang="fr-FR" sz="3100" dirty="0"/>
            </a:br>
            <a:r>
              <a:rPr lang="fr-FR" sz="3100" dirty="0">
                <a:latin typeface="+mn-lt"/>
              </a:rPr>
              <a:t>Lorsqu’une réaction a lieu, le phénomène n’est pas instantané, il a une </a:t>
            </a:r>
            <a:r>
              <a:rPr lang="fr-FR" sz="3100" u="sng" dirty="0">
                <a:latin typeface="+mn-lt"/>
              </a:rPr>
              <a:t>durée</a:t>
            </a:r>
            <a:r>
              <a:rPr lang="fr-FR" sz="3100" dirty="0">
                <a:latin typeface="+mn-lt"/>
              </a:rPr>
              <a:t>. La vitesse de déroulement d’une réaction est </a:t>
            </a:r>
            <a:r>
              <a:rPr lang="fr-FR" sz="3100" u="sng" dirty="0">
                <a:latin typeface="+mn-lt"/>
              </a:rPr>
              <a:t>variable</a:t>
            </a:r>
            <a:r>
              <a:rPr lang="fr-FR" sz="3100" dirty="0">
                <a:latin typeface="+mn-lt"/>
              </a:rPr>
              <a:t>. </a:t>
            </a:r>
            <a:r>
              <a:rPr lang="fr-FR" dirty="0">
                <a:latin typeface="+mn-lt"/>
              </a:rPr>
              <a:t/>
            </a:r>
            <a:br>
              <a:rPr lang="fr-FR" dirty="0">
                <a:latin typeface="+mn-lt"/>
              </a:rPr>
            </a:br>
            <a:r>
              <a:rPr lang="fr-FR" dirty="0">
                <a:latin typeface="+mn-lt"/>
              </a:rPr>
              <a:t/>
            </a:r>
            <a:br>
              <a:rPr lang="fr-FR" dirty="0">
                <a:latin typeface="+mn-lt"/>
              </a:rPr>
            </a:br>
            <a:endParaRPr lang="fr-FR" dirty="0">
              <a:latin typeface="+mn-lt"/>
            </a:endParaRP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00026" y="3128169"/>
            <a:ext cx="5157787" cy="411956"/>
          </a:xfrm>
        </p:spPr>
        <p:txBody>
          <a:bodyPr>
            <a:normAutofit lnSpcReduction="10000"/>
          </a:bodyPr>
          <a:lstStyle/>
          <a:p>
            <a:pPr algn="ctr"/>
            <a:r>
              <a:rPr lang="fr-FR" dirty="0"/>
              <a:t>Réactions quasi-instantanées 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00026" y="3718719"/>
            <a:ext cx="6086474" cy="2038350"/>
          </a:xfrm>
        </p:spPr>
        <p:txBody>
          <a:bodyPr/>
          <a:lstStyle/>
          <a:p>
            <a:pPr>
              <a:buFont typeface="Wingdings" charset="2"/>
              <a:buChar char="Ø"/>
            </a:pPr>
            <a:r>
              <a:rPr lang="fr-FR" sz="2000" dirty="0"/>
              <a:t>Les réactifs sont très rapidement consommés</a:t>
            </a:r>
          </a:p>
          <a:p>
            <a:pPr marL="0" indent="0">
              <a:buNone/>
            </a:pPr>
            <a:r>
              <a:rPr lang="fr-FR" sz="1800" i="1" dirty="0"/>
              <a:t>	Réactions acido-basiques </a:t>
            </a:r>
          </a:p>
          <a:p>
            <a:pPr marL="0" indent="0">
              <a:buNone/>
            </a:pPr>
            <a:r>
              <a:rPr lang="fr-FR" sz="1800" i="1" dirty="0"/>
              <a:t>	Réactions de précipitation 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569075" y="3128169"/>
            <a:ext cx="5183188" cy="411956"/>
          </a:xfrm>
        </p:spPr>
        <p:txBody>
          <a:bodyPr>
            <a:normAutofit lnSpcReduction="10000"/>
          </a:bodyPr>
          <a:lstStyle/>
          <a:p>
            <a:pPr algn="ctr"/>
            <a:r>
              <a:rPr lang="fr-FR" dirty="0"/>
              <a:t>Réactions lentes 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569075" y="3708400"/>
            <a:ext cx="6062662" cy="2216944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Ø"/>
            </a:pPr>
            <a:r>
              <a:rPr lang="fr-FR" sz="2000" dirty="0"/>
              <a:t>Les réactifs sont lentement consommés</a:t>
            </a:r>
          </a:p>
          <a:p>
            <a:pPr marL="0" indent="0">
              <a:buNone/>
            </a:pPr>
            <a:r>
              <a:rPr lang="fr-FR" sz="1800" dirty="0"/>
              <a:t>	</a:t>
            </a:r>
            <a:r>
              <a:rPr lang="fr-FR" sz="1800" i="1" dirty="0"/>
              <a:t>Réaction d’estérification</a:t>
            </a:r>
          </a:p>
          <a:p>
            <a:pPr marL="0" indent="0">
              <a:buNone/>
            </a:pPr>
            <a:r>
              <a:rPr lang="fr-FR" sz="1800" i="1" dirty="0"/>
              <a:t>	Synthèse de l’eau, formation du pétrole  </a:t>
            </a: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/>
              <a:t>Le tutorat est gratuit. Toute reproduction ou vente est interdite.</a:t>
            </a:r>
            <a:r>
              <a:rPr lang="fr-F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79278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3600450"/>
          </a:xfrm>
        </p:spPr>
        <p:txBody>
          <a:bodyPr>
            <a:normAutofit/>
          </a:bodyPr>
          <a:lstStyle/>
          <a:p>
            <a:r>
              <a:rPr lang="fr-FR" dirty="0"/>
              <a:t>La cinétique chimique des réactions ou vitesse de déroulement de réaction dépend de facteurs déterminants: </a:t>
            </a:r>
          </a:p>
          <a:p>
            <a:endParaRPr lang="fr-FR" dirty="0"/>
          </a:p>
          <a:p>
            <a:pPr>
              <a:buFont typeface="Wingdings" charset="2"/>
              <a:buChar char="Ø"/>
            </a:pPr>
            <a:r>
              <a:rPr lang="fr-FR" b="1" dirty="0"/>
              <a:t>Température</a:t>
            </a:r>
            <a:endParaRPr lang="fr-FR" dirty="0">
              <a:latin typeface="Wingdings" charset="2"/>
            </a:endParaRPr>
          </a:p>
          <a:p>
            <a:pPr>
              <a:buFont typeface="Wingdings" charset="2"/>
              <a:buChar char="Ø"/>
            </a:pPr>
            <a:r>
              <a:rPr lang="fr-FR" b="1" dirty="0"/>
              <a:t>Concentration des réactifs</a:t>
            </a:r>
          </a:p>
          <a:p>
            <a:pPr>
              <a:buFont typeface="Wingdings" charset="2"/>
              <a:buChar char="Ø"/>
            </a:pPr>
            <a:r>
              <a:rPr lang="fr-FR" b="1" dirty="0"/>
              <a:t>Catalyseurs</a:t>
            </a:r>
            <a:endParaRPr lang="fr-FR" dirty="0"/>
          </a:p>
          <a:p>
            <a:pPr>
              <a:buFont typeface="Wingdings" charset="2"/>
              <a:buChar char="Ø"/>
            </a:pPr>
            <a:r>
              <a:rPr lang="fr-FR" b="1" dirty="0"/>
              <a:t>Lumière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Le tutorat est gratuit. Toute reproduction ou vente est interdite. </a:t>
            </a:r>
          </a:p>
        </p:txBody>
      </p:sp>
    </p:spTree>
    <p:extLst>
      <p:ext uri="{BB962C8B-B14F-4D97-AF65-F5344CB8AC3E}">
        <p14:creationId xmlns:p14="http://schemas.microsoft.com/office/powerpoint/2010/main" val="21265391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26497"/>
          </a:xfrm>
        </p:spPr>
        <p:txBody>
          <a:bodyPr>
            <a:normAutofit/>
          </a:bodyPr>
          <a:lstStyle/>
          <a:p>
            <a:r>
              <a:rPr lang="fr-F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II) </a:t>
            </a:r>
            <a:r>
              <a:rPr lang="fr-FR" sz="3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Vitesse de réaction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221709"/>
            <a:ext cx="10515600" cy="1855787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r>
              <a:rPr lang="fr-FR" sz="12800" b="1" dirty="0"/>
              <a:t>C</a:t>
            </a:r>
            <a:r>
              <a:rPr lang="fr-FR" sz="12800" b="1" baseline="-25000" dirty="0"/>
              <a:t>2</a:t>
            </a:r>
            <a:r>
              <a:rPr lang="fr-FR" sz="12800" b="1" dirty="0"/>
              <a:t>H</a:t>
            </a:r>
            <a:r>
              <a:rPr lang="fr-FR" sz="12800" b="1" baseline="-25000" dirty="0"/>
              <a:t>2</a:t>
            </a:r>
            <a:r>
              <a:rPr lang="fr-FR" sz="12800" b="1" dirty="0"/>
              <a:t> + 2H</a:t>
            </a:r>
            <a:r>
              <a:rPr lang="fr-FR" sz="12800" b="1" baseline="-25000" dirty="0"/>
              <a:t>2</a:t>
            </a:r>
            <a:r>
              <a:rPr lang="fr-FR" sz="12800" b="1" dirty="0"/>
              <a:t> </a:t>
            </a:r>
            <a:r>
              <a:rPr lang="fr-FR" sz="12800" b="1" dirty="0">
                <a:sym typeface="Wingdings"/>
              </a:rPr>
              <a:t> C</a:t>
            </a:r>
            <a:r>
              <a:rPr lang="fr-FR" sz="12800" b="1" baseline="-25000" dirty="0">
                <a:sym typeface="Wingdings"/>
              </a:rPr>
              <a:t>2</a:t>
            </a:r>
            <a:r>
              <a:rPr lang="fr-FR" sz="12800" b="1" dirty="0">
                <a:sym typeface="Wingdings"/>
              </a:rPr>
              <a:t>H</a:t>
            </a:r>
            <a:r>
              <a:rPr lang="fr-FR" sz="12800" b="1" baseline="-25000" dirty="0">
                <a:sym typeface="Wingdings"/>
              </a:rPr>
              <a:t>6</a:t>
            </a:r>
            <a:r>
              <a:rPr lang="fr-FR" sz="12800" b="1" dirty="0">
                <a:sym typeface="Wingdings"/>
              </a:rPr>
              <a:t> </a:t>
            </a:r>
          </a:p>
          <a:p>
            <a:pPr marL="0" indent="0">
              <a:buNone/>
            </a:pPr>
            <a:endParaRPr lang="fr-FR" sz="7400" dirty="0">
              <a:sym typeface="Wingdings"/>
            </a:endParaRPr>
          </a:p>
          <a:p>
            <a:pPr marL="0" indent="0">
              <a:buNone/>
            </a:pPr>
            <a:r>
              <a:rPr lang="fr-FR" sz="8000" u="sng" dirty="0">
                <a:sym typeface="Wingdings"/>
              </a:rPr>
              <a:t>But</a:t>
            </a:r>
            <a:r>
              <a:rPr lang="fr-FR" sz="8000" dirty="0">
                <a:sym typeface="Wingdings"/>
              </a:rPr>
              <a:t> : Savoir le temps nécessaire pour l’obtention d’une quantité donnée de produit.</a:t>
            </a:r>
          </a:p>
          <a:p>
            <a:pPr marL="0" indent="0">
              <a:buNone/>
            </a:pPr>
            <a:r>
              <a:rPr lang="fr-FR" sz="8000" dirty="0">
                <a:sym typeface="Wingdings"/>
              </a:rPr>
              <a:t>En étudiant la quantité d’éthane formé au cours du temps.</a:t>
            </a:r>
          </a:p>
          <a:p>
            <a:pPr marL="0" indent="0">
              <a:buNone/>
            </a:pPr>
            <a:endParaRPr lang="fr-FR" sz="3200" dirty="0">
              <a:sym typeface="Wingdings"/>
            </a:endParaRPr>
          </a:p>
          <a:p>
            <a:pPr marL="0" indent="0">
              <a:buNone/>
            </a:pPr>
            <a:r>
              <a:rPr lang="fr-FR" sz="7200" dirty="0"/>
              <a:t> </a:t>
            </a:r>
          </a:p>
          <a:p>
            <a:pPr marL="0" indent="0">
              <a:buNone/>
            </a:pPr>
            <a:r>
              <a:rPr lang="fr-FR" dirty="0">
                <a:sym typeface="Wingdings"/>
              </a:rPr>
              <a:t> 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Le tutorat est gratuit. Toute reproduction ou vente est interdite. 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680357" y="3207583"/>
            <a:ext cx="2857500" cy="316819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ZoneTexte 5"/>
              <p:cNvSpPr txBox="1"/>
              <p:nvPr/>
            </p:nvSpPr>
            <p:spPr>
              <a:xfrm>
                <a:off x="5055154" y="3531054"/>
                <a:ext cx="5372100" cy="14384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dirty="0"/>
                  <a:t>Vitesse moyenne : v</a:t>
                </a:r>
                <a:r>
                  <a:rPr lang="fr-FR" baseline="-25000" dirty="0"/>
                  <a:t>m</a:t>
                </a:r>
                <a:r>
                  <a:rPr lang="fr-FR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b="0" i="1" smtClean="0">
                            <a:latin typeface="Cambria Math" charset="0"/>
                          </a:rPr>
                          <m:t>𝑛</m:t>
                        </m:r>
                        <m:r>
                          <a:rPr lang="fr-FR" b="0" i="1" smtClean="0">
                            <a:latin typeface="Cambria Math" charset="0"/>
                          </a:rPr>
                          <m:t>2</m:t>
                        </m:r>
                        <m:r>
                          <a:rPr lang="fr-FR" b="0" i="1" smtClean="0">
                            <a:latin typeface="Cambria Math" charset="0"/>
                          </a:rPr>
                          <m:t> −</m:t>
                        </m:r>
                        <m:r>
                          <a:rPr lang="fr-FR" b="0" i="1" smtClean="0">
                            <a:latin typeface="Cambria Math" charset="0"/>
                          </a:rPr>
                          <m:t>𝑛</m:t>
                        </m:r>
                        <m:r>
                          <a:rPr lang="fr-FR" b="0" i="1" smtClean="0"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fr-FR" b="0" i="1" smtClean="0">
                            <a:latin typeface="Cambria Math" charset="0"/>
                          </a:rPr>
                          <m:t>𝑡</m:t>
                        </m:r>
                        <m:r>
                          <a:rPr lang="fr-FR" b="0" i="1" smtClean="0">
                            <a:latin typeface="Cambria Math" charset="0"/>
                          </a:rPr>
                          <m:t>2</m:t>
                        </m:r>
                        <m:r>
                          <a:rPr lang="fr-FR" b="0" i="1" smtClean="0">
                            <a:latin typeface="Cambria Math" charset="0"/>
                          </a:rPr>
                          <m:t>−</m:t>
                        </m:r>
                        <m:r>
                          <a:rPr lang="fr-FR" b="0" i="1" smtClean="0">
                            <a:latin typeface="Cambria Math" charset="0"/>
                          </a:rPr>
                          <m:t>𝑡</m:t>
                        </m:r>
                        <m:r>
                          <a:rPr lang="fr-FR" b="0" i="1" smtClean="0">
                            <a:latin typeface="Cambria Math" charset="0"/>
                          </a:rPr>
                          <m:t>1</m:t>
                        </m:r>
                      </m:den>
                    </m:f>
                  </m:oMath>
                </a14:m>
                <a:r>
                  <a:rPr lang="fr-FR" dirty="0"/>
                  <a:t> (mol.s</a:t>
                </a:r>
                <a:r>
                  <a:rPr lang="fr-FR" baseline="30000" dirty="0"/>
                  <a:t>-1</a:t>
                </a:r>
                <a:r>
                  <a:rPr lang="fr-FR" dirty="0"/>
                  <a:t>)</a:t>
                </a:r>
              </a:p>
              <a:p>
                <a:endParaRPr lang="fr-FR" dirty="0"/>
              </a:p>
              <a:p>
                <a:r>
                  <a:rPr lang="fr-FR" dirty="0"/>
                  <a:t>Vitesse instantanée : v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b="0" i="1" smtClean="0">
                            <a:latin typeface="Cambria Math" charset="0"/>
                          </a:rPr>
                          <m:t> </m:t>
                        </m:r>
                        <m:r>
                          <a:rPr lang="fr-FR" i="1" smtClean="0">
                            <a:latin typeface="Cambria Math" charset="0"/>
                          </a:rPr>
                          <m:t>𝑑</m:t>
                        </m:r>
                        <m:r>
                          <a:rPr lang="fr-FR" b="0" i="1" smtClean="0">
                            <a:latin typeface="Cambria Math" charset="0"/>
                          </a:rPr>
                          <m:t>𝑛</m:t>
                        </m:r>
                      </m:num>
                      <m:den>
                        <m:r>
                          <a:rPr lang="fr-FR" i="1" smtClean="0">
                            <a:latin typeface="Cambria Math" charset="0"/>
                          </a:rPr>
                          <m:t>𝑑</m:t>
                        </m:r>
                        <m:r>
                          <a:rPr lang="fr-FR" b="0" i="1" smtClean="0">
                            <a:latin typeface="Cambria Math" charset="0"/>
                          </a:rPr>
                          <m:t>𝑡</m:t>
                        </m:r>
                      </m:den>
                    </m:f>
                    <m:r>
                      <a:rPr lang="fr-FR" b="0" i="1" smtClean="0">
                        <a:latin typeface="Cambria Math" charset="0"/>
                      </a:rPr>
                      <m:t>  </m:t>
                    </m:r>
                  </m:oMath>
                </a14:m>
                <a:r>
                  <a:rPr lang="fr-FR" dirty="0"/>
                  <a:t>(mol.s</a:t>
                </a:r>
                <a:r>
                  <a:rPr lang="fr-FR" baseline="30000" dirty="0"/>
                  <a:t>-1</a:t>
                </a:r>
                <a:r>
                  <a:rPr lang="fr-FR" dirty="0"/>
                  <a:t>)</a:t>
                </a:r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6" name="ZoneText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5154" y="3531054"/>
                <a:ext cx="5372100" cy="1438471"/>
              </a:xfrm>
              <a:prstGeom prst="rect">
                <a:avLst/>
              </a:prstGeom>
              <a:blipFill rotWithShape="0">
                <a:blip r:embed="rId3"/>
                <a:stretch>
                  <a:fillRect l="-907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ZoneTexte 7"/>
              <p:cNvSpPr txBox="1"/>
              <p:nvPr/>
            </p:nvSpPr>
            <p:spPr>
              <a:xfrm>
                <a:off x="5055154" y="5034790"/>
                <a:ext cx="5497516" cy="8229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dirty="0"/>
                  <a:t>La vitesse dépend aussi de la concentration des réactifs </a:t>
                </a:r>
                <a:r>
                  <a:rPr lang="fr-FR" dirty="0">
                    <a:sym typeface="Wingdings"/>
                  </a:rPr>
                  <a:t> 		v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i="1" smtClean="0">
                            <a:latin typeface="Cambria Math" panose="02040503050406030204" pitchFamily="18" charset="0"/>
                            <a:sym typeface="Wingdings"/>
                          </a:rPr>
                        </m:ctrlPr>
                      </m:fPr>
                      <m:num>
                        <m:r>
                          <a:rPr lang="fr-FR" i="1" smtClean="0">
                            <a:latin typeface="Cambria Math" charset="0"/>
                            <a:sym typeface="Wingdings"/>
                          </a:rPr>
                          <m:t>𝑑</m:t>
                        </m:r>
                        <m:r>
                          <m:rPr>
                            <m:nor/>
                          </m:rPr>
                          <a:rPr lang="fr-FR" b="0" i="0" smtClean="0">
                            <a:latin typeface="Cambria Math" charset="0"/>
                            <a:sym typeface="Wingdings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fr-FR" b="0" i="0" smtClean="0">
                            <a:latin typeface="Cambria Math" charset="0"/>
                            <a:sym typeface="Wingdings"/>
                          </a:rPr>
                          <m:t>C</m:t>
                        </m:r>
                        <m:r>
                          <m:rPr>
                            <m:nor/>
                          </m:rPr>
                          <a:rPr lang="fr-FR" b="0" i="0" baseline="-25000" smtClean="0">
                            <a:latin typeface="Cambria Math" charset="0"/>
                            <a:sym typeface="Wingdings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fr-FR" b="0" i="0" smtClean="0">
                            <a:latin typeface="Cambria Math" charset="0"/>
                            <a:sym typeface="Wingdings"/>
                          </a:rPr>
                          <m:t>H</m:t>
                        </m:r>
                        <m:r>
                          <m:rPr>
                            <m:nor/>
                          </m:rPr>
                          <a:rPr lang="fr-FR" b="0" i="0" baseline="-25000" smtClean="0">
                            <a:latin typeface="Cambria Math" charset="0"/>
                            <a:sym typeface="Wingdings"/>
                          </a:rPr>
                          <m:t>6</m:t>
                        </m:r>
                        <m:r>
                          <m:rPr>
                            <m:nor/>
                          </m:rPr>
                          <a:rPr lang="fr-FR" b="0" i="0" smtClean="0">
                            <a:latin typeface="Cambria Math" charset="0"/>
                            <a:sym typeface="Wingdings"/>
                          </a:rPr>
                          <m:t>)</m:t>
                        </m:r>
                      </m:num>
                      <m:den>
                        <m:r>
                          <a:rPr lang="fr-FR" i="1" smtClean="0">
                            <a:latin typeface="Cambria Math" charset="0"/>
                            <a:sym typeface="Wingdings"/>
                          </a:rPr>
                          <m:t>𝑑</m:t>
                        </m:r>
                        <m:r>
                          <a:rPr lang="fr-FR" b="0" i="1" smtClean="0">
                            <a:latin typeface="Cambria Math" charset="0"/>
                            <a:sym typeface="Wingdings"/>
                          </a:rPr>
                          <m:t>𝑡</m:t>
                        </m:r>
                      </m:den>
                    </m:f>
                  </m:oMath>
                </a14:m>
                <a:r>
                  <a:rPr lang="fr-FR" dirty="0"/>
                  <a:t> (mol.V.s-1)</a:t>
                </a:r>
              </a:p>
            </p:txBody>
          </p:sp>
        </mc:Choice>
        <mc:Fallback xmlns="">
          <p:sp>
            <p:nvSpPr>
              <p:cNvPr id="8" name="ZoneText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5154" y="5034790"/>
                <a:ext cx="5497516" cy="822982"/>
              </a:xfrm>
              <a:prstGeom prst="rect">
                <a:avLst/>
              </a:prstGeom>
              <a:blipFill rotWithShape="0">
                <a:blip r:embed="rId4"/>
                <a:stretch>
                  <a:fillRect l="-887" t="-4444" b="-4444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428224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/>
              <p:cNvSpPr>
                <a:spLocks noGrp="1"/>
              </p:cNvSpPr>
              <p:nvPr>
                <p:ph idx="1"/>
              </p:nvPr>
            </p:nvSpPr>
            <p:spPr>
              <a:xfrm>
                <a:off x="475989" y="508000"/>
                <a:ext cx="10877811" cy="6213475"/>
              </a:xfrm>
            </p:spPr>
            <p:txBody>
              <a:bodyPr>
                <a:normAutofit lnSpcReduction="10000"/>
              </a:bodyPr>
              <a:lstStyle/>
              <a:p>
                <a:pPr marL="0" indent="0" algn="ctr">
                  <a:buNone/>
                </a:pPr>
                <a:r>
                  <a:rPr lang="fr-FR" sz="3000" b="1" dirty="0"/>
                  <a:t>C</a:t>
                </a:r>
                <a:r>
                  <a:rPr lang="fr-FR" sz="3000" b="1" baseline="-25000" dirty="0"/>
                  <a:t>2</a:t>
                </a:r>
                <a:r>
                  <a:rPr lang="fr-FR" sz="3000" b="1" dirty="0"/>
                  <a:t>H</a:t>
                </a:r>
                <a:r>
                  <a:rPr lang="fr-FR" sz="3000" b="1" baseline="-25000" dirty="0"/>
                  <a:t>2</a:t>
                </a:r>
                <a:r>
                  <a:rPr lang="fr-FR" sz="3000" b="1" dirty="0"/>
                  <a:t> + 2H</a:t>
                </a:r>
                <a:r>
                  <a:rPr lang="fr-FR" sz="3000" b="1" baseline="-25000" dirty="0"/>
                  <a:t>2</a:t>
                </a:r>
                <a:r>
                  <a:rPr lang="fr-FR" sz="3000" b="1" dirty="0"/>
                  <a:t> </a:t>
                </a:r>
                <a:r>
                  <a:rPr lang="fr-FR" sz="3000" b="1" dirty="0">
                    <a:sym typeface="Wingdings"/>
                  </a:rPr>
                  <a:t> C</a:t>
                </a:r>
                <a:r>
                  <a:rPr lang="fr-FR" sz="3000" b="1" baseline="-25000" dirty="0">
                    <a:sym typeface="Wingdings"/>
                  </a:rPr>
                  <a:t>2</a:t>
                </a:r>
                <a:r>
                  <a:rPr lang="fr-FR" sz="3000" b="1" dirty="0">
                    <a:sym typeface="Wingdings"/>
                  </a:rPr>
                  <a:t>H</a:t>
                </a:r>
                <a:r>
                  <a:rPr lang="fr-FR" sz="3000" b="1" baseline="-25000" dirty="0">
                    <a:sym typeface="Wingdings"/>
                  </a:rPr>
                  <a:t>6</a:t>
                </a:r>
              </a:p>
              <a:p>
                <a:pPr marL="0" indent="0" algn="ctr">
                  <a:buNone/>
                </a:pPr>
                <a:endParaRPr lang="fr-FR" sz="3900" b="1" dirty="0">
                  <a:sym typeface="Wingdings"/>
                </a:endParaRPr>
              </a:p>
              <a:p>
                <a:pPr marL="0" indent="0">
                  <a:buNone/>
                </a:pPr>
                <a:r>
                  <a:rPr lang="fr-FR" sz="2200" dirty="0"/>
                  <a:t>- </a:t>
                </a:r>
                <a:r>
                  <a:rPr lang="fr-FR" sz="2000" dirty="0"/>
                  <a:t>Par rapport à la disparition des réactifs </a:t>
                </a:r>
              </a:p>
              <a:p>
                <a:pPr marL="0" indent="0">
                  <a:buNone/>
                </a:pPr>
                <a:r>
                  <a:rPr lang="fr-FR" sz="2200" b="1" dirty="0">
                    <a:sym typeface="Wingdings"/>
                  </a:rPr>
                  <a:t>	</a:t>
                </a:r>
                <a:r>
                  <a:rPr lang="fr-FR" sz="1600" dirty="0">
                    <a:sym typeface="Wingdings"/>
                  </a:rPr>
                  <a:t>1) </a:t>
                </a:r>
                <a:r>
                  <a:rPr lang="fr-FR" sz="1700" dirty="0"/>
                  <a:t>Disparition de l’acétylène C</a:t>
                </a:r>
                <a:r>
                  <a:rPr lang="fr-FR" sz="1700" baseline="-25000" dirty="0"/>
                  <a:t>2</a:t>
                </a:r>
                <a:r>
                  <a:rPr lang="fr-FR" sz="1700" dirty="0"/>
                  <a:t>H</a:t>
                </a:r>
                <a:r>
                  <a:rPr lang="fr-FR" sz="1700" baseline="-25000" dirty="0"/>
                  <a:t>2</a:t>
                </a:r>
              </a:p>
              <a:p>
                <a:pPr marL="0" indent="0">
                  <a:buNone/>
                </a:pPr>
                <a:endParaRPr lang="fr-FR" sz="1700" dirty="0"/>
              </a:p>
              <a:p>
                <a:pPr marL="0" indent="0">
                  <a:buNone/>
                </a:pPr>
                <a:endParaRPr lang="fr-FR" sz="1700" dirty="0"/>
              </a:p>
              <a:p>
                <a:pPr marL="0" indent="0">
                  <a:buNone/>
                </a:pPr>
                <a:endParaRPr lang="fr-FR" sz="1700" dirty="0"/>
              </a:p>
              <a:p>
                <a:pPr marL="0" indent="0">
                  <a:buNone/>
                </a:pPr>
                <a:endParaRPr lang="fr-FR" sz="1700" dirty="0"/>
              </a:p>
              <a:p>
                <a:pPr marL="0" indent="0">
                  <a:buNone/>
                </a:pPr>
                <a:endParaRPr lang="fr-FR" sz="1700" dirty="0"/>
              </a:p>
              <a:p>
                <a:pPr marL="0" indent="0">
                  <a:buNone/>
                </a:pPr>
                <a:endParaRPr lang="fr-FR" sz="1700" dirty="0"/>
              </a:p>
              <a:p>
                <a:pPr marL="0" indent="0">
                  <a:buNone/>
                </a:pPr>
                <a:endParaRPr lang="fr-FR" sz="1700" dirty="0"/>
              </a:p>
              <a:p>
                <a:pPr marL="0" indent="0">
                  <a:buNone/>
                </a:pPr>
                <a:r>
                  <a:rPr lang="fr-FR" sz="1700" dirty="0"/>
                  <a:t>	2) Disparition du dihydrogène H</a:t>
                </a:r>
                <a:r>
                  <a:rPr lang="fr-FR" sz="1700" baseline="-25000" dirty="0"/>
                  <a:t>2</a:t>
                </a:r>
                <a:r>
                  <a:rPr lang="fr-FR" sz="1700" dirty="0"/>
                  <a:t> </a:t>
                </a:r>
              </a:p>
              <a:p>
                <a:pPr marL="0" indent="0" algn="ctr">
                  <a:buNone/>
                </a:pPr>
                <a:r>
                  <a:rPr lang="fr-FR" sz="1700" dirty="0"/>
                  <a:t>2 moles H2 </a:t>
                </a:r>
                <a:r>
                  <a:rPr lang="fr-FR" sz="1700" dirty="0">
                    <a:sym typeface="Wingdings"/>
                  </a:rPr>
                  <a:t> 1 mole de C</a:t>
                </a:r>
                <a:r>
                  <a:rPr lang="fr-FR" sz="1800" baseline="-25000" dirty="0">
                    <a:sym typeface="Wingdings"/>
                  </a:rPr>
                  <a:t>2</a:t>
                </a:r>
                <a:r>
                  <a:rPr lang="fr-FR" sz="1700" dirty="0">
                    <a:sym typeface="Wingdings"/>
                  </a:rPr>
                  <a:t>H</a:t>
                </a:r>
                <a:r>
                  <a:rPr lang="fr-FR" sz="1800" baseline="-25000" dirty="0">
                    <a:sym typeface="Wingdings"/>
                  </a:rPr>
                  <a:t>6</a:t>
                </a:r>
                <a:r>
                  <a:rPr lang="fr-FR" sz="1700" dirty="0">
                    <a:sym typeface="Wingdings"/>
                  </a:rPr>
                  <a:t> </a:t>
                </a:r>
              </a:p>
              <a:p>
                <a:pPr marL="0" indent="0" algn="ctr">
                  <a:buNone/>
                </a:pPr>
                <a:r>
                  <a:rPr lang="fr-FR" sz="1700" dirty="0">
                    <a:sym typeface="Wingdings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sz="1700" i="1" smtClean="0">
                            <a:latin typeface="Cambria Math" panose="02040503050406030204" pitchFamily="18" charset="0"/>
                            <a:sym typeface="Wingdings"/>
                          </a:rPr>
                        </m:ctrlPr>
                      </m:fPr>
                      <m:num>
                        <m:r>
                          <a:rPr lang="fr-FR" sz="1700" b="0" i="1" smtClean="0">
                            <a:latin typeface="Cambria Math" charset="0"/>
                            <a:sym typeface="Wingdings"/>
                          </a:rPr>
                          <m:t>1</m:t>
                        </m:r>
                      </m:num>
                      <m:den>
                        <m:r>
                          <a:rPr lang="fr-FR" sz="1700" b="0" i="1" smtClean="0">
                            <a:latin typeface="Cambria Math" charset="0"/>
                            <a:sym typeface="Wingdings"/>
                          </a:rPr>
                          <m:t>2</m:t>
                        </m:r>
                      </m:den>
                    </m:f>
                  </m:oMath>
                </a14:m>
                <a:r>
                  <a:rPr lang="fr-FR" sz="1700" dirty="0">
                    <a:sym typeface="Wingdings"/>
                  </a:rPr>
                  <a:t> moles H2  1 mole de C</a:t>
                </a:r>
                <a:r>
                  <a:rPr lang="fr-FR" sz="1700" baseline="-25000" dirty="0">
                    <a:sym typeface="Wingdings"/>
                  </a:rPr>
                  <a:t>2</a:t>
                </a:r>
                <a:r>
                  <a:rPr lang="fr-FR" sz="1700" dirty="0">
                    <a:sym typeface="Wingdings"/>
                  </a:rPr>
                  <a:t>H</a:t>
                </a:r>
                <a:r>
                  <a:rPr lang="fr-FR" sz="1700" baseline="-25000" dirty="0">
                    <a:sym typeface="Wingdings"/>
                  </a:rPr>
                  <a:t>6</a:t>
                </a:r>
                <a:r>
                  <a:rPr lang="fr-FR" sz="1700" dirty="0">
                    <a:sym typeface="Wingdings"/>
                  </a:rPr>
                  <a:t> </a:t>
                </a:r>
              </a:p>
              <a:p>
                <a:pPr marL="0" indent="0" algn="ctr">
                  <a:buNone/>
                </a:pPr>
                <a:r>
                  <a:rPr lang="fr-FR" sz="1700" dirty="0">
                    <a:sym typeface="Wingdings"/>
                  </a:rPr>
                  <a:t>v = 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sz="1700" i="1" smtClean="0">
                            <a:latin typeface="Cambria Math" panose="02040503050406030204" pitchFamily="18" charset="0"/>
                            <a:sym typeface="Wingdings"/>
                          </a:rPr>
                        </m:ctrlPr>
                      </m:fPr>
                      <m:num>
                        <m:r>
                          <a:rPr lang="fr-FR" sz="1700" b="0" i="1" smtClean="0">
                            <a:latin typeface="Cambria Math" charset="0"/>
                            <a:sym typeface="Wingdings"/>
                          </a:rPr>
                          <m:t>1</m:t>
                        </m:r>
                      </m:num>
                      <m:den>
                        <m:r>
                          <a:rPr lang="fr-FR" sz="1700" b="0" i="1" smtClean="0">
                            <a:latin typeface="Cambria Math" charset="0"/>
                            <a:sym typeface="Wingdings"/>
                          </a:rPr>
                          <m:t>2</m:t>
                        </m:r>
                      </m:den>
                    </m:f>
                    <m:f>
                      <m:fPr>
                        <m:ctrlPr>
                          <a:rPr lang="fr-FR" sz="1700" i="1" smtClean="0">
                            <a:latin typeface="Cambria Math" panose="02040503050406030204" pitchFamily="18" charset="0"/>
                            <a:sym typeface="Wingdings"/>
                          </a:rPr>
                        </m:ctrlPr>
                      </m:fPr>
                      <m:num>
                        <m:r>
                          <a:rPr lang="fr-FR" sz="1700" i="1" smtClean="0">
                            <a:latin typeface="Cambria Math" charset="0"/>
                            <a:sym typeface="Wingdings"/>
                          </a:rPr>
                          <m:t>𝑑</m:t>
                        </m:r>
                        <m:r>
                          <m:rPr>
                            <m:nor/>
                          </m:rPr>
                          <a:rPr lang="fr-FR" sz="1700" b="0" i="0" smtClean="0">
                            <a:latin typeface="Cambria Math" charset="0"/>
                            <a:sym typeface="Wingdings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fr-FR" sz="1700" b="0" i="0" smtClean="0">
                            <a:latin typeface="Cambria Math" charset="0"/>
                            <a:sym typeface="Wingdings"/>
                          </a:rPr>
                          <m:t>H</m:t>
                        </m:r>
                        <m:r>
                          <m:rPr>
                            <m:nor/>
                          </m:rPr>
                          <a:rPr lang="fr-FR" sz="1700" b="0" i="0" baseline="-25000" smtClean="0">
                            <a:latin typeface="Cambria Math" charset="0"/>
                            <a:sym typeface="Wingdings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fr-FR" sz="1700" b="0" i="0" smtClean="0">
                            <a:latin typeface="Cambria Math" charset="0"/>
                            <a:sym typeface="Wingdings"/>
                          </a:rPr>
                          <m:t>)</m:t>
                        </m:r>
                      </m:num>
                      <m:den>
                        <m:r>
                          <a:rPr lang="fr-FR" sz="1700" i="1" smtClean="0">
                            <a:latin typeface="Cambria Math" charset="0"/>
                            <a:sym typeface="Wingdings"/>
                          </a:rPr>
                          <m:t>𝑑</m:t>
                        </m:r>
                        <m:r>
                          <a:rPr lang="fr-FR" sz="1700" b="0" i="1" smtClean="0">
                            <a:latin typeface="Cambria Math" charset="0"/>
                            <a:sym typeface="Wingdings"/>
                          </a:rPr>
                          <m:t>𝑡</m:t>
                        </m:r>
                      </m:den>
                    </m:f>
                  </m:oMath>
                </a14:m>
                <a:r>
                  <a:rPr lang="fr-FR" sz="1700" dirty="0"/>
                  <a:t> (mol.V.s</a:t>
                </a:r>
                <a:r>
                  <a:rPr lang="fr-FR" sz="1700" baseline="30000" dirty="0"/>
                  <a:t>-1</a:t>
                </a:r>
                <a:r>
                  <a:rPr lang="fr-FR" sz="1700" dirty="0"/>
                  <a:t>)</a:t>
                </a:r>
                <a:endParaRPr lang="fr-FR" dirty="0"/>
              </a:p>
            </p:txBody>
          </p:sp>
        </mc:Choice>
        <mc:Fallback xmlns="">
          <p:sp>
            <p:nvSpPr>
              <p:cNvPr id="3" name="Espace réservé du conten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75989" y="508000"/>
                <a:ext cx="10877811" cy="6213475"/>
              </a:xfrm>
              <a:blipFill rotWithShape="0">
                <a:blip r:embed="rId2"/>
                <a:stretch>
                  <a:fillRect l="-728" t="-2843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Le tutorat est gratuit. Toute reproduction ou vente est interdite.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5707521" y="2613201"/>
                <a:ext cx="2245358" cy="545983"/>
              </a:xfrm>
              <a:prstGeom prst="rect">
                <a:avLst/>
              </a:prstGeom>
              <a:ln w="19050">
                <a:solidFill>
                  <a:schemeClr val="tx1"/>
                </a:solidFill>
              </a:ln>
            </p:spPr>
            <p:txBody>
              <a:bodyPr wrap="none">
                <a:spAutoFit/>
              </a:bodyPr>
              <a:lstStyle/>
              <a:p>
                <a:r>
                  <a:rPr lang="fr-FR" dirty="0">
                    <a:sym typeface="Wingdings"/>
                  </a:rPr>
                  <a:t>v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i="1" smtClean="0">
                            <a:latin typeface="Cambria Math" panose="02040503050406030204" pitchFamily="18" charset="0"/>
                            <a:sym typeface="Wingdings"/>
                          </a:rPr>
                        </m:ctrlPr>
                      </m:fPr>
                      <m:num>
                        <m:r>
                          <a:rPr lang="fr-FR" i="1" smtClean="0">
                            <a:latin typeface="Cambria Math" charset="0"/>
                            <a:sym typeface="Wingdings"/>
                          </a:rPr>
                          <m:t>𝑑</m:t>
                        </m:r>
                        <m:r>
                          <m:rPr>
                            <m:nor/>
                          </m:rPr>
                          <a:rPr lang="fr-FR" b="0" i="0" smtClean="0">
                            <a:latin typeface="Cambria Math" charset="0"/>
                            <a:sym typeface="Wingdings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fr-FR" b="0" i="0" smtClean="0">
                            <a:latin typeface="Cambria Math" charset="0"/>
                            <a:sym typeface="Wingdings"/>
                          </a:rPr>
                          <m:t>C</m:t>
                        </m:r>
                        <m:r>
                          <m:rPr>
                            <m:nor/>
                          </m:rPr>
                          <a:rPr lang="fr-FR" b="0" i="0" baseline="-25000" smtClean="0">
                            <a:latin typeface="Cambria Math" charset="0"/>
                            <a:sym typeface="Wingdings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fr-FR" b="0" i="0" smtClean="0">
                            <a:latin typeface="Cambria Math" charset="0"/>
                            <a:sym typeface="Wingdings"/>
                          </a:rPr>
                          <m:t>H</m:t>
                        </m:r>
                        <m:r>
                          <m:rPr>
                            <m:nor/>
                          </m:rPr>
                          <a:rPr lang="fr-FR" b="0" i="0" baseline="-25000" smtClean="0">
                            <a:latin typeface="Cambria Math" charset="0"/>
                            <a:sym typeface="Wingdings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fr-FR" b="0" i="0" smtClean="0">
                            <a:latin typeface="Cambria Math" charset="0"/>
                            <a:sym typeface="Wingdings"/>
                          </a:rPr>
                          <m:t>)</m:t>
                        </m:r>
                      </m:num>
                      <m:den>
                        <m:r>
                          <a:rPr lang="fr-FR" i="1" smtClean="0">
                            <a:latin typeface="Cambria Math" charset="0"/>
                            <a:sym typeface="Wingdings"/>
                          </a:rPr>
                          <m:t>𝑑</m:t>
                        </m:r>
                        <m:r>
                          <a:rPr lang="fr-FR" b="0" i="1" smtClean="0">
                            <a:latin typeface="Cambria Math" charset="0"/>
                            <a:sym typeface="Wingdings"/>
                          </a:rPr>
                          <m:t>𝑡</m:t>
                        </m:r>
                      </m:den>
                    </m:f>
                  </m:oMath>
                </a14:m>
                <a:r>
                  <a:rPr lang="fr-FR" dirty="0"/>
                  <a:t> (mol.V.t</a:t>
                </a:r>
                <a:r>
                  <a:rPr lang="fr-FR" baseline="30000" dirty="0"/>
                  <a:t>-1</a:t>
                </a:r>
                <a:r>
                  <a:rPr lang="fr-FR" dirty="0"/>
                  <a:t>)</a:t>
                </a: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7521" y="2613201"/>
                <a:ext cx="2245358" cy="545983"/>
              </a:xfrm>
              <a:prstGeom prst="rect">
                <a:avLst/>
              </a:prstGeom>
              <a:blipFill rotWithShape="0">
                <a:blip r:embed="rId3"/>
                <a:stretch>
                  <a:fillRect l="-1882" b="-5435"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grayscl/>
          </a:blip>
          <a:stretch>
            <a:fillRect/>
          </a:stretch>
        </p:blipFill>
        <p:spPr>
          <a:xfrm>
            <a:off x="714384" y="2350057"/>
            <a:ext cx="4675034" cy="2277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6070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/>
              <p:cNvSpPr>
                <a:spLocks noGrp="1"/>
              </p:cNvSpPr>
              <p:nvPr>
                <p:ph idx="1"/>
              </p:nvPr>
            </p:nvSpPr>
            <p:spPr>
              <a:xfrm>
                <a:off x="224853" y="191900"/>
                <a:ext cx="11967147" cy="6388782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endParaRPr lang="fr-FR" dirty="0"/>
              </a:p>
              <a:p>
                <a:pPr marL="0" indent="0">
                  <a:buNone/>
                </a:pPr>
                <a:r>
                  <a:rPr lang="fr-FR" sz="2400" dirty="0"/>
                  <a:t>En généralisant à toutes les réactions bilan de la forme:</a:t>
                </a:r>
              </a:p>
              <a:p>
                <a:pPr marL="0" indent="0">
                  <a:buNone/>
                </a:pPr>
                <a:r>
                  <a:rPr lang="fr-FR" dirty="0"/>
                  <a:t> </a:t>
                </a:r>
              </a:p>
              <a:p>
                <a:pPr marL="0" indent="0" algn="ctr">
                  <a:buNone/>
                </a:pPr>
                <a:r>
                  <a:rPr lang="fr-FR" dirty="0"/>
                  <a:t>aA + bB </a:t>
                </a:r>
                <a:r>
                  <a:rPr lang="fr-FR" dirty="0">
                    <a:sym typeface="Wingdings"/>
                  </a:rPr>
                  <a:t> </a:t>
                </a:r>
                <a:r>
                  <a:rPr lang="fr-FR" dirty="0"/>
                  <a:t>cC + dD </a:t>
                </a:r>
              </a:p>
              <a:p>
                <a:pPr marL="0" indent="0">
                  <a:buNone/>
                </a:pPr>
                <a:endParaRPr lang="fr-FR" dirty="0"/>
              </a:p>
              <a:p>
                <a:pPr marL="0" indent="0" algn="ctr">
                  <a:buNone/>
                </a:pPr>
                <a:r>
                  <a:rPr lang="fr-FR" dirty="0"/>
                  <a:t>v= </a:t>
                </a:r>
                <a14:m>
                  <m:oMath xmlns:m="http://schemas.openxmlformats.org/officeDocument/2006/math">
                    <m:r>
                      <a:rPr lang="fr-FR" i="1" smtClean="0">
                        <a:latin typeface="Cambria Math" charset="0"/>
                        <a:ea typeface="Cambria Math" charset="0"/>
                        <a:cs typeface="Cambria Math" charset="0"/>
                      </a:rPr>
                      <m:t>−</m:t>
                    </m:r>
                    <m:f>
                      <m:fPr>
                        <m:ctrlPr>
                          <a:rPr lang="mr-IN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b="0" i="1" smtClean="0"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fr-FR" b="0" i="1" smtClean="0">
                            <a:latin typeface="Cambria Math" charset="0"/>
                          </a:rPr>
                          <m:t>𝑎</m:t>
                        </m:r>
                      </m:den>
                    </m:f>
                  </m:oMath>
                </a14:m>
                <a:r>
                  <a:rPr lang="fr-FR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b="0" i="1" dirty="0" smtClean="0">
                            <a:latin typeface="Cambria Math" charset="0"/>
                          </a:rPr>
                          <m:t>𝑑</m:t>
                        </m:r>
                        <m:r>
                          <a:rPr lang="fr-FR" b="0" i="1" dirty="0" smtClean="0">
                            <a:latin typeface="Cambria Math" charset="0"/>
                          </a:rPr>
                          <m:t>(</m:t>
                        </m:r>
                        <m:r>
                          <a:rPr lang="fr-FR" b="0" i="1" dirty="0" smtClean="0">
                            <a:latin typeface="Cambria Math" charset="0"/>
                          </a:rPr>
                          <m:t>𝐴</m:t>
                        </m:r>
                        <m:r>
                          <a:rPr lang="fr-FR" b="0" i="1" dirty="0" smtClean="0">
                            <a:latin typeface="Cambria Math" charset="0"/>
                          </a:rPr>
                          <m:t>)</m:t>
                        </m:r>
                      </m:num>
                      <m:den>
                        <m:r>
                          <a:rPr lang="fr-FR" b="0" i="1" dirty="0" smtClean="0">
                            <a:latin typeface="Cambria Math" charset="0"/>
                          </a:rPr>
                          <m:t>𝑑𝑡</m:t>
                        </m:r>
                      </m:den>
                    </m:f>
                    <m:r>
                      <a:rPr lang="fr-FR" b="0" i="1" dirty="0" smtClean="0">
                        <a:latin typeface="Cambria Math" charset="0"/>
                      </a:rPr>
                      <m:t>=−</m:t>
                    </m:r>
                    <m:f>
                      <m:fPr>
                        <m:ctrlPr>
                          <a:rPr lang="mr-IN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b="0" i="1" dirty="0" smtClean="0"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fr-FR" b="0" i="1" dirty="0" smtClean="0">
                            <a:latin typeface="Cambria Math" charset="0"/>
                          </a:rPr>
                          <m:t>𝑏</m:t>
                        </m:r>
                      </m:den>
                    </m:f>
                    <m:f>
                      <m:fPr>
                        <m:ctrlPr>
                          <a:rPr lang="mr-IN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b="0" i="1" dirty="0" smtClean="0">
                            <a:latin typeface="Cambria Math" charset="0"/>
                          </a:rPr>
                          <m:t>𝑑</m:t>
                        </m:r>
                        <m:d>
                          <m:dPr>
                            <m:ctrlPr>
                              <a:rPr lang="fr-FR" b="0" i="1" dirty="0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fr-FR" b="0" i="1" dirty="0" smtClean="0">
                                <a:latin typeface="Cambria Math" charset="0"/>
                              </a:rPr>
                              <m:t>𝐵</m:t>
                            </m:r>
                          </m:e>
                        </m:d>
                      </m:num>
                      <m:den>
                        <m:r>
                          <a:rPr lang="fr-FR" b="0" i="1" dirty="0" smtClean="0">
                            <a:latin typeface="Cambria Math" charset="0"/>
                          </a:rPr>
                          <m:t>𝑑𝑡</m:t>
                        </m:r>
                      </m:den>
                    </m:f>
                    <m:r>
                      <a:rPr lang="fr-FR" b="0" i="1" dirty="0" smtClean="0">
                        <a:latin typeface="Cambria Math" charset="0"/>
                      </a:rPr>
                      <m:t>=</m:t>
                    </m:r>
                    <m:f>
                      <m:fPr>
                        <m:ctrlPr>
                          <a:rPr lang="mr-IN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b="0" i="1" dirty="0" smtClean="0"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fr-FR" b="0" i="1" dirty="0" smtClean="0">
                            <a:latin typeface="Cambria Math" charset="0"/>
                          </a:rPr>
                          <m:t>𝑐</m:t>
                        </m:r>
                      </m:den>
                    </m:f>
                    <m:f>
                      <m:fPr>
                        <m:ctrlPr>
                          <a:rPr lang="mr-IN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b="0" i="1" dirty="0" smtClean="0">
                            <a:latin typeface="Cambria Math" charset="0"/>
                          </a:rPr>
                          <m:t>𝑑</m:t>
                        </m:r>
                        <m:d>
                          <m:dPr>
                            <m:ctrlPr>
                              <a:rPr lang="fr-FR" b="0" i="1" dirty="0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fr-FR" b="0" i="1" dirty="0" smtClean="0">
                                <a:latin typeface="Cambria Math" charset="0"/>
                              </a:rPr>
                              <m:t>𝐶</m:t>
                            </m:r>
                          </m:e>
                        </m:d>
                      </m:num>
                      <m:den>
                        <m:r>
                          <a:rPr lang="fr-FR" b="0" i="1" dirty="0" smtClean="0">
                            <a:latin typeface="Cambria Math" charset="0"/>
                          </a:rPr>
                          <m:t>𝑑𝑡</m:t>
                        </m:r>
                      </m:den>
                    </m:f>
                    <m:r>
                      <a:rPr lang="fr-FR" b="0" i="1" dirty="0" smtClean="0">
                        <a:latin typeface="Cambria Math" charset="0"/>
                      </a:rPr>
                      <m:t>=</m:t>
                    </m:r>
                    <m:f>
                      <m:fPr>
                        <m:ctrlPr>
                          <a:rPr lang="mr-IN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b="0" i="1" dirty="0" smtClean="0"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fr-FR" b="0" i="1" dirty="0" smtClean="0">
                            <a:latin typeface="Cambria Math" charset="0"/>
                          </a:rPr>
                          <m:t>𝑑</m:t>
                        </m:r>
                      </m:den>
                    </m:f>
                    <m:f>
                      <m:fPr>
                        <m:ctrlPr>
                          <a:rPr lang="mr-IN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b="0" i="1" dirty="0" smtClean="0">
                            <a:latin typeface="Cambria Math" charset="0"/>
                          </a:rPr>
                          <m:t>𝑑</m:t>
                        </m:r>
                        <m:r>
                          <a:rPr lang="fr-FR" b="0" i="1" dirty="0" smtClean="0">
                            <a:latin typeface="Cambria Math" charset="0"/>
                          </a:rPr>
                          <m:t>(</m:t>
                        </m:r>
                        <m:r>
                          <a:rPr lang="fr-FR" b="0" i="1" dirty="0" smtClean="0">
                            <a:latin typeface="Cambria Math" charset="0"/>
                          </a:rPr>
                          <m:t>𝐷</m:t>
                        </m:r>
                        <m:r>
                          <a:rPr lang="fr-FR" b="0" i="1" dirty="0" smtClean="0">
                            <a:latin typeface="Cambria Math" charset="0"/>
                          </a:rPr>
                          <m:t>)</m:t>
                        </m:r>
                      </m:num>
                      <m:den>
                        <m:r>
                          <a:rPr lang="fr-FR" b="0" i="1" dirty="0" smtClean="0">
                            <a:latin typeface="Cambria Math" charset="0"/>
                          </a:rPr>
                          <m:t>𝑑𝑡</m:t>
                        </m:r>
                      </m:den>
                    </m:f>
                  </m:oMath>
                </a14:m>
                <a:endParaRPr lang="fr-FR" dirty="0"/>
              </a:p>
              <a:p>
                <a:pPr marL="0" indent="0">
                  <a:buNone/>
                </a:pPr>
                <a:endParaRPr lang="fr-FR" dirty="0"/>
              </a:p>
              <a:p>
                <a:pPr marL="0" indent="0">
                  <a:buNone/>
                </a:pPr>
                <a:r>
                  <a:rPr lang="fr-FR" sz="2400" dirty="0"/>
                  <a:t>La vitesse de réaction est ainsi définie comme la vitesse de variation d’une concentration. </a:t>
                </a:r>
              </a:p>
              <a:p>
                <a:pPr marL="0" indent="0">
                  <a:buNone/>
                </a:pPr>
                <a:r>
                  <a:rPr lang="fr-FR" sz="2600" dirty="0"/>
                  <a:t>Mais elle n’est valable que si :</a:t>
                </a:r>
              </a:p>
              <a:p>
                <a:pPr marL="0" indent="0">
                  <a:buNone/>
                </a:pPr>
                <a:endParaRPr lang="fr-FR" sz="2600" dirty="0"/>
              </a:p>
              <a:p>
                <a:pPr lvl="8">
                  <a:buFont typeface="Wingdings" charset="2"/>
                  <a:buChar char="Ø"/>
                </a:pPr>
                <a:r>
                  <a:rPr lang="fr-FR" sz="2000" dirty="0"/>
                  <a:t>La température est constante</a:t>
                </a:r>
              </a:p>
              <a:p>
                <a:pPr lvl="8">
                  <a:buFont typeface="Wingdings" charset="2"/>
                  <a:buChar char="Ø"/>
                </a:pPr>
                <a:r>
                  <a:rPr lang="fr-FR" sz="2000" dirty="0"/>
                  <a:t>Le milieu réactionnel est homogène</a:t>
                </a:r>
              </a:p>
              <a:p>
                <a:pPr lvl="8">
                  <a:buFont typeface="Wingdings" charset="2"/>
                  <a:buChar char="Ø"/>
                </a:pPr>
                <a:r>
                  <a:rPr lang="fr-FR" sz="2000" dirty="0"/>
                  <a:t>Le volume réactionnel est constant</a:t>
                </a:r>
              </a:p>
              <a:p>
                <a:pPr lvl="8">
                  <a:buFont typeface="Wingdings" charset="2"/>
                  <a:buChar char="Ø"/>
                </a:pPr>
                <a:r>
                  <a:rPr lang="fr-FR" sz="2000" dirty="0"/>
                  <a:t>L’échange de matière avec l’extérieur est nul </a:t>
                </a:r>
              </a:p>
            </p:txBody>
          </p:sp>
        </mc:Choice>
        <mc:Fallback xmlns="">
          <p:sp>
            <p:nvSpPr>
              <p:cNvPr id="3" name="Espace réservé du conten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4853" y="191900"/>
                <a:ext cx="11967147" cy="6388782"/>
              </a:xfrm>
              <a:blipFill>
                <a:blip r:embed="rId2"/>
                <a:stretch>
                  <a:fillRect l="-1070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5" name="Rectangle 4"/>
          <p:cNvSpPr/>
          <p:nvPr/>
        </p:nvSpPr>
        <p:spPr>
          <a:xfrm>
            <a:off x="3339965" y="2430049"/>
            <a:ext cx="5736921" cy="7515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747118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 </a:t>
            </a:r>
            <a:r>
              <a:rPr lang="fr-FR" sz="3600" b="1" dirty="0"/>
              <a:t>III. </a:t>
            </a:r>
            <a:r>
              <a:rPr lang="fr-FR" sz="3600" b="1" u="sng" dirty="0"/>
              <a:t>Facteurs déterminants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5" name="Espace réservé du contenu 2"/>
          <p:cNvSpPr txBox="1">
            <a:spLocks/>
          </p:cNvSpPr>
          <p:nvPr/>
        </p:nvSpPr>
        <p:spPr>
          <a:xfrm>
            <a:off x="838200" y="1828800"/>
            <a:ext cx="10515600" cy="36004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/>
              <a:t>La cinétique chimique des réactions ou vitesse de déroulement de réaction dépend de facteurs déterminants: </a:t>
            </a:r>
          </a:p>
          <a:p>
            <a:endParaRPr lang="fr-FR" dirty="0"/>
          </a:p>
          <a:p>
            <a:pPr marL="514350" indent="-514350">
              <a:buFont typeface="+mj-lt"/>
              <a:buAutoNum type="arabicPeriod"/>
            </a:pPr>
            <a:r>
              <a:rPr lang="fr-FR" dirty="0"/>
              <a:t>Température</a:t>
            </a:r>
          </a:p>
          <a:p>
            <a:pPr marL="514350" indent="-514350">
              <a:buFont typeface="+mj-lt"/>
              <a:buAutoNum type="arabicPeriod"/>
            </a:pPr>
            <a:r>
              <a:rPr lang="fr-FR" dirty="0"/>
              <a:t>Lumière</a:t>
            </a:r>
          </a:p>
          <a:p>
            <a:pPr marL="514350" indent="-514350">
              <a:buFont typeface="+mj-lt"/>
              <a:buAutoNum type="arabicPeriod"/>
            </a:pPr>
            <a:r>
              <a:rPr lang="fr-FR" dirty="0"/>
              <a:t>Catalyseurs</a:t>
            </a:r>
          </a:p>
          <a:p>
            <a:pPr marL="514350" indent="-514350">
              <a:buFont typeface="+mj-lt"/>
              <a:buAutoNum type="arabicPeriod"/>
            </a:pPr>
            <a:r>
              <a:rPr lang="fr-FR" dirty="0"/>
              <a:t>Concentration</a:t>
            </a:r>
          </a:p>
          <a:p>
            <a:pPr marL="514350" indent="-514350">
              <a:buFont typeface="+mj-lt"/>
              <a:buAutoNum type="arabicPeriod"/>
            </a:pPr>
            <a:endParaRPr lang="fr-FR" dirty="0"/>
          </a:p>
          <a:p>
            <a:pPr marL="514350" indent="-514350">
              <a:buFont typeface="+mj-lt"/>
              <a:buAutoNum type="arabicPeriod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96719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b="1" dirty="0"/>
              <a:t>1. </a:t>
            </a:r>
            <a:r>
              <a:rPr lang="fr-FR" sz="3600" b="1" u="sng" dirty="0"/>
              <a:t>Température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825624"/>
            <a:ext cx="11099104" cy="4637805"/>
          </a:xfrm>
        </p:spPr>
        <p:txBody>
          <a:bodyPr>
            <a:normAutofit fontScale="85000" lnSpcReduction="20000"/>
          </a:bodyPr>
          <a:lstStyle/>
          <a:p>
            <a:r>
              <a:rPr lang="fr-FR" dirty="0"/>
              <a:t>Augmentation température </a:t>
            </a:r>
            <a:r>
              <a:rPr lang="fr-FR" dirty="0">
                <a:sym typeface="Wingdings"/>
              </a:rPr>
              <a:t></a:t>
            </a:r>
            <a:r>
              <a:rPr lang="fr-FR" dirty="0"/>
              <a:t> augmentation vitesse</a:t>
            </a:r>
          </a:p>
          <a:p>
            <a:r>
              <a:rPr lang="fr-FR" dirty="0"/>
              <a:t>Via k car v = k (A) (B)</a:t>
            </a:r>
          </a:p>
          <a:p>
            <a:r>
              <a:rPr lang="fr-FR" dirty="0"/>
              <a:t>Relation d’Arrhénius :  </a:t>
            </a:r>
          </a:p>
          <a:p>
            <a:endParaRPr lang="fr-FR" dirty="0"/>
          </a:p>
          <a:p>
            <a:pPr marL="3314700" indent="0">
              <a:lnSpc>
                <a:spcPct val="160000"/>
              </a:lnSpc>
              <a:buNone/>
            </a:pPr>
            <a:r>
              <a:rPr lang="fr-FR" dirty="0"/>
              <a:t/>
            </a:r>
            <a:br>
              <a:rPr lang="fr-FR" dirty="0"/>
            </a:br>
            <a:r>
              <a:rPr lang="fr-FR" dirty="0"/>
              <a:t>A est un terme constant spécifique d’une réaction donnée </a:t>
            </a:r>
          </a:p>
          <a:p>
            <a:pPr marL="3314700" indent="0">
              <a:lnSpc>
                <a:spcPct val="160000"/>
              </a:lnSpc>
              <a:buNone/>
            </a:pPr>
            <a:r>
              <a:rPr lang="fr-FR" dirty="0"/>
              <a:t>R est la constante des gaz parfaits (8,3 J.mol</a:t>
            </a:r>
            <a:r>
              <a:rPr lang="fr-FR" baseline="30000" dirty="0"/>
              <a:t>-1</a:t>
            </a:r>
            <a:r>
              <a:rPr lang="fr-FR" dirty="0"/>
              <a:t>.K</a:t>
            </a:r>
            <a:r>
              <a:rPr lang="fr-FR" baseline="30000" dirty="0"/>
              <a:t>-1</a:t>
            </a:r>
            <a:r>
              <a:rPr lang="fr-FR" dirty="0"/>
              <a:t>)</a:t>
            </a:r>
            <a:br>
              <a:rPr lang="fr-FR" dirty="0"/>
            </a:br>
            <a:r>
              <a:rPr lang="fr-FR" dirty="0"/>
              <a:t>T est la température (K)</a:t>
            </a:r>
            <a:br>
              <a:rPr lang="fr-FR" dirty="0"/>
            </a:br>
            <a:r>
              <a:rPr lang="fr-FR" dirty="0"/>
              <a:t>E</a:t>
            </a:r>
            <a:r>
              <a:rPr lang="fr-FR" baseline="-25000" dirty="0"/>
              <a:t>a</a:t>
            </a:r>
            <a:r>
              <a:rPr lang="fr-FR" dirty="0"/>
              <a:t> est l’énergie d’activation de la réaction (kJ.mol</a:t>
            </a:r>
            <a:r>
              <a:rPr lang="fr-FR" baseline="30000" dirty="0"/>
              <a:t>-1</a:t>
            </a:r>
            <a:r>
              <a:rPr lang="fr-FR" dirty="0"/>
              <a:t>) </a:t>
            </a:r>
          </a:p>
          <a:p>
            <a:pPr marL="0" indent="0">
              <a:buNone/>
            </a:pPr>
            <a:endParaRPr lang="fr-FR" dirty="0"/>
          </a:p>
          <a:p>
            <a:pPr marL="3314700" indent="0">
              <a:lnSpc>
                <a:spcPct val="110000"/>
              </a:lnSpc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Le tutorat est gratuit. Toute reproduction ou vente est interdite. 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2"/>
          <a:srcRect l="-8185"/>
          <a:stretch/>
        </p:blipFill>
        <p:spPr>
          <a:xfrm>
            <a:off x="-200025" y="3886200"/>
            <a:ext cx="4343195" cy="1763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5069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190307"/>
            <a:ext cx="10515600" cy="1325563"/>
          </a:xfrm>
        </p:spPr>
        <p:txBody>
          <a:bodyPr>
            <a:normAutofit/>
          </a:bodyPr>
          <a:lstStyle/>
          <a:p>
            <a:r>
              <a:rPr lang="fr-FR" sz="3600" u="sng" dirty="0">
                <a:latin typeface="+mn-lt"/>
              </a:rPr>
              <a:t>Calcul de l’énergie d’activation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394019"/>
            <a:ext cx="10515600" cy="4089083"/>
          </a:xfrm>
        </p:spPr>
        <p:txBody>
          <a:bodyPr/>
          <a:lstStyle/>
          <a:p>
            <a:r>
              <a:rPr lang="fr-FR" dirty="0"/>
              <a:t>Le calcul de </a:t>
            </a:r>
            <a:r>
              <a:rPr lang="fr-FR" b="1" dirty="0" err="1"/>
              <a:t>Ea</a:t>
            </a:r>
            <a:r>
              <a:rPr lang="fr-FR" b="1" dirty="0"/>
              <a:t> </a:t>
            </a:r>
            <a:r>
              <a:rPr lang="fr-FR" dirty="0"/>
              <a:t>nécessite simplement de déterminer la constante de vitesse </a:t>
            </a:r>
            <a:r>
              <a:rPr lang="fr-FR" b="1" dirty="0"/>
              <a:t>k </a:t>
            </a:r>
            <a:r>
              <a:rPr lang="fr-FR" dirty="0"/>
              <a:t>à 2 températures différentes </a:t>
            </a:r>
            <a:r>
              <a:rPr lang="fr-FR" b="1" dirty="0"/>
              <a:t>T1 </a:t>
            </a:r>
            <a:r>
              <a:rPr lang="fr-FR" dirty="0"/>
              <a:t>et </a:t>
            </a:r>
            <a:r>
              <a:rPr lang="fr-FR" b="1" dirty="0"/>
              <a:t>T2 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Le tutorat est gratuit. Toute reproduction ou vente est interdite. 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0775" y="2327083"/>
            <a:ext cx="7410450" cy="3968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8770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2. </a:t>
            </a:r>
            <a:r>
              <a:rPr lang="fr-FR" sz="3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Lumière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r>
              <a:rPr lang="fr-FR" dirty="0"/>
              <a:t>Facteur déterminant </a:t>
            </a:r>
          </a:p>
          <a:p>
            <a:r>
              <a:rPr lang="fr-FR" dirty="0"/>
              <a:t>La vitesse augmente via l’activation photochimique 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Le tutorat est gratuit. Toute reproduction ou vente est interdite. 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2462232" y="2696759"/>
            <a:ext cx="7267535" cy="3725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5514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4527" y="1524000"/>
            <a:ext cx="9522945" cy="4832350"/>
          </a:xfrm>
          <a:prstGeom prst="rect">
            <a:avLst/>
          </a:prstGeom>
        </p:spPr>
      </p:pic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4038600" y="680846"/>
            <a:ext cx="41009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u="sng" dirty="0"/>
              <a:t>Photolyse</a:t>
            </a:r>
          </a:p>
        </p:txBody>
      </p:sp>
    </p:spTree>
    <p:extLst>
      <p:ext uri="{BB962C8B-B14F-4D97-AF65-F5344CB8AC3E}">
        <p14:creationId xmlns:p14="http://schemas.microsoft.com/office/powerpoint/2010/main" val="10371919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97949"/>
            <a:ext cx="10515600" cy="1079500"/>
          </a:xfrm>
        </p:spPr>
        <p:txBody>
          <a:bodyPr>
            <a:normAutofit/>
          </a:bodyPr>
          <a:lstStyle/>
          <a:p>
            <a:r>
              <a:rPr lang="fr-F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3. </a:t>
            </a:r>
            <a:r>
              <a:rPr lang="fr-FR" sz="3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Catalyseur</a:t>
            </a:r>
            <a:r>
              <a:rPr lang="fr-FR" sz="3600" u="sng" dirty="0">
                <a:latin typeface="+mn-lt"/>
              </a:rPr>
              <a:t>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858530"/>
            <a:ext cx="10515600" cy="4351338"/>
          </a:xfrm>
        </p:spPr>
        <p:txBody>
          <a:bodyPr>
            <a:normAutofit/>
          </a:bodyPr>
          <a:lstStyle/>
          <a:p>
            <a:r>
              <a:rPr lang="fr-FR" sz="3200" dirty="0"/>
              <a:t>Augmentation de vitesse </a:t>
            </a:r>
            <a:r>
              <a:rPr lang="fr-FR" sz="3200" dirty="0">
                <a:sym typeface="Wingdings"/>
              </a:rPr>
              <a:t></a:t>
            </a:r>
            <a:r>
              <a:rPr lang="fr-FR" sz="3200" dirty="0"/>
              <a:t> augmentation de k </a:t>
            </a:r>
          </a:p>
          <a:p>
            <a:r>
              <a:rPr lang="fr-FR" sz="3200" dirty="0"/>
              <a:t>Corps étranger : son seul effet est l’augmentation de la vitesse </a:t>
            </a:r>
          </a:p>
          <a:p>
            <a:r>
              <a:rPr lang="fr-FR" sz="3200" dirty="0"/>
              <a:t>Non consommé dans la réaction </a:t>
            </a:r>
          </a:p>
          <a:p>
            <a:r>
              <a:rPr lang="fr-FR" sz="3200" dirty="0"/>
              <a:t>Diminue l’Ea sans modifier l’état initial et l’état final </a:t>
            </a:r>
          </a:p>
          <a:p>
            <a:endParaRPr lang="fr-FR" sz="3200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Le tutorat est gratuit. Toute reproduction ou vente est interdite. </a:t>
            </a:r>
          </a:p>
        </p:txBody>
      </p:sp>
    </p:spTree>
    <p:extLst>
      <p:ext uri="{BB962C8B-B14F-4D97-AF65-F5344CB8AC3E}">
        <p14:creationId xmlns:p14="http://schemas.microsoft.com/office/powerpoint/2010/main" val="16480458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Le tutorat est gratuit. Toute reproduction ou vente est interdite. 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6596" y="1255543"/>
            <a:ext cx="7518808" cy="452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6806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472440"/>
            <a:ext cx="5181600" cy="5704523"/>
          </a:xfrm>
        </p:spPr>
        <p:txBody>
          <a:bodyPr/>
          <a:lstStyle/>
          <a:p>
            <a:pPr marL="0" indent="0" algn="ctr">
              <a:buNone/>
            </a:pPr>
            <a:r>
              <a:rPr lang="fr-FR" u="sng" dirty="0"/>
              <a:t>Homogène </a:t>
            </a:r>
          </a:p>
          <a:p>
            <a:r>
              <a:rPr lang="fr-FR" dirty="0"/>
              <a:t>Mélange homogène </a:t>
            </a:r>
          </a:p>
          <a:p>
            <a:r>
              <a:rPr lang="fr-FR" dirty="0"/>
              <a:t>Gaz / gaz</a:t>
            </a:r>
          </a:p>
          <a:p>
            <a:r>
              <a:rPr lang="fr-FR" dirty="0"/>
              <a:t>Liquide / liquide</a:t>
            </a:r>
          </a:p>
          <a:p>
            <a:endParaRPr lang="fr-FR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472440"/>
            <a:ext cx="5181600" cy="5704523"/>
          </a:xfrm>
        </p:spPr>
        <p:txBody>
          <a:bodyPr/>
          <a:lstStyle/>
          <a:p>
            <a:pPr marL="0" indent="0" algn="ctr">
              <a:buNone/>
            </a:pPr>
            <a:r>
              <a:rPr lang="fr-FR" u="sng" dirty="0"/>
              <a:t>Hétérogène </a:t>
            </a:r>
          </a:p>
          <a:p>
            <a:r>
              <a:rPr lang="fr-FR" dirty="0"/>
              <a:t>2 phases </a:t>
            </a:r>
          </a:p>
          <a:p>
            <a:r>
              <a:rPr lang="fr-FR" dirty="0"/>
              <a:t>Solide / gaz </a:t>
            </a:r>
          </a:p>
          <a:p>
            <a:r>
              <a:rPr lang="fr-FR" dirty="0"/>
              <a:t>Solide / liquide </a:t>
            </a:r>
          </a:p>
          <a:p>
            <a:r>
              <a:rPr lang="fr-FR" dirty="0"/>
              <a:t>Effet lié surface de contact</a:t>
            </a:r>
          </a:p>
          <a:p>
            <a:r>
              <a:rPr lang="fr-FR" dirty="0"/>
              <a:t>L’action se fait par adsorption 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/>
              <a:t>Le tutorat est gratuit. Toute reproduction ou vente est interdite.</a:t>
            </a:r>
            <a:r>
              <a:rPr lang="fr-FR" dirty="0"/>
              <a:t> 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287" y="3672312"/>
            <a:ext cx="11401425" cy="234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2822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12503" y="980524"/>
            <a:ext cx="1966993" cy="657763"/>
          </a:xfrm>
        </p:spPr>
        <p:txBody>
          <a:bodyPr>
            <a:normAutofit/>
          </a:bodyPr>
          <a:lstStyle/>
          <a:p>
            <a:r>
              <a:rPr lang="fr-FR" sz="2800" u="sng" dirty="0">
                <a:latin typeface="+mn-lt"/>
              </a:rPr>
              <a:t>Enzymes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199" y="2513798"/>
            <a:ext cx="10515600" cy="4351338"/>
          </a:xfrm>
        </p:spPr>
        <p:txBody>
          <a:bodyPr/>
          <a:lstStyle/>
          <a:p>
            <a:r>
              <a:rPr lang="fr-FR" dirty="0"/>
              <a:t>Concerne la plupart des réactions qui se produisent chez les entres vivants </a:t>
            </a:r>
          </a:p>
          <a:p>
            <a:r>
              <a:rPr lang="fr-FR" dirty="0"/>
              <a:t>Les catalyseurs sont des protéines (enzymes) de masse molaire </a:t>
            </a:r>
            <a:r>
              <a:rPr lang="fr-FR" dirty="0"/>
              <a:t>é</a:t>
            </a:r>
            <a:r>
              <a:rPr lang="fr-FR" dirty="0" smtClean="0"/>
              <a:t>levée </a:t>
            </a:r>
            <a:endParaRPr lang="fr-FR" dirty="0"/>
          </a:p>
          <a:p>
            <a:r>
              <a:rPr lang="fr-FR" dirty="0"/>
              <a:t>Remarquable </a:t>
            </a:r>
            <a:r>
              <a:rPr lang="fr-FR" u="sng" dirty="0" smtClean="0"/>
              <a:t>efficacité</a:t>
            </a:r>
            <a:r>
              <a:rPr lang="fr-FR" dirty="0" smtClean="0"/>
              <a:t>: </a:t>
            </a:r>
            <a:r>
              <a:rPr lang="fr-FR" dirty="0"/>
              <a:t>vitesse multipliée par un facteur 10</a:t>
            </a:r>
            <a:r>
              <a:rPr lang="fr-FR" baseline="30000" dirty="0"/>
              <a:t>10</a:t>
            </a:r>
          </a:p>
          <a:p>
            <a:r>
              <a:rPr lang="fr-FR" dirty="0"/>
              <a:t>Remarquable </a:t>
            </a:r>
            <a:r>
              <a:rPr lang="fr-FR" u="sng" dirty="0" smtClean="0"/>
              <a:t>spécificité</a:t>
            </a:r>
            <a:r>
              <a:rPr lang="fr-FR" dirty="0" smtClean="0"/>
              <a:t>: </a:t>
            </a:r>
            <a:r>
              <a:rPr lang="fr-FR" dirty="0"/>
              <a:t>catalyse un type de réaction pour un type de molécule </a:t>
            </a:r>
          </a:p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Le tutorat est gratuit. Toute reproduction ou vente est interdite. </a:t>
            </a:r>
          </a:p>
        </p:txBody>
      </p:sp>
    </p:spTree>
    <p:extLst>
      <p:ext uri="{BB962C8B-B14F-4D97-AF65-F5344CB8AC3E}">
        <p14:creationId xmlns:p14="http://schemas.microsoft.com/office/powerpoint/2010/main" val="12921723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</a:t>
            </a:r>
            <a:r>
              <a:rPr lang="fr-FR" sz="36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Concentration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97873" y="2187574"/>
            <a:ext cx="10515600" cy="4351338"/>
          </a:xfrm>
        </p:spPr>
        <p:txBody>
          <a:bodyPr/>
          <a:lstStyle/>
          <a:p>
            <a:r>
              <a:rPr lang="fr-FR" dirty="0"/>
              <a:t>Diminution de C </a:t>
            </a:r>
            <a:r>
              <a:rPr lang="fr-FR" dirty="0">
                <a:sym typeface="Wingdings"/>
              </a:rPr>
              <a:t></a:t>
            </a:r>
            <a:r>
              <a:rPr lang="fr-FR" dirty="0"/>
              <a:t> diminution de la vitesse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Il y a donc une relation entre la vitesse et la concentration 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Le tutorat est gratuit. Toute reproduction ou vente est interdite. </a:t>
            </a:r>
          </a:p>
        </p:txBody>
      </p:sp>
    </p:spTree>
    <p:extLst>
      <p:ext uri="{BB962C8B-B14F-4D97-AF65-F5344CB8AC3E}">
        <p14:creationId xmlns:p14="http://schemas.microsoft.com/office/powerpoint/2010/main" val="5132576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Le tutorat est gratuit. Toute reproduction ou vente est interdite. 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313925" y="554177"/>
            <a:ext cx="1111444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/>
              <a:t>La vitesse est établie expérimentalement </a:t>
            </a:r>
          </a:p>
          <a:p>
            <a:endParaRPr lang="fr-FR" sz="2800" dirty="0"/>
          </a:p>
          <a:p>
            <a:endParaRPr lang="fr-FR" sz="2800" dirty="0"/>
          </a:p>
          <a:p>
            <a:r>
              <a:rPr lang="fr-FR" sz="2800" dirty="0"/>
              <a:t>La loi de vitesse est souvent de la forme: </a:t>
            </a:r>
          </a:p>
          <a:p>
            <a:endParaRPr lang="fr-FR" sz="2800" dirty="0"/>
          </a:p>
          <a:p>
            <a:endParaRPr lang="fr-FR" sz="2800" dirty="0"/>
          </a:p>
          <a:p>
            <a:r>
              <a:rPr lang="fr-FR" sz="2800" b="1" dirty="0"/>
              <a:t/>
            </a:r>
            <a:br>
              <a:rPr lang="fr-FR" sz="2800" b="1" dirty="0"/>
            </a:br>
            <a:r>
              <a:rPr lang="fr-FR" sz="2800" b="1" dirty="0"/>
              <a:t>v: </a:t>
            </a:r>
            <a:r>
              <a:rPr lang="fr-FR" sz="2800" dirty="0"/>
              <a:t>vitesse de la réaction</a:t>
            </a:r>
            <a:br>
              <a:rPr lang="fr-FR" sz="2800" dirty="0"/>
            </a:br>
            <a:r>
              <a:rPr lang="fr-FR" sz="2800" b="1" dirty="0"/>
              <a:t>k: </a:t>
            </a:r>
            <a:r>
              <a:rPr lang="fr-FR" sz="2800" dirty="0"/>
              <a:t>constante de vitesse, spécifique de chaque réaction, température dépendante </a:t>
            </a:r>
          </a:p>
          <a:p>
            <a:r>
              <a:rPr lang="fr-FR" sz="2800" b="1" dirty="0"/>
              <a:t>[A], [B], ... </a:t>
            </a:r>
            <a:r>
              <a:rPr lang="fr-FR" sz="2800" dirty="0"/>
              <a:t>: concentrations des réactifs</a:t>
            </a:r>
            <a:br>
              <a:rPr lang="fr-FR" sz="2800" dirty="0"/>
            </a:br>
            <a:r>
              <a:rPr lang="fr-FR" sz="2800" b="1" dirty="0"/>
              <a:t>α, β, </a:t>
            </a:r>
            <a:r>
              <a:rPr lang="mr-IN" sz="2800" b="1" dirty="0"/>
              <a:t>…</a:t>
            </a:r>
            <a:r>
              <a:rPr lang="fr-FR" sz="2800" b="1" dirty="0"/>
              <a:t> </a:t>
            </a:r>
            <a:r>
              <a:rPr lang="fr-FR" sz="2800" dirty="0"/>
              <a:t>: ordres partiels de la réaction par rapport à chacun des réactifs</a:t>
            </a:r>
            <a:br>
              <a:rPr lang="fr-FR" sz="2800" dirty="0"/>
            </a:br>
            <a:r>
              <a:rPr lang="fr-FR" sz="2800" b="1" dirty="0"/>
              <a:t>α + β + </a:t>
            </a:r>
            <a:r>
              <a:rPr lang="mr-IN" sz="2800" b="1" dirty="0"/>
              <a:t>…</a:t>
            </a:r>
            <a:r>
              <a:rPr lang="fr-FR" sz="2800" b="1" dirty="0"/>
              <a:t> </a:t>
            </a:r>
            <a:r>
              <a:rPr lang="fr-FR" sz="2800" dirty="0"/>
              <a:t>: ordre global de la réaction </a:t>
            </a:r>
          </a:p>
          <a:p>
            <a:r>
              <a:rPr lang="fr-FR" sz="2000" dirty="0"/>
              <a:t> 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5657" y="1954854"/>
            <a:ext cx="4028159" cy="1356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3021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707444" y="1375917"/>
            <a:ext cx="8339667" cy="4403995"/>
          </a:xfrm>
        </p:spPr>
        <p:txBody>
          <a:bodyPr/>
          <a:lstStyle/>
          <a:p>
            <a:pPr marL="514350" indent="-514350">
              <a:buFont typeface="+mj-lt"/>
              <a:buAutoNum type="alphaLcParenR"/>
            </a:pPr>
            <a:r>
              <a:rPr lang="fr-FR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Ordres partielles </a:t>
            </a:r>
          </a:p>
          <a:p>
            <a:pPr marL="514350" indent="-514350">
              <a:buFont typeface="+mj-lt"/>
              <a:buAutoNum type="alphaLcParenR"/>
            </a:pPr>
            <a:endParaRPr lang="fr-FR" dirty="0"/>
          </a:p>
          <a:p>
            <a:pPr marL="0" indent="0">
              <a:buNone/>
            </a:pPr>
            <a:r>
              <a:rPr lang="fr-FR" b="1" dirty="0"/>
              <a:t>α, β,</a:t>
            </a:r>
            <a:r>
              <a:rPr lang="fr-FR" dirty="0"/>
              <a:t> </a:t>
            </a:r>
            <a:r>
              <a:rPr lang="fr-FR" dirty="0">
                <a:sym typeface="Wingdings"/>
              </a:rPr>
              <a:t> Désigne l’</a:t>
            </a:r>
            <a:r>
              <a:rPr lang="fr-FR" dirty="0"/>
              <a:t>ordre partiel de chacun des réactifs 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/>
              <a:t>Il peut s’agir d’un</a:t>
            </a:r>
          </a:p>
          <a:p>
            <a:pPr lvl="6">
              <a:buFont typeface="Wingdings" charset="2"/>
              <a:buChar char="ü"/>
            </a:pPr>
            <a:r>
              <a:rPr lang="fr-FR" sz="2800" dirty="0"/>
              <a:t>Entier </a:t>
            </a:r>
          </a:p>
          <a:p>
            <a:pPr lvl="6">
              <a:buFont typeface="Wingdings" charset="2"/>
              <a:buChar char="ü"/>
            </a:pPr>
            <a:r>
              <a:rPr lang="fr-FR" sz="2800" dirty="0"/>
              <a:t>Fractionnaire</a:t>
            </a:r>
          </a:p>
          <a:p>
            <a:pPr lvl="6">
              <a:buFont typeface="Wingdings" charset="2"/>
              <a:buChar char="ü"/>
            </a:pPr>
            <a:r>
              <a:rPr lang="fr-FR" sz="2800" dirty="0"/>
              <a:t>Nul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Le tutorat est gratuit. Toute reproduction ou vente est interdite. </a:t>
            </a:r>
          </a:p>
        </p:txBody>
      </p:sp>
    </p:spTree>
    <p:extLst>
      <p:ext uri="{BB962C8B-B14F-4D97-AF65-F5344CB8AC3E}">
        <p14:creationId xmlns:p14="http://schemas.microsoft.com/office/powerpoint/2010/main" val="14903623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Réaction élémentaire =&gt; réaction simple</a:t>
            </a:r>
            <a:br>
              <a:rPr lang="fr-F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fr-FR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fr-FR" sz="3900" dirty="0"/>
              <a:t>aA + bB </a:t>
            </a:r>
            <a:r>
              <a:rPr lang="fr-FR" sz="3900" dirty="0">
                <a:sym typeface="Wingdings"/>
              </a:rPr>
              <a:t> cC</a:t>
            </a:r>
          </a:p>
          <a:p>
            <a:endParaRPr lang="fr-FR" dirty="0">
              <a:sym typeface="Wingdings"/>
            </a:endParaRPr>
          </a:p>
          <a:p>
            <a:r>
              <a:rPr lang="fr-FR" dirty="0"/>
              <a:t>a,b,</a:t>
            </a:r>
            <a:r>
              <a:rPr lang="fr-FR" dirty="0">
                <a:sym typeface="Wingdings"/>
              </a:rPr>
              <a:t>c  =&gt; coefficient stœchiométrique 	</a:t>
            </a:r>
          </a:p>
          <a:p>
            <a:pPr marL="914400" lvl="2" indent="0">
              <a:buNone/>
            </a:pPr>
            <a:r>
              <a:rPr lang="fr-FR" sz="2600" dirty="0">
                <a:sym typeface="Wingdings"/>
              </a:rPr>
              <a:t>=&gt; ordre global = molécularité de la réaction</a:t>
            </a:r>
          </a:p>
          <a:p>
            <a:pPr marL="914400" lvl="2" indent="0">
              <a:buNone/>
            </a:pPr>
            <a:r>
              <a:rPr lang="fr-FR" sz="2600" dirty="0">
                <a:sym typeface="Wingdings"/>
              </a:rPr>
              <a:t>=&gt; suit la loi de Van’t Hoff</a:t>
            </a:r>
          </a:p>
          <a:p>
            <a:pPr marL="0" indent="0">
              <a:buNone/>
            </a:pPr>
            <a:endParaRPr lang="fr-FR" dirty="0">
              <a:sym typeface="Wingdings"/>
            </a:endParaRPr>
          </a:p>
          <a:p>
            <a:pPr marL="0" indent="0" algn="ctr">
              <a:buNone/>
            </a:pPr>
            <a:r>
              <a:rPr lang="mr-IN" b="1" i="1" dirty="0" err="1"/>
              <a:t>v</a:t>
            </a:r>
            <a:r>
              <a:rPr lang="mr-IN" b="1" i="1" dirty="0"/>
              <a:t> </a:t>
            </a:r>
            <a:r>
              <a:rPr lang="mr-IN" dirty="0"/>
              <a:t>= </a:t>
            </a:r>
            <a:r>
              <a:rPr lang="mr-IN" b="1" i="1" dirty="0" err="1"/>
              <a:t>k</a:t>
            </a:r>
            <a:r>
              <a:rPr lang="mr-IN" b="1" i="1" dirty="0"/>
              <a:t> </a:t>
            </a:r>
            <a:r>
              <a:rPr lang="mr-IN" dirty="0"/>
              <a:t>[</a:t>
            </a:r>
            <a:r>
              <a:rPr lang="mr-IN" b="1" i="1" dirty="0" err="1"/>
              <a:t>A</a:t>
            </a:r>
            <a:r>
              <a:rPr lang="mr-IN" dirty="0"/>
              <a:t>]</a:t>
            </a:r>
            <a:r>
              <a:rPr lang="mr-IN" baseline="30000" dirty="0"/>
              <a:t>α </a:t>
            </a:r>
            <a:r>
              <a:rPr lang="mr-IN" dirty="0"/>
              <a:t>[</a:t>
            </a:r>
            <a:r>
              <a:rPr lang="mr-IN" b="1" i="1" dirty="0" err="1"/>
              <a:t>B</a:t>
            </a:r>
            <a:r>
              <a:rPr lang="mr-IN" dirty="0"/>
              <a:t>]</a:t>
            </a:r>
            <a:r>
              <a:rPr lang="mr-IN" baseline="30000" dirty="0"/>
              <a:t>β</a:t>
            </a:r>
            <a:endParaRPr lang="fr-FR" baseline="30000" dirty="0"/>
          </a:p>
          <a:p>
            <a:pPr>
              <a:buFont typeface="Wingdings" charset="2"/>
              <a:buChar char="Ø"/>
            </a:pPr>
            <a:r>
              <a:rPr lang="fr-FR" dirty="0">
                <a:sym typeface="Wingdings"/>
              </a:rPr>
              <a:t>Ordre global = </a:t>
            </a:r>
            <a:r>
              <a:rPr lang="fr-FR" dirty="0"/>
              <a:t>α +</a:t>
            </a:r>
            <a:r>
              <a:rPr lang="fr-FR" dirty="0">
                <a:sym typeface="Wingdings"/>
              </a:rPr>
              <a:t> </a:t>
            </a:r>
            <a:r>
              <a:rPr lang="fr-FR" dirty="0"/>
              <a:t>β</a:t>
            </a:r>
            <a:r>
              <a:rPr lang="fr-FR" dirty="0">
                <a:sym typeface="Wingdings"/>
              </a:rPr>
              <a:t> </a:t>
            </a:r>
          </a:p>
          <a:p>
            <a:pPr>
              <a:buFont typeface="Wingdings" charset="2"/>
              <a:buChar char="Ø"/>
            </a:pPr>
            <a:r>
              <a:rPr lang="fr-FR" dirty="0">
                <a:sym typeface="Wingdings"/>
              </a:rPr>
              <a:t>Molécularité = a</a:t>
            </a:r>
            <a:r>
              <a:rPr lang="fr-FR" dirty="0"/>
              <a:t> +</a:t>
            </a:r>
            <a:r>
              <a:rPr lang="fr-FR" dirty="0">
                <a:sym typeface="Wingdings"/>
              </a:rPr>
              <a:t> b</a:t>
            </a:r>
          </a:p>
          <a:p>
            <a:pPr lvl="2"/>
            <a:endParaRPr lang="fr-FR" dirty="0">
              <a:sym typeface="Wingdings"/>
            </a:endParaRPr>
          </a:p>
          <a:p>
            <a:pPr lvl="2"/>
            <a:endParaRPr lang="fr-FR" dirty="0">
              <a:sym typeface="Wingdings"/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Le tutorat est gratuit. Toute reproduction ou vente est interdite. </a:t>
            </a:r>
          </a:p>
        </p:txBody>
      </p:sp>
    </p:spTree>
    <p:extLst>
      <p:ext uri="{BB962C8B-B14F-4D97-AF65-F5344CB8AC3E}">
        <p14:creationId xmlns:p14="http://schemas.microsoft.com/office/powerpoint/2010/main" val="19902502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 </a:t>
            </a:r>
            <a:r>
              <a:rPr lang="fr-F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Réaction</a:t>
            </a:r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complexe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Plusieurs étapes simples </a:t>
            </a:r>
          </a:p>
          <a:p>
            <a:pPr marL="0" indent="0" algn="ctr">
              <a:buNone/>
            </a:pPr>
            <a:r>
              <a:rPr lang="fr-FR" sz="3200" b="1" dirty="0">
                <a:solidFill>
                  <a:schemeClr val="accent5"/>
                </a:solidFill>
              </a:rPr>
              <a:t>2</a:t>
            </a:r>
            <a:r>
              <a:rPr lang="fr-FR" sz="3200" b="1" dirty="0"/>
              <a:t>HI + </a:t>
            </a:r>
            <a:r>
              <a:rPr lang="fr-FR" sz="3200" b="1" dirty="0">
                <a:solidFill>
                  <a:srgbClr val="00B050"/>
                </a:solidFill>
              </a:rPr>
              <a:t>1</a:t>
            </a:r>
            <a:r>
              <a:rPr lang="fr-FR" sz="3200" b="1" dirty="0"/>
              <a:t>H</a:t>
            </a:r>
            <a:r>
              <a:rPr lang="fr-FR" sz="3200" b="1" baseline="-25000" dirty="0"/>
              <a:t>2</a:t>
            </a:r>
            <a:r>
              <a:rPr lang="fr-FR" sz="3200" b="1" dirty="0"/>
              <a:t>O</a:t>
            </a:r>
            <a:r>
              <a:rPr lang="fr-FR" sz="3200" b="1" baseline="-25000" dirty="0"/>
              <a:t>2</a:t>
            </a:r>
            <a:r>
              <a:rPr lang="fr-FR" sz="3200" b="1" dirty="0"/>
              <a:t> -&gt; I</a:t>
            </a:r>
            <a:r>
              <a:rPr lang="fr-FR" sz="3200" b="1" baseline="-25000" dirty="0"/>
              <a:t>2 </a:t>
            </a:r>
            <a:r>
              <a:rPr lang="fr-FR" sz="3200" b="1" dirty="0"/>
              <a:t>+ 2H</a:t>
            </a:r>
            <a:r>
              <a:rPr lang="fr-FR" sz="3200" b="1" baseline="-25000" dirty="0"/>
              <a:t>2</a:t>
            </a:r>
            <a:r>
              <a:rPr lang="fr-FR" sz="3200" b="1" dirty="0"/>
              <a:t>O</a:t>
            </a:r>
          </a:p>
          <a:p>
            <a:pPr>
              <a:buFont typeface="Wingdings" charset="2"/>
              <a:buChar char="Ø"/>
            </a:pPr>
            <a:r>
              <a:rPr lang="fr-FR" dirty="0"/>
              <a:t>Molécularité (</a:t>
            </a:r>
            <a:r>
              <a:rPr lang="fr-FR" dirty="0">
                <a:solidFill>
                  <a:schemeClr val="accent5"/>
                </a:solidFill>
              </a:rPr>
              <a:t>2</a:t>
            </a:r>
            <a:r>
              <a:rPr lang="fr-FR" dirty="0"/>
              <a:t>+</a:t>
            </a:r>
            <a:r>
              <a:rPr lang="fr-FR" dirty="0">
                <a:solidFill>
                  <a:srgbClr val="00B050"/>
                </a:solidFill>
              </a:rPr>
              <a:t>1</a:t>
            </a:r>
            <a:r>
              <a:rPr lang="fr-FR" dirty="0"/>
              <a:t>) = 3 </a:t>
            </a:r>
          </a:p>
          <a:p>
            <a:pPr>
              <a:buFont typeface="Wingdings" charset="2"/>
              <a:buChar char="Ø"/>
            </a:pPr>
            <a:r>
              <a:rPr lang="fr-FR" dirty="0"/>
              <a:t>v = k </a:t>
            </a:r>
            <a:r>
              <a:rPr lang="mr-IN" dirty="0"/>
              <a:t>[</a:t>
            </a:r>
            <a:r>
              <a:rPr lang="fr-FR" dirty="0"/>
              <a:t>HI</a:t>
            </a:r>
            <a:r>
              <a:rPr lang="mr-IN" dirty="0"/>
              <a:t>]</a:t>
            </a:r>
            <a:r>
              <a:rPr lang="fr-FR" dirty="0"/>
              <a:t> </a:t>
            </a:r>
            <a:r>
              <a:rPr lang="mr-IN" dirty="0"/>
              <a:t>[</a:t>
            </a:r>
            <a:r>
              <a:rPr lang="fr-FR" dirty="0"/>
              <a:t>H</a:t>
            </a:r>
            <a:r>
              <a:rPr lang="fr-FR" baseline="-25000" dirty="0"/>
              <a:t>2</a:t>
            </a:r>
            <a:r>
              <a:rPr lang="fr-FR" dirty="0"/>
              <a:t>0</a:t>
            </a:r>
            <a:r>
              <a:rPr lang="fr-FR" baseline="-25000" dirty="0"/>
              <a:t>2</a:t>
            </a:r>
            <a:r>
              <a:rPr lang="mr-IN" dirty="0"/>
              <a:t>]</a:t>
            </a:r>
            <a:r>
              <a:rPr lang="fr-FR" dirty="0"/>
              <a:t> ordre global 2 </a:t>
            </a:r>
          </a:p>
          <a:p>
            <a:pPr>
              <a:buFont typeface="Wingdings" charset="2"/>
              <a:buChar char="Ø"/>
            </a:pPr>
            <a:endParaRPr lang="fr-FR" dirty="0"/>
          </a:p>
          <a:p>
            <a:pPr marL="0" indent="0">
              <a:buNone/>
            </a:pPr>
            <a:r>
              <a:rPr lang="fr-FR" dirty="0"/>
              <a:t>Ne respecte pas la loi de Van’t Hoff car il y a plusieurs étapes = </a:t>
            </a:r>
          </a:p>
          <a:p>
            <a:pPr marL="0" indent="0" algn="ctr">
              <a:buNone/>
            </a:pPr>
            <a:r>
              <a:rPr lang="fr-FR" dirty="0"/>
              <a:t>1 rapide </a:t>
            </a:r>
          </a:p>
          <a:p>
            <a:pPr marL="0" indent="0" algn="ctr">
              <a:buNone/>
            </a:pPr>
            <a:r>
              <a:rPr lang="fr-FR" dirty="0"/>
              <a:t>1 lente =&gt; seule accessible 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Le tutorat est gratuit. Toute reproduction ou vente est interdite. </a:t>
            </a:r>
          </a:p>
        </p:txBody>
      </p:sp>
    </p:spTree>
    <p:extLst>
      <p:ext uri="{BB962C8B-B14F-4D97-AF65-F5344CB8AC3E}">
        <p14:creationId xmlns:p14="http://schemas.microsoft.com/office/powerpoint/2010/main" val="10897613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Espace réservé du contenu 4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1840887363"/>
                  </p:ext>
                </p:extLst>
              </p:nvPr>
            </p:nvGraphicFramePr>
            <p:xfrm>
              <a:off x="0" y="822960"/>
              <a:ext cx="12192000" cy="3390900"/>
            </p:xfrm>
            <a:graphic>
              <a:graphicData uri="http://schemas.openxmlformats.org/drawingml/2006/table">
                <a:tbl>
                  <a:tblPr firstRow="1" bandRow="1">
                    <a:tableStyleId>{F5AB1C69-6EDB-4FF4-983F-18BD219EF322}</a:tableStyleId>
                  </a:tblPr>
                  <a:tblGrid>
                    <a:gridCol w="4064000">
                      <a:extLst>
                        <a:ext uri="{9D8B030D-6E8A-4147-A177-3AD203B41FA5}">
                          <a16:colId xmlns:a16="http://schemas.microsoft.com/office/drawing/2014/main" xmlns="" val="20000"/>
                        </a:ext>
                      </a:extLst>
                    </a:gridCol>
                    <a:gridCol w="4064000">
                      <a:extLst>
                        <a:ext uri="{9D8B030D-6E8A-4147-A177-3AD203B41FA5}">
                          <a16:colId xmlns:a16="http://schemas.microsoft.com/office/drawing/2014/main" xmlns="" val="20001"/>
                        </a:ext>
                      </a:extLst>
                    </a:gridCol>
                    <a:gridCol w="4064000">
                      <a:extLst>
                        <a:ext uri="{9D8B030D-6E8A-4147-A177-3AD203B41FA5}">
                          <a16:colId xmlns:a16="http://schemas.microsoft.com/office/drawing/2014/main" xmlns="" val="20002"/>
                        </a:ext>
                      </a:extLst>
                    </a:gridCol>
                  </a:tblGrid>
                  <a:tr h="6781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/>
                            <a:t>Ordre 0 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/>
                            <a:t>Ordre 1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/>
                            <a:t>Ordre 2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xmlns="" val="10000"/>
                      </a:ext>
                    </a:extLst>
                  </a:tr>
                  <a:tr h="6781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/>
                            <a:t>Diminution</a:t>
                          </a:r>
                          <a:r>
                            <a:rPr lang="fr-FR" b="1" baseline="0" dirty="0"/>
                            <a:t> </a:t>
                          </a:r>
                          <a:r>
                            <a:rPr lang="fr-FR" b="1" u="sng" baseline="0" dirty="0"/>
                            <a:t>linéaire</a:t>
                          </a:r>
                          <a:r>
                            <a:rPr lang="fr-FR" b="1" baseline="0" dirty="0"/>
                            <a:t> des réactifs </a:t>
                          </a:r>
                          <a:endParaRPr lang="fr-FR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/>
                            <a:t>Diminution </a:t>
                          </a:r>
                          <a:r>
                            <a:rPr lang="fr-FR" b="1" u="sng" dirty="0"/>
                            <a:t>exponentielle</a:t>
                          </a:r>
                          <a:r>
                            <a:rPr lang="fr-FR" b="1" baseline="0" dirty="0"/>
                            <a:t> des réactifs</a:t>
                          </a:r>
                          <a:endParaRPr lang="fr-FR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/>
                            <a:t>Diminution</a:t>
                          </a:r>
                          <a:r>
                            <a:rPr lang="fr-FR" b="1" baseline="0" dirty="0"/>
                            <a:t> </a:t>
                          </a:r>
                          <a:r>
                            <a:rPr lang="fr-FR" b="1" u="sng" baseline="0" dirty="0"/>
                            <a:t>hyperbolique</a:t>
                          </a:r>
                          <a:r>
                            <a:rPr lang="fr-FR" b="1" baseline="0" dirty="0"/>
                            <a:t> des réactifs </a:t>
                          </a:r>
                          <a:endParaRPr lang="fr-FR" b="1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xmlns="" val="10001"/>
                      </a:ext>
                    </a:extLst>
                  </a:tr>
                  <a:tr h="6781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/>
                            <a:t>t</a:t>
                          </a:r>
                          <a:r>
                            <a:rPr lang="fr-FR" b="1" baseline="0" dirty="0"/>
                            <a:t>½</a:t>
                          </a:r>
                          <a:r>
                            <a:rPr lang="fr-FR" b="1" dirty="0"/>
                            <a:t>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mr-IN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m:rPr>
                                      <m:nor/>
                                    </m:rPr>
                                    <a:rPr lang="mr-IN" dirty="0" smtClean="0"/>
                                    <m:t>[</m:t>
                                  </m:r>
                                  <m:r>
                                    <m:rPr>
                                      <m:nor/>
                                    </m:rPr>
                                    <a:rPr lang="fr-FR" b="1" baseline="0" dirty="0" smtClean="0"/>
                                    <m:t>A</m:t>
                                  </m:r>
                                  <m:r>
                                    <m:rPr>
                                      <m:nor/>
                                    </m:rPr>
                                    <a:rPr lang="fr-FR" b="1" baseline="0" dirty="0" smtClean="0"/>
                                    <m:t>0</m:t>
                                  </m:r>
                                  <m:r>
                                    <m:rPr>
                                      <m:nor/>
                                    </m:rPr>
                                    <a:rPr lang="mr-IN" dirty="0" smtClean="0"/>
                                    <m:t>]</m:t>
                                  </m:r>
                                </m:num>
                                <m:den>
                                  <m:r>
                                    <a:rPr lang="fr-FR" b="1" i="1" smtClean="0">
                                      <a:latin typeface="Cambria Math" charset="0"/>
                                    </a:rPr>
                                    <m:t>𝟐</m:t>
                                  </m:r>
                                  <m:r>
                                    <a:rPr lang="fr-FR" b="1" i="1" smtClean="0">
                                      <a:latin typeface="Cambria Math" charset="0"/>
                                    </a:rPr>
                                    <m:t>𝒌</m:t>
                                  </m:r>
                                </m:den>
                              </m:f>
                            </m:oMath>
                          </a14:m>
                          <a:endParaRPr lang="fr-FR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/>
                            <a:t>t</a:t>
                          </a:r>
                          <a:r>
                            <a:rPr lang="fr-FR" b="1" baseline="0" dirty="0"/>
                            <a:t>½</a:t>
                          </a:r>
                          <a:r>
                            <a:rPr lang="fr-FR" b="1" dirty="0"/>
                            <a:t> =</a:t>
                          </a:r>
                          <a:r>
                            <a:rPr lang="fr-FR" b="1" baseline="0" dirty="0"/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mr-IN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fr-FR" b="1" i="1" smtClean="0">
                                      <a:latin typeface="Cambria Math" charset="0"/>
                                    </a:rPr>
                                    <m:t>𝒍𝒏</m:t>
                                  </m:r>
                                  <m:r>
                                    <a:rPr lang="fr-FR" b="1" i="1" smtClean="0">
                                      <a:latin typeface="Cambria Math" charset="0"/>
                                    </a:rPr>
                                    <m:t>𝟐</m:t>
                                  </m:r>
                                </m:num>
                                <m:den>
                                  <m:r>
                                    <a:rPr lang="fr-FR" b="1" i="1" smtClean="0">
                                      <a:latin typeface="Cambria Math" charset="0"/>
                                    </a:rPr>
                                    <m:t>𝒌</m:t>
                                  </m:r>
                                </m:den>
                              </m:f>
                            </m:oMath>
                          </a14:m>
                          <a:endParaRPr lang="fr-FR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baseline="0" dirty="0"/>
                            <a:t>t½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mr-IN" sz="1800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fr-FR" sz="1800" b="1" i="1" smtClean="0">
                                      <a:latin typeface="Cambria Math" charset="0"/>
                                    </a:rPr>
                                    <m:t>𝟏</m:t>
                                  </m:r>
                                </m:num>
                                <m:den>
                                  <m:r>
                                    <a:rPr lang="fr-FR" sz="1800" b="1" i="1" smtClean="0">
                                      <a:latin typeface="Cambria Math" charset="0"/>
                                    </a:rPr>
                                    <m:t>𝒌</m:t>
                                  </m:r>
                                  <m:r>
                                    <m:rPr>
                                      <m:nor/>
                                    </m:rPr>
                                    <a:rPr lang="mr-IN" sz="1800" dirty="0" smtClean="0"/>
                                    <m:t>[</m:t>
                                  </m:r>
                                  <m:r>
                                    <m:rPr>
                                      <m:nor/>
                                    </m:rPr>
                                    <a:rPr lang="fr-FR" sz="1800" b="1" baseline="0" dirty="0" smtClean="0"/>
                                    <m:t>A</m:t>
                                  </m:r>
                                  <m:r>
                                    <m:rPr>
                                      <m:nor/>
                                    </m:rPr>
                                    <a:rPr lang="fr-FR" sz="1800" b="1" baseline="0" dirty="0" smtClean="0"/>
                                    <m:t>0</m:t>
                                  </m:r>
                                  <m:r>
                                    <m:rPr>
                                      <m:nor/>
                                    </m:rPr>
                                    <a:rPr lang="mr-IN" sz="1800" dirty="0" smtClean="0"/>
                                    <m:t>]</m:t>
                                  </m:r>
                                </m:den>
                              </m:f>
                            </m:oMath>
                          </a14:m>
                          <a:endParaRPr lang="fr-FR" b="1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xmlns="" val="10002"/>
                      </a:ext>
                    </a:extLst>
                  </a:tr>
                  <a:tr h="6781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/>
                            <a:t>V=k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baseline="0" dirty="0"/>
                            <a:t>V=k*[A]</a:t>
                          </a:r>
                          <a:endParaRPr lang="fr-FR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/>
                            <a:t>V=k*[A]²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xmlns="" val="10003"/>
                      </a:ext>
                    </a:extLst>
                  </a:tr>
                  <a:tr h="678180">
                    <a:tc>
                      <a:txBody>
                        <a:bodyPr/>
                        <a:lstStyle/>
                        <a:p>
                          <a:pPr algn="ctr"/>
                          <a:endParaRPr lang="fr-FR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fr-FR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fr-FR" b="1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xmlns="" val="1000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Espace réservé du contenu 4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1840887363"/>
                  </p:ext>
                </p:extLst>
              </p:nvPr>
            </p:nvGraphicFramePr>
            <p:xfrm>
              <a:off x="0" y="822960"/>
              <a:ext cx="12192000" cy="3390900"/>
            </p:xfrm>
            <a:graphic>
              <a:graphicData uri="http://schemas.openxmlformats.org/drawingml/2006/table">
                <a:tbl>
                  <a:tblPr firstRow="1" bandRow="1">
                    <a:tableStyleId>{F5AB1C69-6EDB-4FF4-983F-18BD219EF322}</a:tableStyleId>
                  </a:tblPr>
                  <a:tblGrid>
                    <a:gridCol w="4064000"/>
                    <a:gridCol w="4064000"/>
                    <a:gridCol w="4064000"/>
                  </a:tblGrid>
                  <a:tr h="6781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 smtClean="0"/>
                            <a:t>Ordre 0 </a:t>
                          </a:r>
                          <a:endParaRPr lang="fr-FR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 smtClean="0"/>
                            <a:t>Ordre 1</a:t>
                          </a:r>
                          <a:endParaRPr lang="fr-FR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 smtClean="0"/>
                            <a:t>Ordre 2</a:t>
                          </a:r>
                          <a:endParaRPr lang="fr-FR" b="1" dirty="0"/>
                        </a:p>
                      </a:txBody>
                      <a:tcPr/>
                    </a:tc>
                  </a:tr>
                  <a:tr h="6781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 smtClean="0"/>
                            <a:t>Diminution</a:t>
                          </a:r>
                          <a:r>
                            <a:rPr lang="fr-FR" b="1" baseline="0" dirty="0" smtClean="0"/>
                            <a:t> </a:t>
                          </a:r>
                          <a:r>
                            <a:rPr lang="fr-FR" b="1" u="sng" baseline="0" dirty="0" smtClean="0"/>
                            <a:t>linéaire</a:t>
                          </a:r>
                          <a:r>
                            <a:rPr lang="fr-FR" b="1" baseline="0" dirty="0" smtClean="0"/>
                            <a:t> des réactifs </a:t>
                          </a:r>
                          <a:endParaRPr lang="fr-FR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 smtClean="0"/>
                            <a:t>Diminution </a:t>
                          </a:r>
                          <a:r>
                            <a:rPr lang="fr-FR" b="1" u="sng" dirty="0" smtClean="0"/>
                            <a:t>exponentielle</a:t>
                          </a:r>
                          <a:r>
                            <a:rPr lang="fr-FR" b="1" baseline="0" dirty="0" smtClean="0"/>
                            <a:t> des réactifs</a:t>
                          </a:r>
                          <a:endParaRPr lang="fr-FR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 smtClean="0"/>
                            <a:t>Diminution</a:t>
                          </a:r>
                          <a:r>
                            <a:rPr lang="fr-FR" b="1" baseline="0" dirty="0" smtClean="0"/>
                            <a:t> </a:t>
                          </a:r>
                          <a:r>
                            <a:rPr lang="fr-FR" b="1" u="sng" baseline="0" dirty="0" smtClean="0"/>
                            <a:t>hyperbolique</a:t>
                          </a:r>
                          <a:r>
                            <a:rPr lang="fr-FR" b="1" baseline="0" dirty="0" smtClean="0"/>
                            <a:t> des réactifs </a:t>
                          </a:r>
                          <a:endParaRPr lang="fr-FR" b="1" dirty="0"/>
                        </a:p>
                      </a:txBody>
                      <a:tcPr/>
                    </a:tc>
                  </a:tr>
                  <a:tr h="678180">
                    <a:tc>
                      <a:txBody>
                        <a:bodyPr/>
                        <a:lstStyle/>
                        <a:p>
                          <a:endParaRPr lang="fr-FR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300" t="-205405" r="-200600" b="-20270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fr-FR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00450" t="-205405" r="-100901" b="-20270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fr-FR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200150" t="-205405" r="-750" b="-202703"/>
                          </a:stretch>
                        </a:blipFill>
                      </a:tcPr>
                    </a:tc>
                  </a:tr>
                  <a:tr h="6781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 smtClean="0"/>
                            <a:t>V=k</a:t>
                          </a:r>
                          <a:endParaRPr lang="fr-FR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baseline="0" dirty="0" smtClean="0"/>
                            <a:t>V=k*[A]</a:t>
                          </a:r>
                          <a:endParaRPr lang="fr-FR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 smtClean="0"/>
                            <a:t>V=k*[A]²</a:t>
                          </a:r>
                          <a:endParaRPr lang="fr-FR" b="1" dirty="0"/>
                        </a:p>
                      </a:txBody>
                      <a:tcPr/>
                    </a:tc>
                  </a:tr>
                  <a:tr h="678180">
                    <a:tc>
                      <a:txBody>
                        <a:bodyPr/>
                        <a:lstStyle/>
                        <a:p>
                          <a:pPr algn="ctr"/>
                          <a:endParaRPr lang="fr-FR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fr-FR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fr-FR" b="1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Le tutorat est gratuit. Toute reproduction ou vente est interdite. 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0" y="3550286"/>
            <a:ext cx="4038600" cy="25527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grayscl/>
          </a:blip>
          <a:stretch>
            <a:fillRect/>
          </a:stretch>
        </p:blipFill>
        <p:spPr>
          <a:xfrm>
            <a:off x="4038600" y="3550286"/>
            <a:ext cx="4084320" cy="25527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grayscl/>
          </a:blip>
          <a:stretch>
            <a:fillRect/>
          </a:stretch>
        </p:blipFill>
        <p:spPr>
          <a:xfrm>
            <a:off x="8122920" y="3550286"/>
            <a:ext cx="4069080" cy="255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5656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54029" cy="665389"/>
          </a:xfrm>
        </p:spPr>
        <p:txBody>
          <a:bodyPr>
            <a:normAutofit/>
          </a:bodyPr>
          <a:lstStyle/>
          <a:p>
            <a:r>
              <a:rPr lang="fr-F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III. </a:t>
            </a:r>
            <a:r>
              <a:rPr lang="fr-FR" sz="3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Cinétique et Thermodynamique</a:t>
            </a:r>
            <a:endParaRPr lang="fr-FR" sz="36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030514"/>
            <a:ext cx="10356273" cy="3151009"/>
          </a:xfrm>
        </p:spPr>
        <p:txBody>
          <a:bodyPr/>
          <a:lstStyle/>
          <a:p>
            <a:pPr marL="0" indent="0" algn="ctr">
              <a:buNone/>
            </a:pPr>
            <a:r>
              <a:rPr lang="nl-NL" b="1" dirty="0"/>
              <a:t>aA+bB </a:t>
            </a:r>
            <a:r>
              <a:rPr lang="nl-NL" b="1" dirty="0">
                <a:sym typeface="Wingdings"/>
              </a:rPr>
              <a:t></a:t>
            </a:r>
            <a:r>
              <a:rPr lang="nl-NL" b="1" dirty="0"/>
              <a:t> cC+dD sens 1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nl-NL" b="1" dirty="0"/>
              <a:t>aA+bB </a:t>
            </a:r>
            <a:r>
              <a:rPr lang="nl-NL" b="1" dirty="0">
                <a:sym typeface="Wingdings"/>
              </a:rPr>
              <a:t></a:t>
            </a:r>
            <a:r>
              <a:rPr lang="nl-NL" b="1" dirty="0"/>
              <a:t> cC+dD sens 2 </a:t>
            </a:r>
            <a:endParaRPr lang="nl-NL" dirty="0"/>
          </a:p>
          <a:p>
            <a:pPr>
              <a:buFont typeface="Wingdings" charset="2"/>
              <a:buChar char="Ø"/>
            </a:pPr>
            <a:r>
              <a:rPr lang="nl-NL" dirty="0"/>
              <a:t>Dans le sens 1 : </a:t>
            </a:r>
            <a:r>
              <a:rPr lang="mr-IN" b="1" i="1" dirty="0" err="1"/>
              <a:t>v</a:t>
            </a:r>
            <a:r>
              <a:rPr lang="fr-FR" b="1" i="1" baseline="-25000" dirty="0"/>
              <a:t>1</a:t>
            </a:r>
            <a:r>
              <a:rPr lang="mr-IN" b="1" i="1" dirty="0"/>
              <a:t> </a:t>
            </a:r>
            <a:r>
              <a:rPr lang="mr-IN" dirty="0"/>
              <a:t>= </a:t>
            </a:r>
            <a:r>
              <a:rPr lang="mr-IN" b="1" i="1" dirty="0" err="1"/>
              <a:t>k</a:t>
            </a:r>
            <a:r>
              <a:rPr lang="fr-FR" b="1" i="1" baseline="-25000" dirty="0"/>
              <a:t>1</a:t>
            </a:r>
            <a:r>
              <a:rPr lang="mr-IN" b="1" i="1" dirty="0"/>
              <a:t> </a:t>
            </a:r>
            <a:r>
              <a:rPr lang="mr-IN" dirty="0"/>
              <a:t>[</a:t>
            </a:r>
            <a:r>
              <a:rPr lang="mr-IN" b="1" i="1" dirty="0" err="1"/>
              <a:t>A</a:t>
            </a:r>
            <a:r>
              <a:rPr lang="mr-IN" dirty="0"/>
              <a:t>]</a:t>
            </a:r>
            <a:r>
              <a:rPr lang="fr-FR" baseline="30000" dirty="0"/>
              <a:t>a</a:t>
            </a:r>
            <a:r>
              <a:rPr lang="mr-IN" baseline="30000" dirty="0"/>
              <a:t> </a:t>
            </a:r>
            <a:r>
              <a:rPr lang="mr-IN" dirty="0"/>
              <a:t>[</a:t>
            </a:r>
            <a:r>
              <a:rPr lang="mr-IN" b="1" i="1" dirty="0" err="1"/>
              <a:t>B</a:t>
            </a:r>
            <a:r>
              <a:rPr lang="mr-IN" dirty="0"/>
              <a:t>]</a:t>
            </a:r>
            <a:r>
              <a:rPr lang="fr-FR" baseline="30000" dirty="0"/>
              <a:t>b</a:t>
            </a:r>
          </a:p>
          <a:p>
            <a:pPr>
              <a:buFont typeface="Wingdings" charset="2"/>
              <a:buChar char="Ø"/>
            </a:pPr>
            <a:r>
              <a:rPr lang="fr-FR" dirty="0"/>
              <a:t>Dans le sens 2 : </a:t>
            </a:r>
            <a:r>
              <a:rPr lang="mr-IN" b="1" i="1" dirty="0" err="1"/>
              <a:t>v</a:t>
            </a:r>
            <a:r>
              <a:rPr lang="fr-FR" b="1" i="1" baseline="-25000" dirty="0"/>
              <a:t>2</a:t>
            </a:r>
            <a:r>
              <a:rPr lang="mr-IN" b="1" i="1" dirty="0"/>
              <a:t> </a:t>
            </a:r>
            <a:r>
              <a:rPr lang="mr-IN" dirty="0"/>
              <a:t>= </a:t>
            </a:r>
            <a:r>
              <a:rPr lang="mr-IN" b="1" i="1" dirty="0" err="1"/>
              <a:t>k</a:t>
            </a:r>
            <a:r>
              <a:rPr lang="fr-FR" b="1" i="1" baseline="-25000" dirty="0"/>
              <a:t>2</a:t>
            </a:r>
            <a:r>
              <a:rPr lang="mr-IN" b="1" i="1" dirty="0"/>
              <a:t> </a:t>
            </a:r>
            <a:r>
              <a:rPr lang="mr-IN" dirty="0"/>
              <a:t>[</a:t>
            </a:r>
            <a:r>
              <a:rPr lang="fr-FR" b="1" i="1" dirty="0"/>
              <a:t>C</a:t>
            </a:r>
            <a:r>
              <a:rPr lang="mr-IN" dirty="0"/>
              <a:t>]</a:t>
            </a:r>
            <a:r>
              <a:rPr lang="fr-FR" baseline="30000" dirty="0"/>
              <a:t>c</a:t>
            </a:r>
            <a:r>
              <a:rPr lang="mr-IN" baseline="30000" dirty="0"/>
              <a:t> </a:t>
            </a:r>
            <a:r>
              <a:rPr lang="mr-IN" dirty="0"/>
              <a:t>[</a:t>
            </a:r>
            <a:r>
              <a:rPr lang="fr-FR" b="1" i="1" dirty="0"/>
              <a:t>D</a:t>
            </a:r>
            <a:r>
              <a:rPr lang="mr-IN" dirty="0"/>
              <a:t>]</a:t>
            </a:r>
            <a:r>
              <a:rPr lang="fr-FR" baseline="30000" dirty="0"/>
              <a:t>d</a:t>
            </a:r>
          </a:p>
          <a:p>
            <a:pPr marL="0" indent="0">
              <a:buNone/>
            </a:pPr>
            <a:r>
              <a:rPr lang="fr-FR" dirty="0"/>
              <a:t>À l’équilibre, comme celui-ci est dynamique : </a:t>
            </a:r>
            <a:r>
              <a:rPr lang="fr-FR" sz="1600" dirty="0"/>
              <a:t>⎜</a:t>
            </a:r>
            <a:r>
              <a:rPr lang="mr-IN" b="1" i="1" dirty="0" err="1"/>
              <a:t>v</a:t>
            </a:r>
            <a:r>
              <a:rPr lang="fr-FR" b="1" i="1" baseline="-25000" dirty="0"/>
              <a:t>1</a:t>
            </a:r>
            <a:r>
              <a:rPr lang="fr-FR" b="1" baseline="-25000" dirty="0"/>
              <a:t>⎜</a:t>
            </a:r>
            <a:r>
              <a:rPr lang="fr-FR" b="1" i="1" dirty="0"/>
              <a:t>=</a:t>
            </a:r>
            <a:r>
              <a:rPr lang="mr-IN" b="1" i="1" dirty="0"/>
              <a:t> </a:t>
            </a:r>
            <a:r>
              <a:rPr lang="fr-FR" sz="1600" b="1" dirty="0"/>
              <a:t>⎜</a:t>
            </a:r>
            <a:r>
              <a:rPr lang="mr-IN" b="1" i="1" dirty="0" err="1"/>
              <a:t>v</a:t>
            </a:r>
            <a:r>
              <a:rPr lang="fr-FR" b="1" i="1" baseline="-25000" dirty="0"/>
              <a:t>2</a:t>
            </a:r>
            <a:r>
              <a:rPr lang="fr-FR" b="1" baseline="-25000" dirty="0"/>
              <a:t>⎜</a:t>
            </a:r>
            <a:r>
              <a:rPr lang="mr-IN" b="1" i="1" dirty="0"/>
              <a:t> </a:t>
            </a:r>
            <a:endParaRPr lang="fr-FR" dirty="0"/>
          </a:p>
          <a:p>
            <a:pPr marL="0" indent="0">
              <a:buNone/>
            </a:pPr>
            <a:endParaRPr lang="fr-FR" baseline="30000" dirty="0"/>
          </a:p>
          <a:p>
            <a:pPr marL="0" indent="0">
              <a:buNone/>
            </a:pPr>
            <a:endParaRPr lang="nl-NL" dirty="0"/>
          </a:p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Le tutorat est gratuit. Toute reproduction ou vente est interdite. 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3851564" y="3879273"/>
            <a:ext cx="4026283" cy="2589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5156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14C149F5-69CA-442C-A37E-5908DFDEA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2D27B7AF-9B6D-4942-9C62-D7A067F2D8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71500" indent="-571500">
              <a:lnSpc>
                <a:spcPct val="100000"/>
              </a:lnSpc>
              <a:buAutoNum type="romanUcPeriod"/>
            </a:pPr>
            <a:r>
              <a:rPr lang="fr-FR" dirty="0"/>
              <a:t>A propos de la cinétique:</a:t>
            </a:r>
          </a:p>
          <a:p>
            <a:pPr marL="571500" indent="-571500">
              <a:lnSpc>
                <a:spcPct val="100000"/>
              </a:lnSpc>
              <a:buAutoNum type="romanUcPeriod"/>
            </a:pPr>
            <a:endParaRPr lang="fr-FR" dirty="0"/>
          </a:p>
          <a:p>
            <a:pPr marL="0" indent="0">
              <a:lnSpc>
                <a:spcPct val="100000"/>
              </a:lnSpc>
              <a:buNone/>
            </a:pPr>
            <a:r>
              <a:rPr lang="fr-FR" dirty="0"/>
              <a:t>a) La vitesse dépend de la température.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fr-FR" dirty="0"/>
              <a:t>b) La vitesse de réaction est définie pour des milieux ouverts.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fr-FR" dirty="0"/>
              <a:t>c) La qualité d’un solvant influe sur la cinétique.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fr-FR" dirty="0"/>
              <a:t>d) La loi de vitesse est établie de manière théorique.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fr-FR" dirty="0"/>
              <a:t>e) Toutes les proposition sont fausses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5E8B4D41-4DFC-4644-8C9B-08BF7A47D2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Le tutorat est gratuit. Toute reproduction ou vente est interdite. </a:t>
            </a:r>
          </a:p>
        </p:txBody>
      </p:sp>
    </p:spTree>
    <p:extLst>
      <p:ext uri="{BB962C8B-B14F-4D97-AF65-F5344CB8AC3E}">
        <p14:creationId xmlns:p14="http://schemas.microsoft.com/office/powerpoint/2010/main" val="12852799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8098D640-F141-446F-AB7C-124DA8B1DA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62918"/>
            <a:ext cx="10515600" cy="4351338"/>
          </a:xfrm>
        </p:spPr>
        <p:txBody>
          <a:bodyPr/>
          <a:lstStyle/>
          <a:p>
            <a:pPr marL="571500" indent="-571500">
              <a:lnSpc>
                <a:spcPct val="100000"/>
              </a:lnSpc>
              <a:buAutoNum type="romanUcPeriod"/>
            </a:pPr>
            <a:r>
              <a:rPr lang="fr-FR" dirty="0"/>
              <a:t>A propos de la cinétique:</a:t>
            </a:r>
          </a:p>
          <a:p>
            <a:pPr marL="571500" indent="-571500">
              <a:lnSpc>
                <a:spcPct val="100000"/>
              </a:lnSpc>
              <a:buAutoNum type="romanUcPeriod"/>
            </a:pPr>
            <a:endParaRPr lang="fr-FR" dirty="0"/>
          </a:p>
          <a:p>
            <a:pPr marL="0" indent="0">
              <a:lnSpc>
                <a:spcPct val="100000"/>
              </a:lnSpc>
              <a:buNone/>
            </a:pPr>
            <a:r>
              <a:rPr lang="fr-FR" dirty="0">
                <a:solidFill>
                  <a:schemeClr val="accent6"/>
                </a:solidFill>
              </a:rPr>
              <a:t>a) La vitesse dépend de la température.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fr-FR" dirty="0">
                <a:solidFill>
                  <a:srgbClr val="FF0000"/>
                </a:solidFill>
              </a:rPr>
              <a:t>b) La vitesse de réaction est définie pour des milieux ouverts.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fr-FR" dirty="0">
                <a:solidFill>
                  <a:schemeClr val="accent6"/>
                </a:solidFill>
              </a:rPr>
              <a:t>c) La qualité d’un solvant influe sur la cinétique.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fr-FR" dirty="0">
                <a:solidFill>
                  <a:srgbClr val="FF0000"/>
                </a:solidFill>
              </a:rPr>
              <a:t>d) La loi de vitesse est établie de manière théorique.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fr-FR" dirty="0">
                <a:solidFill>
                  <a:srgbClr val="FF0000"/>
                </a:solidFill>
              </a:rPr>
              <a:t>e) Toutes les proposition sont fausses.</a:t>
            </a:r>
          </a:p>
          <a:p>
            <a:pPr marL="0" indent="0">
              <a:buNone/>
            </a:pPr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F428EBD2-2F2C-42E3-86FF-FE500FFFD7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interdite.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037318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EC6D368A-AED4-4A73-AFD7-E9C98887A5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xmlns="" id="{61C302AD-C7F6-42BC-A60A-AE4537BA9E4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fr-FR" dirty="0"/>
                  <a:t>II. Donnez les vraies </a:t>
                </a:r>
              </a:p>
              <a:p>
                <a:endParaRPr lang="fr-FR" dirty="0"/>
              </a:p>
              <a:p>
                <a:pPr marL="0" indent="0">
                  <a:buNone/>
                </a:pPr>
                <a:r>
                  <a:rPr lang="fr-FR" dirty="0"/>
                  <a:t>a) La loi d’Arrhenius est : </a:t>
                </a:r>
                <a14:m>
                  <m:oMath xmlns:m="http://schemas.openxmlformats.org/officeDocument/2006/math">
                    <m:r>
                      <a:rPr lang="fr-FR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fr-FR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fr-FR" b="0" i="1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fr-FR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f>
                          <m:fPr>
                            <m:ctrlPr>
                              <a:rPr lang="fr-FR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fr-FR" b="0" i="1" smtClean="0">
                                <a:latin typeface="Cambria Math" panose="02040503050406030204" pitchFamily="18" charset="0"/>
                              </a:rPr>
                              <m:t>𝐸𝑎</m:t>
                            </m:r>
                          </m:num>
                          <m:den>
                            <m:r>
                              <a:rPr lang="fr-FR" b="0" i="1" smtClean="0">
                                <a:latin typeface="Cambria Math" panose="02040503050406030204" pitchFamily="18" charset="0"/>
                              </a:rPr>
                              <m:t>𝑅𝑇</m:t>
                            </m:r>
                          </m:den>
                        </m:f>
                      </m:sup>
                    </m:sSup>
                  </m:oMath>
                </a14:m>
                <a:endParaRPr lang="fr-FR" dirty="0"/>
              </a:p>
              <a:p>
                <a:pPr marL="0" indent="0">
                  <a:buNone/>
                </a:pPr>
                <a:r>
                  <a:rPr lang="fr-FR" dirty="0"/>
                  <a:t>b) L’énergie cinétique est liée à la température.</a:t>
                </a:r>
              </a:p>
              <a:p>
                <a:pPr marL="0" indent="0">
                  <a:buNone/>
                </a:pPr>
                <a:r>
                  <a:rPr lang="fr-FR" dirty="0"/>
                  <a:t>c) L’énergie d’activation d’une réaction dépend de la température.</a:t>
                </a:r>
              </a:p>
              <a:p>
                <a:pPr marL="0" indent="0">
                  <a:buNone/>
                </a:pPr>
                <a:r>
                  <a:rPr lang="fr-FR" dirty="0"/>
                  <a:t>d) La loi d’Arrhenius explique l’influence de la lumière </a:t>
                </a:r>
              </a:p>
              <a:p>
                <a:pPr marL="0" indent="0">
                  <a:buNone/>
                </a:pPr>
                <a:r>
                  <a:rPr lang="fr-FR" dirty="0"/>
                  <a:t>e) Toutes les propositions sont fausses.</a:t>
                </a:r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61C302AD-C7F6-42BC-A60A-AE4537BA9E4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241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A35929F3-4B6B-42BA-87BA-BE75C033CB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Le tutorat est gratuit. Toute reproduction ou vente est interdite. </a:t>
            </a:r>
          </a:p>
        </p:txBody>
      </p:sp>
    </p:spTree>
    <p:extLst>
      <p:ext uri="{BB962C8B-B14F-4D97-AF65-F5344CB8AC3E}">
        <p14:creationId xmlns:p14="http://schemas.microsoft.com/office/powerpoint/2010/main" val="8290767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xmlns="" id="{B56D5BB9-AAB9-46B6-9C89-F3E887783C2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558339"/>
                <a:ext cx="10515600" cy="4351338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fr-FR" dirty="0"/>
                  <a:t>II. Donnez les vraies </a:t>
                </a:r>
              </a:p>
              <a:p>
                <a:endParaRPr lang="fr-FR" dirty="0"/>
              </a:p>
              <a:p>
                <a:pPr marL="0" indent="0">
                  <a:buNone/>
                </a:pPr>
                <a:r>
                  <a:rPr lang="fr-FR" dirty="0">
                    <a:solidFill>
                      <a:srgbClr val="FF0000"/>
                    </a:solidFill>
                  </a:rPr>
                  <a:t>a) La loi d’Arrhenius est : </a:t>
                </a:r>
                <a14:m>
                  <m:oMath xmlns:m="http://schemas.openxmlformats.org/officeDocument/2006/math">
                    <m:r>
                      <a:rPr lang="fr-FR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𝑘</m:t>
                    </m:r>
                    <m:r>
                      <a:rPr lang="fr-FR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𝐴</m:t>
                    </m:r>
                    <m:r>
                      <a:rPr lang="fr-FR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fr-FR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f>
                          <m:fPr>
                            <m:ctrlPr>
                              <a:rPr lang="fr-FR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fr-FR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𝐸𝑎</m:t>
                            </m:r>
                          </m:num>
                          <m:den>
                            <m:r>
                              <a:rPr lang="fr-FR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𝑅𝑇</m:t>
                            </m:r>
                          </m:den>
                        </m:f>
                      </m:sup>
                    </m:sSup>
                  </m:oMath>
                </a14:m>
                <a:endParaRPr lang="fr-FR" dirty="0"/>
              </a:p>
              <a:p>
                <a:pPr marL="0" indent="0">
                  <a:buNone/>
                </a:pPr>
                <a:r>
                  <a:rPr lang="fr-FR" dirty="0">
                    <a:solidFill>
                      <a:srgbClr val="00B050"/>
                    </a:solidFill>
                  </a:rPr>
                  <a:t>b) L’énergie cinétique est liée à la température.</a:t>
                </a:r>
              </a:p>
              <a:p>
                <a:pPr marL="0" indent="0">
                  <a:buNone/>
                </a:pPr>
                <a:r>
                  <a:rPr lang="fr-FR" dirty="0">
                    <a:solidFill>
                      <a:srgbClr val="FF0000"/>
                    </a:solidFill>
                  </a:rPr>
                  <a:t>c) L’énergie d’activation d’une réaction dépend de la température.</a:t>
                </a:r>
              </a:p>
              <a:p>
                <a:pPr marL="0" indent="0">
                  <a:buNone/>
                </a:pPr>
                <a:r>
                  <a:rPr lang="fr-FR" dirty="0">
                    <a:solidFill>
                      <a:srgbClr val="00B050"/>
                    </a:solidFill>
                  </a:rPr>
                  <a:t>d) La loi d’Arrhenius explique l’influence de la lumière </a:t>
                </a:r>
              </a:p>
              <a:p>
                <a:pPr marL="0" indent="0">
                  <a:buNone/>
                </a:pPr>
                <a:r>
                  <a:rPr lang="fr-FR" dirty="0">
                    <a:solidFill>
                      <a:srgbClr val="FF0000"/>
                    </a:solidFill>
                  </a:rPr>
                  <a:t>e) Toutes les propositions sont fausses.</a:t>
                </a:r>
              </a:p>
              <a:p>
                <a:pPr marL="0" indent="0">
                  <a:buNone/>
                </a:pPr>
                <a:endParaRPr lang="fr-FR" dirty="0"/>
              </a:p>
            </p:txBody>
          </p:sp>
        </mc:Choice>
        <mc:Fallback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xmlns:a14="http://schemas.microsoft.com/office/drawing/2010/main" xmlns="" id="{B56D5BB9-AAB9-46B6-9C89-F3E887783C2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558339"/>
                <a:ext cx="10515600" cy="4351338"/>
              </a:xfrm>
              <a:blipFill rotWithShape="0">
                <a:blip r:embed="rId2"/>
                <a:stretch>
                  <a:fillRect l="-1217" t="-2384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5FE410B6-0AE6-44E8-BFF8-518935636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interdite.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459832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E6810E0D-3BFA-4224-B10F-068E9E443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/>
              <a:t>Qcms</a:t>
            </a:r>
            <a:endParaRPr lang="fr-FR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xmlns="" id="{535F5262-E9E0-4AC2-80E9-8179FF2FFE9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25305" y="1516136"/>
                <a:ext cx="10515600" cy="4840214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lnSpc>
                    <a:spcPct val="100000"/>
                  </a:lnSpc>
                  <a:buNone/>
                </a:pPr>
                <a:r>
                  <a:rPr lang="fr-FR" dirty="0"/>
                  <a:t>III. A propos des ordres partiels dans la réaction suivante: </a:t>
                </a:r>
              </a:p>
              <a:p>
                <a:pPr marL="0" indent="0">
                  <a:lnSpc>
                    <a:spcPct val="100000"/>
                  </a:lnSpc>
                  <a:buNone/>
                </a:pPr>
                <a:r>
                  <a:rPr lang="fr-FR" dirty="0"/>
                  <a:t>CH</a:t>
                </a:r>
                <a:r>
                  <a:rPr lang="fr-FR" baseline="-25000" dirty="0"/>
                  <a:t>4</a:t>
                </a:r>
                <a:r>
                  <a:rPr lang="fr-FR" dirty="0"/>
                  <a:t> + 2 O</a:t>
                </a:r>
                <a:r>
                  <a:rPr lang="fr-FR" baseline="-25000" dirty="0"/>
                  <a:t>2</a:t>
                </a:r>
                <a:r>
                  <a:rPr lang="fr-FR" dirty="0"/>
                  <a:t> = CO</a:t>
                </a:r>
                <a:r>
                  <a:rPr lang="fr-FR" baseline="-25000" dirty="0"/>
                  <a:t>2</a:t>
                </a:r>
                <a:r>
                  <a:rPr lang="fr-FR" dirty="0"/>
                  <a:t> + H</a:t>
                </a:r>
                <a:r>
                  <a:rPr lang="fr-FR" baseline="-25000" dirty="0"/>
                  <a:t>2</a:t>
                </a:r>
                <a:r>
                  <a:rPr lang="fr-FR" dirty="0"/>
                  <a:t>O.</a:t>
                </a:r>
              </a:p>
              <a:p>
                <a:pPr marL="0" indent="0">
                  <a:lnSpc>
                    <a:spcPct val="100000"/>
                  </a:lnSpc>
                  <a:buNone/>
                </a:pPr>
                <a:endParaRPr lang="fr-FR" dirty="0"/>
              </a:p>
              <a:p>
                <a:pPr marL="0" indent="0">
                  <a:lnSpc>
                    <a:spcPct val="100000"/>
                  </a:lnSpc>
                  <a:buNone/>
                </a:pPr>
                <a:r>
                  <a:rPr lang="fr-FR" dirty="0"/>
                  <a:t>a) L’équation de  la réaction nous renseigne sur l’ordre global de la     réaction.</a:t>
                </a:r>
              </a:p>
              <a:p>
                <a:pPr marL="0" indent="0">
                  <a:lnSpc>
                    <a:spcPct val="100000"/>
                  </a:lnSpc>
                  <a:buNone/>
                </a:pPr>
                <a:r>
                  <a:rPr lang="fr-FR" dirty="0"/>
                  <a:t>b) La molarité est de 3.</a:t>
                </a:r>
              </a:p>
              <a:p>
                <a:pPr marL="0" indent="0">
                  <a:lnSpc>
                    <a:spcPct val="100000"/>
                  </a:lnSpc>
                  <a:buNone/>
                </a:pPr>
                <a:r>
                  <a:rPr lang="fr-FR" dirty="0"/>
                  <a:t>c) Dans une réaction d’ordre 1, </a:t>
                </a:r>
                <a14:m>
                  <m:oMath xmlns:m="http://schemas.openxmlformats.org/officeDocument/2006/math">
                    <m:r>
                      <a:rPr lang="fr-FR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fr-FR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b="0" i="1" smtClean="0">
                        <a:latin typeface="Cambria Math" panose="02040503050406030204" pitchFamily="18" charset="0"/>
                      </a:rPr>
                      <m:t>𝐾</m:t>
                    </m:r>
                  </m:oMath>
                </a14:m>
                <a:endParaRPr lang="fr-FR" b="0" dirty="0"/>
              </a:p>
              <a:p>
                <a:pPr marL="0" indent="0">
                  <a:lnSpc>
                    <a:spcPct val="100000"/>
                  </a:lnSpc>
                  <a:buNone/>
                </a:pPr>
                <a:r>
                  <a:rPr lang="fr-FR" dirty="0"/>
                  <a:t>d) Dans une réaction d’ordre 2 les réactifs </a:t>
                </a:r>
                <a:r>
                  <a:rPr lang="fr-FR" dirty="0" smtClean="0"/>
                  <a:t>diminuent </a:t>
                </a:r>
                <a:r>
                  <a:rPr lang="fr-FR" dirty="0"/>
                  <a:t>de manière hyperbolique et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fr-FR" b="0" i="1" smtClean="0">
                            <a:latin typeface="Cambria Math" panose="02040503050406030204" pitchFamily="18" charset="0"/>
                          </a:rPr>
                          <m:t>0,5</m:t>
                        </m:r>
                      </m:sub>
                    </m:sSub>
                    <m:r>
                      <a:rPr lang="fr-FR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fr-FR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b="0" i="1" smtClean="0">
                            <a:latin typeface="Cambria Math" panose="02040503050406030204" pitchFamily="18" charset="0"/>
                          </a:rPr>
                          <m:t>𝑙𝑛</m:t>
                        </m:r>
                        <m:r>
                          <a:rPr lang="fr-FR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fr-FR" b="0" i="1" smtClean="0">
                            <a:latin typeface="Cambria Math" panose="02040503050406030204" pitchFamily="18" charset="0"/>
                          </a:rPr>
                          <m:t>𝐾</m:t>
                        </m:r>
                      </m:den>
                    </m:f>
                  </m:oMath>
                </a14:m>
                <a:r>
                  <a:rPr lang="fr-FR" dirty="0"/>
                  <a:t>.</a:t>
                </a:r>
              </a:p>
              <a:p>
                <a:pPr marL="0" indent="0">
                  <a:lnSpc>
                    <a:spcPct val="100000"/>
                  </a:lnSpc>
                  <a:buNone/>
                </a:pPr>
                <a:endParaRPr lang="fr-FR" dirty="0"/>
              </a:p>
            </p:txBody>
          </p:sp>
        </mc:Choice>
        <mc:Fallback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xmlns:a14="http://schemas.microsoft.com/office/drawing/2010/main" xmlns="" id="{535F5262-E9E0-4AC2-80E9-8179FF2FFE9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25305" y="1516136"/>
                <a:ext cx="10515600" cy="4840214"/>
              </a:xfrm>
              <a:blipFill rotWithShape="0">
                <a:blip r:embed="rId2"/>
                <a:stretch>
                  <a:fillRect l="-1159" t="-2141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396596FE-6E28-4E09-8F15-C39E46E49B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interdite.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754335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xmlns="" id="{8F687D9F-BBD2-469D-A338-AA1AFF67304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041010"/>
                <a:ext cx="10515600" cy="4699855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lnSpc>
                    <a:spcPct val="100000"/>
                  </a:lnSpc>
                  <a:buNone/>
                </a:pPr>
                <a:r>
                  <a:rPr lang="fr-FR" dirty="0"/>
                  <a:t>III. A propos des ordres partiels dans la réaction suivante: </a:t>
                </a:r>
              </a:p>
              <a:p>
                <a:pPr marL="0" indent="0">
                  <a:lnSpc>
                    <a:spcPct val="100000"/>
                  </a:lnSpc>
                  <a:buNone/>
                </a:pPr>
                <a:r>
                  <a:rPr lang="fr-FR" dirty="0"/>
                  <a:t>CH</a:t>
                </a:r>
                <a:r>
                  <a:rPr lang="fr-FR" baseline="-25000" dirty="0"/>
                  <a:t>4</a:t>
                </a:r>
                <a:r>
                  <a:rPr lang="fr-FR" dirty="0"/>
                  <a:t> + 2 O</a:t>
                </a:r>
                <a:r>
                  <a:rPr lang="fr-FR" baseline="-25000" dirty="0"/>
                  <a:t>2</a:t>
                </a:r>
                <a:r>
                  <a:rPr lang="fr-FR" dirty="0"/>
                  <a:t> = CO</a:t>
                </a:r>
                <a:r>
                  <a:rPr lang="fr-FR" baseline="-25000" dirty="0"/>
                  <a:t>2</a:t>
                </a:r>
                <a:r>
                  <a:rPr lang="fr-FR" dirty="0"/>
                  <a:t> + H</a:t>
                </a:r>
                <a:r>
                  <a:rPr lang="fr-FR" baseline="-25000" dirty="0"/>
                  <a:t>2</a:t>
                </a:r>
                <a:r>
                  <a:rPr lang="fr-FR" dirty="0"/>
                  <a:t>O.</a:t>
                </a:r>
              </a:p>
              <a:p>
                <a:pPr marL="0" indent="0">
                  <a:lnSpc>
                    <a:spcPct val="100000"/>
                  </a:lnSpc>
                  <a:buNone/>
                </a:pPr>
                <a:endParaRPr lang="fr-FR" dirty="0"/>
              </a:p>
              <a:p>
                <a:pPr marL="0" indent="0">
                  <a:lnSpc>
                    <a:spcPct val="100000"/>
                  </a:lnSpc>
                  <a:buNone/>
                </a:pPr>
                <a:r>
                  <a:rPr lang="fr-FR" dirty="0">
                    <a:solidFill>
                      <a:srgbClr val="FF0000"/>
                    </a:solidFill>
                  </a:rPr>
                  <a:t>a) L’équation de  la réaction nous renseigne sur l’ordre global de la     réaction.</a:t>
                </a:r>
              </a:p>
              <a:p>
                <a:pPr marL="0" indent="0">
                  <a:lnSpc>
                    <a:spcPct val="100000"/>
                  </a:lnSpc>
                  <a:buNone/>
                </a:pPr>
                <a:r>
                  <a:rPr lang="fr-FR" dirty="0">
                    <a:solidFill>
                      <a:schemeClr val="accent6"/>
                    </a:solidFill>
                  </a:rPr>
                  <a:t>b) La molarité est de 3.</a:t>
                </a:r>
              </a:p>
              <a:p>
                <a:pPr marL="0" indent="0">
                  <a:lnSpc>
                    <a:spcPct val="100000"/>
                  </a:lnSpc>
                  <a:buNone/>
                </a:pPr>
                <a:r>
                  <a:rPr lang="fr-FR" dirty="0">
                    <a:solidFill>
                      <a:srgbClr val="FF0000"/>
                    </a:solidFill>
                  </a:rPr>
                  <a:t>c) Dans une réaction d’ordre 1, </a:t>
                </a:r>
                <a14:m>
                  <m:oMath xmlns:m="http://schemas.openxmlformats.org/officeDocument/2006/math">
                    <m:r>
                      <a:rPr lang="fr-FR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𝑣</m:t>
                    </m:r>
                    <m:r>
                      <a:rPr lang="fr-FR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𝐾</m:t>
                    </m:r>
                  </m:oMath>
                </a14:m>
                <a:endParaRPr lang="fr-FR" dirty="0">
                  <a:solidFill>
                    <a:srgbClr val="FF0000"/>
                  </a:solidFill>
                </a:endParaRPr>
              </a:p>
              <a:p>
                <a:pPr marL="0" indent="0">
                  <a:lnSpc>
                    <a:spcPct val="100000"/>
                  </a:lnSpc>
                  <a:buNone/>
                </a:pPr>
                <a:r>
                  <a:rPr lang="fr-FR" dirty="0">
                    <a:solidFill>
                      <a:srgbClr val="FF0000"/>
                    </a:solidFill>
                  </a:rPr>
                  <a:t>d) Dans une réaction d’ordre 2 les réactifs diminue de manière hyperbolique et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fr-FR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a:rPr lang="fr-FR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fr-FR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sub>
                    </m:sSub>
                    <m:r>
                      <a:rPr lang="fr-FR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fr-FR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𝑙𝑛</m:t>
                        </m:r>
                        <m:r>
                          <a:rPr lang="fr-FR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fr-FR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den>
                    </m:f>
                  </m:oMath>
                </a14:m>
                <a:r>
                  <a:rPr lang="fr-FR" dirty="0">
                    <a:solidFill>
                      <a:srgbClr val="FF0000"/>
                    </a:solidFill>
                  </a:rPr>
                  <a:t>.</a:t>
                </a:r>
              </a:p>
              <a:p>
                <a:pPr marL="0" indent="0">
                  <a:buNone/>
                </a:pPr>
                <a:endParaRPr lang="fr-FR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8F687D9F-BBD2-469D-A338-AA1AFF67304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041010"/>
                <a:ext cx="10515600" cy="4699855"/>
              </a:xfrm>
              <a:blipFill>
                <a:blip r:embed="rId2"/>
                <a:stretch>
                  <a:fillRect l="-1217" t="-2205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755B2D80-C8B8-4D90-B1B8-06A6A68E1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interdite.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65012751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4589</TotalTime>
  <Words>1184</Words>
  <Application>Microsoft Office PowerPoint</Application>
  <PresentationFormat>Grand écran</PresentationFormat>
  <Paragraphs>232</Paragraphs>
  <Slides>28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6" baseType="lpstr">
      <vt:lpstr>Arial</vt:lpstr>
      <vt:lpstr>Calibri</vt:lpstr>
      <vt:lpstr>Calibri Light</vt:lpstr>
      <vt:lpstr>Cambria Math</vt:lpstr>
      <vt:lpstr>Mangal</vt:lpstr>
      <vt:lpstr>Monotype Corsiva</vt:lpstr>
      <vt:lpstr>Wingdings</vt:lpstr>
      <vt:lpstr>Thème Office</vt:lpstr>
      <vt:lpstr>Éléments de cinétique chimique</vt:lpstr>
      <vt:lpstr>I) Généralité  Lorsqu’une réaction a lieu, le phénomène n’est pas instantané, il a une durée. La vitesse de déroulement d’une réaction est variable.   </vt:lpstr>
      <vt:lpstr>Présentation PowerPoint</vt:lpstr>
      <vt:lpstr>II) Vitesse de réaction</vt:lpstr>
      <vt:lpstr>Présentation PowerPoint</vt:lpstr>
      <vt:lpstr>Présentation PowerPoint</vt:lpstr>
      <vt:lpstr> III. Facteurs déterminants</vt:lpstr>
      <vt:lpstr>1. Température</vt:lpstr>
      <vt:lpstr>Calcul de l’énergie d’activation </vt:lpstr>
      <vt:lpstr>2. Lumière </vt:lpstr>
      <vt:lpstr>Présentation PowerPoint</vt:lpstr>
      <vt:lpstr>3. Catalyseur </vt:lpstr>
      <vt:lpstr>Présentation PowerPoint</vt:lpstr>
      <vt:lpstr>Présentation PowerPoint</vt:lpstr>
      <vt:lpstr>Enzymes</vt:lpstr>
      <vt:lpstr>4. Concentration</vt:lpstr>
      <vt:lpstr>Présentation PowerPoint</vt:lpstr>
      <vt:lpstr>Présentation PowerPoint</vt:lpstr>
      <vt:lpstr>Réaction élémentaire =&gt; réaction simple </vt:lpstr>
      <vt:lpstr> Réaction complexe</vt:lpstr>
      <vt:lpstr>Présentation PowerPoint</vt:lpstr>
      <vt:lpstr>III. Cinétique et Thermodynamique</vt:lpstr>
      <vt:lpstr>Qcms</vt:lpstr>
      <vt:lpstr>Présentation PowerPoint</vt:lpstr>
      <vt:lpstr>Qcms</vt:lpstr>
      <vt:lpstr>Présentation PowerPoint</vt:lpstr>
      <vt:lpstr>Qcms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Éléments de cinétique chimique</dc:title>
  <cp:lastModifiedBy>jérémy clausse</cp:lastModifiedBy>
  <cp:revision>17</cp:revision>
  <dcterms:created xsi:type="dcterms:W3CDTF">2016-12-22T17:41:56Z</dcterms:created>
  <dcterms:modified xsi:type="dcterms:W3CDTF">2018-01-06T17:17:14Z</dcterms:modified>
</cp:coreProperties>
</file>