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C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ABD5C6-658F-A04C-93F6-D2791A10104C}" v="33" dt="2021-08-08T15:35:55.8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27"/>
  </p:normalViewPr>
  <p:slideViewPr>
    <p:cSldViewPr snapToGrid="0" snapToObjects="1">
      <p:cViewPr varScale="1">
        <p:scale>
          <a:sx n="89" d="100"/>
          <a:sy n="89" d="100"/>
        </p:scale>
        <p:origin x="792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BE114C-D35F-CA48-B587-D417832BD2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171F2C-C8BE-B34E-B96E-BCF7750B72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9357CB-CE3E-C94E-BF0F-9379EE668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132389-2AF9-2C4B-9C46-3A0A3C359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E29980-406C-7A46-B4A8-AD87CA0C2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01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C340F2-CEE8-A04B-862D-839449CD3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99353F-714B-A142-B582-E4FA5F99B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A26B02-E44A-7043-86EA-1A884DBF5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B48507-059D-DC44-A291-3783EA566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690BEB-BB5B-8F40-8C9E-07D67737D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167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32D54D-2C01-F941-93AC-9E5FC59E2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79DF5A2-9148-014A-96E1-7463305101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157EEA-87F2-2540-AD2A-6289860AD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02DA85-0DA5-C843-AE0E-CDCA1BAA5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5D5EA6-43D5-564C-8D5D-B938F2111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8561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916EC7-045D-1344-8F3D-F4A14C3F7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C53264-AC38-3F41-9CD7-BCCA5A5B5E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34C23F0-4BCD-3644-A7A4-D9B5AA99F1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F02F18-B961-194D-955C-5A36D4824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3E31993-6F1C-374B-82A9-9C20101DB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5C133A-C722-E240-AD37-5F57A4507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239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B1D5A0-352A-F147-AA86-C6AE8C4B6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DB72BAB-884B-DB46-9F35-87795C6C1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25A60E3-796C-854A-A606-2F8B9799D9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FAAF3F9-8153-7F49-973A-317084A148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15E74C7-BE67-BB45-9824-8E86656C6F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7AC5001-ABF7-3E46-9060-282215FBD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32459E0-5D63-9849-B932-5899ECC33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6D29BD5-A92B-8849-9A47-73B871133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793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F1B64C-A64B-A44D-8C4B-22A2E3F68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8A53AEB-07BE-9344-810F-192F52892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9E8412C-40F3-5547-BE73-BCC0DB1D8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568CE62-74B1-9742-9FEC-968E6B27F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715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8809863-6419-DD40-8A61-20B5B3124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C4313E4-069F-B44E-9960-056E87622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C733CE3-A101-FF4C-B468-07D8983BC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47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79F386-EC5F-E94B-84F4-E92B39B65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036843-52D4-A747-9C09-AD478AF5B6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BED623D-1676-CD41-B69F-EBB2254959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B0FFCE1-3CA2-904F-ABAE-87E4A6273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9EE854-CBBC-4248-8FA1-30D7D8BB6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745154-85CB-7941-A50E-336F5E5E7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791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4452B7-D96B-F242-8FA5-F67C5BE4F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D45B66E-FF7C-2945-8BF7-12D15E833C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6B148E3-8539-4A40-B5C5-0DC065CE70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07415E-A85A-7042-AE7D-02AAE42AC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1B09606-AD78-8B45-B5F0-85465FBC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263EA6-44A9-B149-9D5D-021E487D7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6715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480FBB-23D0-674C-A49D-87DB1EBB5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B02BBBA-1793-0543-B3D5-D4AEF7E4A6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DEB57C-FD30-BB45-9CA6-18151CA0A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7B8C71-7E84-5142-B737-9C0FD9B99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C49E2C-2EB5-7548-A7B2-A6CF316F2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748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4F18F00-C713-AE41-971A-F7696F4476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674BF85-6402-F641-970D-DF9081FE6F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259E99-9653-4948-A618-4E69E3A6D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2EFE59-3F5F-C44A-8094-97C5AB1E2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157B0E-1956-3A47-8107-75D45A7B3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330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D06D1A9-7C54-DA42-8B56-EFA9FA19F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70AED40-9DC8-634E-B853-279123C07F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F1BD28-77F9-CF4C-BE8A-ABD2817C78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14B3A-226D-F549-A5CE-C4811C4F3B76}" type="datetimeFigureOut">
              <a:rPr lang="fr-FR" smtClean="0"/>
              <a:t>23/08/2021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358E16-1AFD-0144-8734-0A721BB259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750B6D-C0DD-C844-A2A7-AACDF2FF36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D6653-F9CB-634F-B1D1-CEFD0E7CE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157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EE96A8-6AD9-2043-9868-19622B67D5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19622" y="691978"/>
            <a:ext cx="4645250" cy="2473570"/>
          </a:xfrm>
        </p:spPr>
        <p:txBody>
          <a:bodyPr anchor="b">
            <a:normAutofit/>
          </a:bodyPr>
          <a:lstStyle/>
          <a:p>
            <a:r>
              <a:rPr lang="fr-FR" sz="5100" u="sng" dirty="0">
                <a:latin typeface="Lucida Calligraphy" panose="03010101010101010101" pitchFamily="66" charset="77"/>
              </a:rPr>
              <a:t>Présentation de la matière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CADB48C-33E9-FB41-9A05-C2074DA9A5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00213" y="4614863"/>
            <a:ext cx="7933038" cy="2063578"/>
          </a:xfrm>
        </p:spPr>
        <p:txBody>
          <a:bodyPr anchor="t">
            <a:normAutofit/>
          </a:bodyPr>
          <a:lstStyle/>
          <a:p>
            <a:r>
              <a:rPr lang="fr-FR" sz="3600" dirty="0">
                <a:latin typeface="Lucida Calligraphy" panose="03010101010101010101" pitchFamily="66" charset="77"/>
              </a:rPr>
              <a:t>✮ </a:t>
            </a:r>
            <a:r>
              <a:rPr lang="fr-FR" sz="3600" u="sng" dirty="0">
                <a:latin typeface="Lucida Calligraphy" panose="03010101010101010101" pitchFamily="66" charset="77"/>
              </a:rPr>
              <a:t>Histoire de la médecine</a:t>
            </a:r>
            <a:r>
              <a:rPr lang="fr-FR" sz="3600" dirty="0">
                <a:latin typeface="Lucida Calligraphy" panose="03010101010101010101" pitchFamily="66" charset="77"/>
              </a:rPr>
              <a:t> ✮ </a:t>
            </a:r>
          </a:p>
          <a:p>
            <a:r>
              <a:rPr lang="fr-FR" sz="3600" dirty="0">
                <a:latin typeface="Lucida Calligraphy" panose="03010101010101010101" pitchFamily="66" charset="77"/>
              </a:rPr>
              <a:t>(</a:t>
            </a:r>
            <a:r>
              <a:rPr lang="fr-FR" sz="3600" dirty="0" err="1">
                <a:latin typeface="Lucida Calligraphy" panose="03010101010101010101" pitchFamily="66" charset="77"/>
              </a:rPr>
              <a:t>woaaaaaaw</a:t>
            </a:r>
            <a:r>
              <a:rPr lang="fr-FR" sz="3600" dirty="0">
                <a:latin typeface="Lucida Calligraphy" panose="03010101010101010101" pitchFamily="66" charset="77"/>
              </a:rPr>
              <a:t> )</a:t>
            </a:r>
          </a:p>
          <a:p>
            <a:pPr algn="l"/>
            <a:endParaRPr lang="fr-FR" sz="2000" dirty="0">
              <a:latin typeface="Lucida Calligraphy" panose="03010101010101010101" pitchFamily="66" charset="77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 4" descr="Une image contenant personne, intérieur, plancher, groupe&#10;&#10;Description générée automatiquement">
            <a:extLst>
              <a:ext uri="{FF2B5EF4-FFF2-40B4-BE49-F238E27FC236}">
                <a16:creationId xmlns:a16="http://schemas.microsoft.com/office/drawing/2014/main" id="{AC3F0B3F-A932-344F-A468-19A78F3507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21" r="28205" b="-2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520506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DD7D259-82BA-8548-9375-481AE974B4B4}"/>
              </a:ext>
            </a:extLst>
          </p:cNvPr>
          <p:cNvSpPr txBox="1"/>
          <p:nvPr/>
        </p:nvSpPr>
        <p:spPr>
          <a:xfrm>
            <a:off x="1892477" y="265670"/>
            <a:ext cx="8783761" cy="632666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800" u="sng" dirty="0">
                <a:latin typeface="Lucida Calligraphy" panose="03010101010101010101" pitchFamily="66" charset="77"/>
              </a:rPr>
              <a:t>Points </a:t>
            </a:r>
            <a:r>
              <a:rPr lang="en-US" sz="2800" u="sng" dirty="0" err="1">
                <a:latin typeface="Lucida Calligraphy" panose="03010101010101010101" pitchFamily="66" charset="77"/>
              </a:rPr>
              <a:t>importants</a:t>
            </a:r>
            <a:r>
              <a:rPr lang="en-US" sz="2800" u="sng" dirty="0">
                <a:latin typeface="Lucida Calligraphy" panose="03010101010101010101" pitchFamily="66" charset="77"/>
              </a:rPr>
              <a:t> </a:t>
            </a:r>
            <a:r>
              <a:rPr lang="en-US" sz="2800" dirty="0">
                <a:latin typeface="Lucida Calligraphy" panose="03010101010101010101" pitchFamily="66" charset="77"/>
              </a:rPr>
              <a:t>: 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latin typeface="Lucida Calligraphy" panose="03010101010101010101" pitchFamily="66" charset="77"/>
              </a:rPr>
              <a:t>✦ ECUE 6 avec Philosophie et </a:t>
            </a:r>
            <a:r>
              <a:rPr lang="en-US" sz="2000" dirty="0" err="1">
                <a:latin typeface="Lucida Calligraphy" panose="03010101010101010101" pitchFamily="66" charset="77"/>
              </a:rPr>
              <a:t>Médecine</a:t>
            </a:r>
            <a:r>
              <a:rPr lang="en-US" sz="2000" dirty="0">
                <a:latin typeface="Lucida Calligraphy" panose="03010101010101010101" pitchFamily="66" charset="77"/>
              </a:rPr>
              <a:t> </a:t>
            </a:r>
            <a:r>
              <a:rPr lang="en-US" sz="2000" dirty="0" err="1">
                <a:latin typeface="Lucida Calligraphy" panose="03010101010101010101" pitchFamily="66" charset="77"/>
              </a:rPr>
              <a:t>légale</a:t>
            </a:r>
            <a:r>
              <a:rPr lang="en-US" sz="2000" dirty="0">
                <a:latin typeface="Lucida Calligraphy" panose="03010101010101010101" pitchFamily="66" charset="77"/>
              </a:rPr>
              <a:t> (</a:t>
            </a:r>
            <a:r>
              <a:rPr lang="en-US" sz="2000" dirty="0" err="1">
                <a:latin typeface="Lucida Calligraphy" panose="03010101010101010101" pitchFamily="66" charset="77"/>
              </a:rPr>
              <a:t>ancienne</a:t>
            </a:r>
            <a:r>
              <a:rPr lang="en-US" sz="2000" dirty="0">
                <a:latin typeface="Lucida Calligraphy" panose="03010101010101010101" pitchFamily="66" charset="77"/>
              </a:rPr>
              <a:t> SSH)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latin typeface="Lucida Calligraphy" panose="03010101010101010101" pitchFamily="66" charset="77"/>
              </a:rPr>
              <a:t>✦ UE </a:t>
            </a:r>
            <a:r>
              <a:rPr lang="en-US" sz="2000" dirty="0" err="1">
                <a:latin typeface="Lucida Calligraphy" panose="03010101010101010101" pitchFamily="66" charset="77"/>
              </a:rPr>
              <a:t>spécifique</a:t>
            </a:r>
            <a:r>
              <a:rPr lang="en-US" sz="2000" dirty="0">
                <a:latin typeface="Lucida Calligraphy" panose="03010101010101010101" pitchFamily="66" charset="77"/>
              </a:rPr>
              <a:t> 1 pour les PASS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latin typeface="Lucida Calligraphy" panose="03010101010101010101" pitchFamily="66" charset="77"/>
              </a:rPr>
              <a:t>✦ Matière du premier </a:t>
            </a:r>
            <a:r>
              <a:rPr lang="en-US" sz="2000" dirty="0" err="1">
                <a:latin typeface="Lucida Calligraphy" panose="03010101010101010101" pitchFamily="66" charset="77"/>
              </a:rPr>
              <a:t>semestre</a:t>
            </a:r>
            <a:endParaRPr lang="en-US" sz="2000" dirty="0">
              <a:latin typeface="Lucida Calligraphy" panose="03010101010101010101" pitchFamily="66" charset="77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latin typeface="Lucida Calligraphy" panose="03010101010101010101" pitchFamily="66" charset="77"/>
              </a:rPr>
              <a:t>✦ </a:t>
            </a:r>
            <a:r>
              <a:rPr lang="en-US" sz="2000" dirty="0" err="1">
                <a:latin typeface="Lucida Calligraphy" panose="03010101010101010101" pitchFamily="66" charset="77"/>
              </a:rPr>
              <a:t>Professeur</a:t>
            </a:r>
            <a:r>
              <a:rPr lang="en-US" sz="2000" dirty="0">
                <a:latin typeface="Lucida Calligraphy" panose="03010101010101010101" pitchFamily="66" charset="77"/>
              </a:rPr>
              <a:t> </a:t>
            </a:r>
            <a:r>
              <a:rPr lang="en-US" sz="2000" dirty="0" err="1">
                <a:latin typeface="Lucida Calligraphy" panose="03010101010101010101" pitchFamily="66" charset="77"/>
              </a:rPr>
              <a:t>référent</a:t>
            </a:r>
            <a:r>
              <a:rPr lang="en-US" sz="2000" dirty="0">
                <a:latin typeface="Lucida Calligraphy" panose="03010101010101010101" pitchFamily="66" charset="77"/>
              </a:rPr>
              <a:t> : Pr. Bertrand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latin typeface="Lucida Calligraphy" panose="03010101010101010101" pitchFamily="66" charset="77"/>
              </a:rPr>
              <a:t>✦ </a:t>
            </a:r>
            <a:r>
              <a:rPr lang="en-US" sz="2000" dirty="0" err="1">
                <a:latin typeface="Lucida Calligraphy" panose="03010101010101010101" pitchFamily="66" charset="77"/>
              </a:rPr>
              <a:t>Nombre</a:t>
            </a:r>
            <a:r>
              <a:rPr lang="en-US" sz="2000" dirty="0">
                <a:latin typeface="Lucida Calligraphy" panose="03010101010101010101" pitchFamily="66" charset="77"/>
              </a:rPr>
              <a:t> </a:t>
            </a:r>
            <a:r>
              <a:rPr lang="en-US" sz="2000" dirty="0" err="1">
                <a:latin typeface="Lucida Calligraphy" panose="03010101010101010101" pitchFamily="66" charset="77"/>
              </a:rPr>
              <a:t>d’heures</a:t>
            </a:r>
            <a:r>
              <a:rPr lang="en-US" sz="2000" dirty="0">
                <a:latin typeface="Lucida Calligraphy" panose="03010101010101010101" pitchFamily="66" charset="77"/>
              </a:rPr>
              <a:t> de </a:t>
            </a:r>
            <a:r>
              <a:rPr lang="en-US" sz="2000" dirty="0" err="1">
                <a:latin typeface="Lucida Calligraphy" panose="03010101010101010101" pitchFamily="66" charset="77"/>
              </a:rPr>
              <a:t>cours</a:t>
            </a:r>
            <a:r>
              <a:rPr lang="en-US" sz="2000" dirty="0">
                <a:latin typeface="Lucida Calligraphy" panose="03010101010101010101" pitchFamily="66" charset="77"/>
              </a:rPr>
              <a:t> : environ 2h </a:t>
            </a:r>
            <a:r>
              <a:rPr lang="en-US" sz="2000" dirty="0" err="1">
                <a:latin typeface="Lucida Calligraphy" panose="03010101010101010101" pitchFamily="66" charset="77"/>
              </a:rPr>
              <a:t>chaque</a:t>
            </a:r>
            <a:r>
              <a:rPr lang="en-US" sz="2000" dirty="0">
                <a:latin typeface="Lucida Calligraphy" panose="03010101010101010101" pitchFamily="66" charset="77"/>
              </a:rPr>
              <a:t> </a:t>
            </a:r>
            <a:r>
              <a:rPr lang="en-US" sz="2000" dirty="0" err="1">
                <a:latin typeface="Lucida Calligraphy" panose="03010101010101010101" pitchFamily="66" charset="77"/>
              </a:rPr>
              <a:t>cours</a:t>
            </a:r>
            <a:endParaRPr lang="en-US" sz="2000" dirty="0">
              <a:latin typeface="Lucida Calligraphy" panose="03010101010101010101" pitchFamily="66" charset="77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latin typeface="Lucida Calligraphy" panose="03010101010101010101" pitchFamily="66" charset="77"/>
              </a:rPr>
              <a:t>✦ </a:t>
            </a:r>
            <a:r>
              <a:rPr lang="en-US" sz="2000" dirty="0" err="1">
                <a:latin typeface="Lucida Calligraphy" panose="03010101010101010101" pitchFamily="66" charset="77"/>
              </a:rPr>
              <a:t>Nombre</a:t>
            </a:r>
            <a:r>
              <a:rPr lang="en-US" sz="2000" dirty="0">
                <a:latin typeface="Lucida Calligraphy" panose="03010101010101010101" pitchFamily="66" charset="77"/>
              </a:rPr>
              <a:t> de </a:t>
            </a:r>
            <a:r>
              <a:rPr lang="en-US" sz="2000" dirty="0" err="1">
                <a:latin typeface="Lucida Calligraphy" panose="03010101010101010101" pitchFamily="66" charset="77"/>
              </a:rPr>
              <a:t>cours</a:t>
            </a:r>
            <a:r>
              <a:rPr lang="en-US" sz="2000" dirty="0">
                <a:latin typeface="Lucida Calligraphy" panose="03010101010101010101" pitchFamily="66" charset="77"/>
              </a:rPr>
              <a:t> : 4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latin typeface="Lucida Calligraphy" panose="03010101010101010101" pitchFamily="66" charset="77"/>
              </a:rPr>
              <a:t>✦ </a:t>
            </a:r>
            <a:r>
              <a:rPr lang="en-US" sz="2000" dirty="0" err="1">
                <a:latin typeface="Lucida Calligraphy" panose="03010101010101010101" pitchFamily="66" charset="77"/>
              </a:rPr>
              <a:t>Nombre</a:t>
            </a:r>
            <a:r>
              <a:rPr lang="en-US" sz="2000" dirty="0">
                <a:latin typeface="Lucida Calligraphy" panose="03010101010101010101" pitchFamily="66" charset="77"/>
              </a:rPr>
              <a:t> de QCM (examens et </a:t>
            </a:r>
            <a:r>
              <a:rPr lang="en-US" sz="2000" dirty="0" err="1">
                <a:latin typeface="Lucida Calligraphy" panose="03010101010101010101" pitchFamily="66" charset="77"/>
              </a:rPr>
              <a:t>tutorats</a:t>
            </a:r>
            <a:r>
              <a:rPr lang="en-US" sz="2000" dirty="0">
                <a:latin typeface="Lucida Calligraphy" panose="03010101010101010101" pitchFamily="66" charset="77"/>
              </a:rPr>
              <a:t>) : 4 </a:t>
            </a:r>
            <a:r>
              <a:rPr lang="en-US" sz="2000" dirty="0" err="1">
                <a:latin typeface="Lucida Calligraphy" panose="03010101010101010101" pitchFamily="66" charset="77"/>
              </a:rPr>
              <a:t>ou</a:t>
            </a:r>
            <a:r>
              <a:rPr lang="en-US" sz="2000" dirty="0">
                <a:latin typeface="Lucida Calligraphy" panose="03010101010101010101" pitchFamily="66" charset="77"/>
              </a:rPr>
              <a:t> 2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latin typeface="Lucida Calligraphy" panose="03010101010101010101" pitchFamily="66" charset="77"/>
              </a:rPr>
              <a:t>✦ </a:t>
            </a:r>
            <a:r>
              <a:rPr lang="en-US" sz="2000" dirty="0" err="1">
                <a:latin typeface="Lucida Calligraphy" panose="03010101010101010101" pitchFamily="66" charset="77"/>
              </a:rPr>
              <a:t>Nombre</a:t>
            </a:r>
            <a:r>
              <a:rPr lang="en-US" sz="2000" dirty="0">
                <a:latin typeface="Lucida Calligraphy" panose="03010101010101010101" pitchFamily="66" charset="77"/>
              </a:rPr>
              <a:t> de points : entre 3 et 1,5 points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1906719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E477642-628D-354F-A58C-8E688D13BFB2}"/>
              </a:ext>
            </a:extLst>
          </p:cNvPr>
          <p:cNvSpPr txBox="1"/>
          <p:nvPr/>
        </p:nvSpPr>
        <p:spPr>
          <a:xfrm>
            <a:off x="543697" y="210065"/>
            <a:ext cx="5827523" cy="64378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u="sng" dirty="0" err="1">
                <a:latin typeface="Lucida Calligraphy" panose="03010101010101010101" pitchFamily="66" charset="77"/>
              </a:rPr>
              <a:t>Programme</a:t>
            </a:r>
            <a:r>
              <a:rPr lang="en-US" sz="2400" u="sng" dirty="0">
                <a:latin typeface="Lucida Calligraphy" panose="03010101010101010101" pitchFamily="66" charset="77"/>
              </a:rPr>
              <a:t> :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1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1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dirty="0">
                <a:latin typeface="Lucida Calligraphy" panose="03010101010101010101" pitchFamily="66" charset="77"/>
              </a:rPr>
              <a:t>✧</a:t>
            </a:r>
            <a:r>
              <a:rPr lang="en-US" dirty="0">
                <a:latin typeface="Lucida Calligraphy" panose="03010101010101010101" pitchFamily="66" charset="77"/>
              </a:rPr>
              <a:t> </a:t>
            </a:r>
            <a:r>
              <a:rPr lang="en-US" sz="2000" u="sng" dirty="0" err="1">
                <a:latin typeface="Lucida Calligraphy" panose="03010101010101010101" pitchFamily="66" charset="77"/>
              </a:rPr>
              <a:t>Empirisme</a:t>
            </a:r>
            <a:r>
              <a:rPr lang="en-US" dirty="0">
                <a:latin typeface="Lucida Calligraphy" panose="03010101010101010101" pitchFamily="66" charset="77"/>
              </a:rPr>
              <a:t> (TTR)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8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Lucida Calligraphy" panose="03010101010101010101" pitchFamily="66" charset="77"/>
              </a:rPr>
              <a:t>➣ </a:t>
            </a:r>
            <a:r>
              <a:rPr lang="en-US" dirty="0" err="1">
                <a:latin typeface="Lucida Calligraphy" panose="03010101010101010101" pitchFamily="66" charset="77"/>
              </a:rPr>
              <a:t>Cours</a:t>
            </a:r>
            <a:r>
              <a:rPr lang="en-US" dirty="0">
                <a:latin typeface="Lucida Calligraphy" panose="03010101010101010101" pitchFamily="66" charset="77"/>
              </a:rPr>
              <a:t> </a:t>
            </a:r>
            <a:r>
              <a:rPr lang="en-US" dirty="0" err="1">
                <a:latin typeface="Lucida Calligraphy" panose="03010101010101010101" pitchFamily="66" charset="77"/>
              </a:rPr>
              <a:t>d’intro</a:t>
            </a:r>
            <a:r>
              <a:rPr lang="en-US" dirty="0">
                <a:latin typeface="Lucida Calligraphy" panose="03010101010101010101" pitchFamily="66" charset="77"/>
              </a:rPr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Lucida Calligraphy" panose="03010101010101010101" pitchFamily="66" charset="77"/>
              </a:rPr>
              <a:t>✧ </a:t>
            </a:r>
            <a:r>
              <a:rPr lang="en-US" sz="2000" u="sng" dirty="0" err="1">
                <a:latin typeface="Lucida Calligraphy" panose="03010101010101010101" pitchFamily="66" charset="77"/>
              </a:rPr>
              <a:t>Découverte</a:t>
            </a:r>
            <a:r>
              <a:rPr lang="en-US" sz="2000" u="sng" dirty="0">
                <a:latin typeface="Lucida Calligraphy" panose="03010101010101010101" pitchFamily="66" charset="77"/>
              </a:rPr>
              <a:t> de </a:t>
            </a:r>
            <a:r>
              <a:rPr lang="en-US" sz="2000" u="sng" dirty="0" err="1">
                <a:latin typeface="Lucida Calligraphy" panose="03010101010101010101" pitchFamily="66" charset="77"/>
              </a:rPr>
              <a:t>l’homme</a:t>
            </a:r>
            <a:r>
              <a:rPr lang="en-US" sz="2000" u="sng" dirty="0">
                <a:latin typeface="Lucida Calligraphy" panose="03010101010101010101" pitchFamily="66" charset="77"/>
              </a:rPr>
              <a:t> </a:t>
            </a:r>
            <a:r>
              <a:rPr lang="en-US" sz="2000" u="sng" dirty="0" err="1">
                <a:latin typeface="Lucida Calligraphy" panose="03010101010101010101" pitchFamily="66" charset="77"/>
              </a:rPr>
              <a:t>malade</a:t>
            </a:r>
            <a:r>
              <a:rPr lang="en-US" sz="2000" u="sng" dirty="0">
                <a:latin typeface="Lucida Calligraphy" panose="03010101010101010101" pitchFamily="66" charset="77"/>
              </a:rPr>
              <a:t> </a:t>
            </a:r>
            <a:r>
              <a:rPr lang="en-US" dirty="0">
                <a:latin typeface="Lucida Calligraphy" panose="03010101010101010101" pitchFamily="66" charset="77"/>
              </a:rPr>
              <a:t>(TTR)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8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Lucida Calligraphy" panose="03010101010101010101" pitchFamily="66" charset="77"/>
              </a:rPr>
              <a:t>➣ </a:t>
            </a:r>
            <a:r>
              <a:rPr lang="en-US" dirty="0" err="1">
                <a:latin typeface="Lucida Calligraphy" panose="03010101010101010101" pitchFamily="66" charset="77"/>
              </a:rPr>
              <a:t>Théories</a:t>
            </a:r>
            <a:r>
              <a:rPr lang="en-US" dirty="0">
                <a:latin typeface="Lucida Calligraphy" panose="03010101010101010101" pitchFamily="66" charset="77"/>
              </a:rPr>
              <a:t> sur la conception des maladies, </a:t>
            </a:r>
            <a:r>
              <a:rPr lang="en-US" dirty="0" err="1">
                <a:latin typeface="Lucida Calligraphy" panose="03010101010101010101" pitchFamily="66" charset="77"/>
              </a:rPr>
              <a:t>cheminement</a:t>
            </a:r>
            <a:r>
              <a:rPr lang="en-US" dirty="0">
                <a:latin typeface="Lucida Calligraphy" panose="03010101010101010101" pitchFamily="66" charset="77"/>
              </a:rPr>
              <a:t> des exams </a:t>
            </a:r>
            <a:r>
              <a:rPr lang="en-US" dirty="0" err="1">
                <a:latin typeface="Lucida Calligraphy" panose="03010101010101010101" pitchFamily="66" charset="77"/>
              </a:rPr>
              <a:t>cliniques</a:t>
            </a:r>
            <a:endParaRPr lang="en-US" dirty="0">
              <a:latin typeface="Lucida Calligraphy" panose="03010101010101010101" pitchFamily="66" charset="77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Lucida Calligraphy" panose="03010101010101010101" pitchFamily="66" charset="77"/>
              </a:rPr>
              <a:t>✧ </a:t>
            </a:r>
            <a:r>
              <a:rPr lang="en-US" sz="2000" u="sng" dirty="0" err="1">
                <a:latin typeface="Lucida Calligraphy" panose="03010101010101010101" pitchFamily="66" charset="77"/>
              </a:rPr>
              <a:t>Découverte</a:t>
            </a:r>
            <a:r>
              <a:rPr lang="en-US" sz="2000" u="sng" dirty="0">
                <a:latin typeface="Lucida Calligraphy" panose="03010101010101010101" pitchFamily="66" charset="77"/>
              </a:rPr>
              <a:t> de </a:t>
            </a:r>
            <a:r>
              <a:rPr lang="en-US" sz="2000" u="sng" dirty="0" err="1">
                <a:latin typeface="Lucida Calligraphy" panose="03010101010101010101" pitchFamily="66" charset="77"/>
              </a:rPr>
              <a:t>l’homme</a:t>
            </a:r>
            <a:r>
              <a:rPr lang="en-US" sz="2000" u="sng" dirty="0">
                <a:latin typeface="Lucida Calligraphy" panose="03010101010101010101" pitchFamily="66" charset="77"/>
              </a:rPr>
              <a:t> </a:t>
            </a:r>
            <a:r>
              <a:rPr lang="en-US" sz="2000" u="sng" dirty="0" err="1">
                <a:latin typeface="Lucida Calligraphy" panose="03010101010101010101" pitchFamily="66" charset="77"/>
              </a:rPr>
              <a:t>sain</a:t>
            </a:r>
            <a:endParaRPr lang="en-US" sz="2000" u="sng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800" u="sng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Lucida Calligraphy" panose="03010101010101010101" pitchFamily="66" charset="77"/>
              </a:rPr>
              <a:t>➣ </a:t>
            </a:r>
            <a:r>
              <a:rPr lang="en-US" dirty="0" err="1">
                <a:latin typeface="Lucida Calligraphy" panose="03010101010101010101" pitchFamily="66" charset="77"/>
              </a:rPr>
              <a:t>Développement</a:t>
            </a:r>
            <a:r>
              <a:rPr lang="en-US" dirty="0">
                <a:latin typeface="Lucida Calligraphy" panose="03010101010101010101" pitchFamily="66" charset="77"/>
              </a:rPr>
              <a:t> des sciences du corps </a:t>
            </a:r>
            <a:r>
              <a:rPr lang="en-US" dirty="0" err="1">
                <a:latin typeface="Lucida Calligraphy" panose="03010101010101010101" pitchFamily="66" charset="77"/>
              </a:rPr>
              <a:t>humain</a:t>
            </a:r>
            <a:r>
              <a:rPr lang="en-US" dirty="0">
                <a:latin typeface="Lucida Calligraphy" panose="03010101010101010101" pitchFamily="66" charset="77"/>
              </a:rPr>
              <a:t> et de son </a:t>
            </a:r>
            <a:r>
              <a:rPr lang="en-US" dirty="0" err="1">
                <a:latin typeface="Lucida Calligraphy" panose="03010101010101010101" pitchFamily="66" charset="77"/>
              </a:rPr>
              <a:t>fonctionnement</a:t>
            </a:r>
            <a:r>
              <a:rPr lang="en-US" dirty="0">
                <a:latin typeface="Lucida Calligraphy" panose="03010101010101010101" pitchFamily="66" charset="77"/>
              </a:rPr>
              <a:t> 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Lucida Calligraphy" panose="03010101010101010101" pitchFamily="66" charset="77"/>
              </a:rPr>
              <a:t>✧ </a:t>
            </a:r>
            <a:r>
              <a:rPr lang="en-US" sz="2000" u="sng" dirty="0">
                <a:latin typeface="Lucida Calligraphy" panose="03010101010101010101" pitchFamily="66" charset="77"/>
              </a:rPr>
              <a:t>Les chemins de la </a:t>
            </a:r>
            <a:r>
              <a:rPr lang="en-US" sz="2000" u="sng" dirty="0" err="1">
                <a:latin typeface="Lucida Calligraphy" panose="03010101010101010101" pitchFamily="66" charset="77"/>
              </a:rPr>
              <a:t>thérapeutique</a:t>
            </a:r>
            <a:endParaRPr lang="en-US" sz="2000" u="sng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800" u="sng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Lucida Calligraphy" panose="03010101010101010101" pitchFamily="66" charset="77"/>
              </a:rPr>
              <a:t>➣ </a:t>
            </a:r>
            <a:r>
              <a:rPr lang="en-US" dirty="0" err="1">
                <a:latin typeface="Lucida Calligraphy" panose="03010101010101010101" pitchFamily="66" charset="77"/>
              </a:rPr>
              <a:t>Traitements</a:t>
            </a:r>
            <a:r>
              <a:rPr lang="en-US" dirty="0">
                <a:latin typeface="Lucida Calligraphy" panose="03010101010101010101" pitchFamily="66" charset="77"/>
              </a:rPr>
              <a:t> et techniques </a:t>
            </a:r>
            <a:r>
              <a:rPr lang="en-US" dirty="0" err="1">
                <a:latin typeface="Lucida Calligraphy" panose="03010101010101010101" pitchFamily="66" charset="77"/>
              </a:rPr>
              <a:t>médicales</a:t>
            </a:r>
            <a:r>
              <a:rPr lang="en-US" dirty="0">
                <a:latin typeface="Lucida Calligraphy" panose="03010101010101010101" pitchFamily="66" charset="77"/>
              </a:rPr>
              <a:t> au fil des époques</a:t>
            </a:r>
          </a:p>
        </p:txBody>
      </p:sp>
      <p:sp>
        <p:nvSpPr>
          <p:cNvPr id="11" name="Freeform: Shape 13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 5" descr="Une image contenant texte, vieux, posant&#10;&#10;Description générée automatiquement">
            <a:extLst>
              <a:ext uri="{FF2B5EF4-FFF2-40B4-BE49-F238E27FC236}">
                <a16:creationId xmlns:a16="http://schemas.microsoft.com/office/drawing/2014/main" id="{9562B7ED-0175-0E4E-B76C-D8F044C3A4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501" r="2" b="1383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974336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A5C43CD-D6AB-2C43-8960-9466AC384032}"/>
              </a:ext>
            </a:extLst>
          </p:cNvPr>
          <p:cNvSpPr txBox="1"/>
          <p:nvPr/>
        </p:nvSpPr>
        <p:spPr>
          <a:xfrm>
            <a:off x="349469" y="1019730"/>
            <a:ext cx="6400672" cy="428954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Lucida Calligraphy" panose="03010101010101010101" pitchFamily="66" charset="77"/>
              </a:rPr>
              <a:t>Et </a:t>
            </a:r>
            <a:r>
              <a:rPr lang="en-US" sz="2400" dirty="0" err="1">
                <a:latin typeface="Lucida Calligraphy" panose="03010101010101010101" pitchFamily="66" charset="77"/>
              </a:rPr>
              <a:t>voici</a:t>
            </a:r>
            <a:r>
              <a:rPr lang="en-US" sz="2400" dirty="0">
                <a:latin typeface="Lucida Calligraphy" panose="03010101010101010101" pitchFamily="66" charset="77"/>
              </a:rPr>
              <a:t> les tutrices </a:t>
            </a:r>
            <a:r>
              <a:rPr lang="en-US" sz="2400" dirty="0" err="1">
                <a:latin typeface="Lucida Calligraphy" panose="03010101010101010101" pitchFamily="66" charset="77"/>
              </a:rPr>
              <a:t>référentes</a:t>
            </a:r>
            <a:r>
              <a:rPr lang="en-US" sz="2400" dirty="0">
                <a:latin typeface="Lucida Calligraphy" panose="03010101010101010101" pitchFamily="66" charset="77"/>
              </a:rPr>
              <a:t> de l’ECUE6 :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Lucida Calligraphy" panose="03010101010101010101" pitchFamily="66" charset="77"/>
              </a:rPr>
              <a:t>☞ </a:t>
            </a:r>
            <a:r>
              <a:rPr lang="en-US" sz="2400" dirty="0" err="1">
                <a:latin typeface="Lucida Calligraphy" panose="03010101010101010101" pitchFamily="66" charset="77"/>
              </a:rPr>
              <a:t>Paulinepome</a:t>
            </a:r>
            <a:r>
              <a:rPr lang="en-US" sz="2400" dirty="0">
                <a:latin typeface="Lucida Calligraphy" panose="03010101010101010101" pitchFamily="66" charset="77"/>
              </a:rPr>
              <a:t> (Pauline) : Philo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Lucida Calligraphy" panose="03010101010101010101" pitchFamily="66" charset="77"/>
              </a:rPr>
              <a:t>☞ Piwi (Ilona) : Philo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Lucida Calligraphy" panose="03010101010101010101" pitchFamily="66" charset="77"/>
              </a:rPr>
              <a:t>☞ </a:t>
            </a:r>
            <a:r>
              <a:rPr lang="en-US" sz="2400" dirty="0" err="1">
                <a:latin typeface="Lucida Calligraphy" panose="03010101010101010101" pitchFamily="66" charset="77"/>
              </a:rPr>
              <a:t>CriKee</a:t>
            </a:r>
            <a:r>
              <a:rPr lang="en-US" sz="2400" dirty="0">
                <a:latin typeface="Lucida Calligraphy" panose="03010101010101010101" pitchFamily="66" charset="77"/>
              </a:rPr>
              <a:t> (Lila) : </a:t>
            </a:r>
            <a:r>
              <a:rPr lang="en-US" sz="2400" dirty="0" err="1">
                <a:latin typeface="Lucida Calligraphy" panose="03010101010101010101" pitchFamily="66" charset="77"/>
              </a:rPr>
              <a:t>Histoire</a:t>
            </a:r>
            <a:endParaRPr lang="en-US" sz="24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latin typeface="Lucida Calligraphy" panose="03010101010101010101" pitchFamily="66" charset="77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Lucida Calligraphy" panose="03010101010101010101" pitchFamily="66" charset="77"/>
              </a:rPr>
              <a:t>aka la </a:t>
            </a:r>
            <a:r>
              <a:rPr lang="en-US" sz="2400" dirty="0" err="1">
                <a:latin typeface="Lucida Calligraphy" panose="03010101010101010101" pitchFamily="66" charset="77"/>
              </a:rPr>
              <a:t>Candyteam</a:t>
            </a:r>
            <a:r>
              <a:rPr lang="en-US" sz="2400" dirty="0">
                <a:latin typeface="Lucida Calligraphy" panose="03010101010101010101" pitchFamily="66" charset="77"/>
              </a:rPr>
              <a:t>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latin typeface="Lucida Calligraphy" panose="03010101010101010101" pitchFamily="66" charset="77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latin typeface="Lucida Calligraphy" panose="03010101010101010101" pitchFamily="66" charset="77"/>
              </a:rPr>
              <a:t>Nous serons </a:t>
            </a:r>
            <a:r>
              <a:rPr lang="en-US" sz="2400" dirty="0" err="1">
                <a:latin typeface="Lucida Calligraphy" panose="03010101010101010101" pitchFamily="66" charset="77"/>
              </a:rPr>
              <a:t>vos</a:t>
            </a:r>
            <a:r>
              <a:rPr lang="en-US" sz="2400" dirty="0">
                <a:latin typeface="Lucida Calligraphy" panose="03010101010101010101" pitchFamily="66" charset="77"/>
              </a:rPr>
              <a:t> </a:t>
            </a:r>
            <a:r>
              <a:rPr lang="en-US" sz="2400" dirty="0" err="1">
                <a:latin typeface="Lucida Calligraphy" panose="03010101010101010101" pitchFamily="66" charset="77"/>
              </a:rPr>
              <a:t>marraines</a:t>
            </a:r>
            <a:r>
              <a:rPr lang="en-US" sz="2400" dirty="0">
                <a:latin typeface="Lucida Calligraphy" panose="03010101010101010101" pitchFamily="66" charset="77"/>
              </a:rPr>
              <a:t> les </a:t>
            </a:r>
            <a:r>
              <a:rPr lang="en-US" sz="2400" dirty="0" err="1">
                <a:latin typeface="Lucida Calligraphy" panose="03010101010101010101" pitchFamily="66" charset="77"/>
              </a:rPr>
              <a:t>bonnes</a:t>
            </a:r>
            <a:r>
              <a:rPr lang="en-US" sz="2400" dirty="0">
                <a:latin typeface="Lucida Calligraphy" panose="03010101010101010101" pitchFamily="66" charset="77"/>
              </a:rPr>
              <a:t> </a:t>
            </a:r>
            <a:r>
              <a:rPr lang="en-US" sz="2400" dirty="0" err="1">
                <a:latin typeface="Lucida Calligraphy" panose="03010101010101010101" pitchFamily="66" charset="77"/>
              </a:rPr>
              <a:t>fées</a:t>
            </a:r>
            <a:r>
              <a:rPr lang="en-US" sz="2400" dirty="0">
                <a:latin typeface="Lucida Calligraphy" panose="03010101010101010101" pitchFamily="66" charset="77"/>
              </a:rPr>
              <a:t> pour </a:t>
            </a:r>
            <a:r>
              <a:rPr lang="en-US" sz="2400" dirty="0" err="1">
                <a:latin typeface="Lucida Calligraphy" panose="03010101010101010101" pitchFamily="66" charset="77"/>
              </a:rPr>
              <a:t>vous</a:t>
            </a:r>
            <a:r>
              <a:rPr lang="en-US" sz="2400" dirty="0">
                <a:latin typeface="Lucida Calligraphy" panose="03010101010101010101" pitchFamily="66" charset="77"/>
              </a:rPr>
              <a:t> guider </a:t>
            </a:r>
            <a:r>
              <a:rPr lang="en-US" sz="2400" dirty="0" err="1">
                <a:latin typeface="Lucida Calligraphy" panose="03010101010101010101" pitchFamily="66" charset="77"/>
              </a:rPr>
              <a:t>durant</a:t>
            </a:r>
            <a:r>
              <a:rPr lang="en-US" sz="2400" dirty="0">
                <a:latin typeface="Lucida Calligraphy" panose="03010101010101010101" pitchFamily="66" charset="77"/>
              </a:rPr>
              <a:t> le </a:t>
            </a:r>
            <a:r>
              <a:rPr lang="en-US" sz="2400" dirty="0" err="1">
                <a:latin typeface="Lucida Calligraphy" panose="03010101010101010101" pitchFamily="66" charset="77"/>
              </a:rPr>
              <a:t>semestre</a:t>
            </a:r>
            <a:r>
              <a:rPr lang="en-US" sz="2400" dirty="0">
                <a:latin typeface="Lucida Calligraphy" panose="03010101010101010101" pitchFamily="66" charset="77"/>
              </a:rPr>
              <a:t> </a:t>
            </a:r>
            <a:r>
              <a:rPr lang="en-US" sz="2400" dirty="0">
                <a:latin typeface="Lucida Calligraphy" panose="03010101010101010101" pitchFamily="66" charset="77"/>
                <a:sym typeface="Wingdings" pitchFamily="2" charset="2"/>
              </a:rPr>
              <a:t> </a:t>
            </a:r>
            <a:endParaRPr lang="en-US" sz="2400" dirty="0">
              <a:latin typeface="Lucida Calligraphy" panose="03010101010101010101" pitchFamily="66" charset="77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383D61C-0A80-6F45-861B-1B6C2902A3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9" r="2368" b="-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032095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9CA6F965-A738-7742-B4F4-BE4AC2AC63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09" r="6275"/>
          <a:stretch/>
        </p:blipFill>
        <p:spPr>
          <a:xfrm>
            <a:off x="0" y="0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35EF308-133F-0F46-B43C-168F264C72D1}"/>
              </a:ext>
            </a:extLst>
          </p:cNvPr>
          <p:cNvSpPr txBox="1"/>
          <p:nvPr/>
        </p:nvSpPr>
        <p:spPr>
          <a:xfrm>
            <a:off x="5658777" y="1215041"/>
            <a:ext cx="6290336" cy="55864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dirty="0" err="1">
                <a:latin typeface="Lucida Calligraphy" panose="03010101010101010101" pitchFamily="66" charset="77"/>
              </a:rPr>
              <a:t>Bossez</a:t>
            </a:r>
            <a:r>
              <a:rPr lang="en-US" sz="4000" dirty="0">
                <a:latin typeface="Lucida Calligraphy" panose="03010101010101010101" pitchFamily="66" charset="77"/>
              </a:rPr>
              <a:t> bien </a:t>
            </a:r>
            <a:r>
              <a:rPr lang="en-US" sz="4000" dirty="0" err="1">
                <a:latin typeface="Lucida Calligraphy" panose="03010101010101010101" pitchFamily="66" charset="77"/>
              </a:rPr>
              <a:t>cette</a:t>
            </a:r>
            <a:r>
              <a:rPr lang="en-US" sz="4000" dirty="0">
                <a:latin typeface="Lucida Calligraphy" panose="03010101010101010101" pitchFamily="66" charset="77"/>
              </a:rPr>
              <a:t> belle matière et </a:t>
            </a:r>
            <a:r>
              <a:rPr lang="en-US" sz="4000" dirty="0" err="1">
                <a:latin typeface="Lucida Calligraphy" panose="03010101010101010101" pitchFamily="66" charset="77"/>
              </a:rPr>
              <a:t>elle</a:t>
            </a:r>
            <a:r>
              <a:rPr lang="en-US" sz="4000" dirty="0">
                <a:latin typeface="Lucida Calligraphy" panose="03010101010101010101" pitchFamily="66" charset="77"/>
              </a:rPr>
              <a:t> </a:t>
            </a:r>
            <a:r>
              <a:rPr lang="en-US" sz="4000" dirty="0" err="1">
                <a:latin typeface="Lucida Calligraphy" panose="03010101010101010101" pitchFamily="66" charset="77"/>
              </a:rPr>
              <a:t>vous</a:t>
            </a:r>
            <a:r>
              <a:rPr lang="en-US" sz="4000" dirty="0">
                <a:latin typeface="Lucida Calligraphy" panose="03010101010101010101" pitchFamily="66" charset="77"/>
              </a:rPr>
              <a:t> le </a:t>
            </a:r>
            <a:r>
              <a:rPr lang="en-US" sz="4000" dirty="0" err="1">
                <a:latin typeface="Lucida Calligraphy" panose="03010101010101010101" pitchFamily="66" charset="77"/>
              </a:rPr>
              <a:t>rendra</a:t>
            </a:r>
            <a:r>
              <a:rPr lang="en-US" sz="4000" dirty="0">
                <a:latin typeface="Lucida Calligraphy" panose="03010101010101010101" pitchFamily="66" charset="77"/>
              </a:rPr>
              <a:t> </a:t>
            </a:r>
            <a:r>
              <a:rPr lang="en-US" sz="4000" dirty="0" err="1">
                <a:latin typeface="Lucida Calligraphy" panose="03010101010101010101" pitchFamily="66" charset="77"/>
              </a:rPr>
              <a:t>comme</a:t>
            </a:r>
            <a:r>
              <a:rPr lang="en-US" sz="4000" dirty="0">
                <a:latin typeface="Lucida Calligraphy" panose="03010101010101010101" pitchFamily="66" charset="77"/>
              </a:rPr>
              <a:t> il se doit </a:t>
            </a:r>
            <a:r>
              <a:rPr lang="en-US" sz="4000" dirty="0">
                <a:latin typeface="Lucida Calligraphy" panose="03010101010101010101" pitchFamily="66" charset="77"/>
                <a:sym typeface="Wingdings" pitchFamily="2" charset="2"/>
              </a:rPr>
              <a:t></a:t>
            </a:r>
            <a:endParaRPr lang="en-US" sz="4000" dirty="0">
              <a:latin typeface="Lucida Calligraphy" panose="03010101010101010101" pitchFamily="66" charset="77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4000" dirty="0">
              <a:latin typeface="Lucida Calligraphy" panose="03010101010101010101" pitchFamily="66" charset="77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dirty="0" err="1">
                <a:latin typeface="Lucida Calligraphy" panose="03010101010101010101" pitchFamily="66" charset="77"/>
              </a:rPr>
              <a:t>Zééééééé</a:t>
            </a:r>
            <a:r>
              <a:rPr lang="en-US" sz="4000" dirty="0">
                <a:latin typeface="Lucida Calligraphy" panose="03010101010101010101" pitchFamily="66" charset="77"/>
              </a:rPr>
              <a:t> parti ! ☞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C9518CF-FF85-7B45-BCB3-55F6ACBA67FA}"/>
              </a:ext>
            </a:extLst>
          </p:cNvPr>
          <p:cNvSpPr txBox="1"/>
          <p:nvPr/>
        </p:nvSpPr>
        <p:spPr>
          <a:xfrm>
            <a:off x="7898157" y="6031555"/>
            <a:ext cx="41005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fr-FR" dirty="0">
                <a:latin typeface="Lucida Calligraphy" panose="03010101010101010101" pitchFamily="66" charset="77"/>
              </a:rPr>
              <a:t>La </a:t>
            </a:r>
            <a:r>
              <a:rPr lang="fr-FR" dirty="0" err="1">
                <a:latin typeface="Lucida Calligraphy" panose="03010101010101010101" pitchFamily="66" charset="77"/>
              </a:rPr>
              <a:t>Candyteam</a:t>
            </a:r>
            <a:r>
              <a:rPr lang="fr-FR" dirty="0">
                <a:latin typeface="Lucida Calligraphy" panose="03010101010101010101" pitchFamily="66" charset="77"/>
              </a:rPr>
              <a:t> : </a:t>
            </a:r>
            <a:r>
              <a:rPr lang="fr-FR" dirty="0" err="1">
                <a:latin typeface="Lucida Calligraphy" panose="03010101010101010101" pitchFamily="66" charset="77"/>
              </a:rPr>
              <a:t>Paulinepome</a:t>
            </a:r>
            <a:r>
              <a:rPr lang="fr-FR" dirty="0">
                <a:latin typeface="Lucida Calligraphy" panose="03010101010101010101" pitchFamily="66" charset="77"/>
              </a:rPr>
              <a:t>, </a:t>
            </a:r>
            <a:r>
              <a:rPr lang="fr-FR" dirty="0" err="1">
                <a:latin typeface="Lucida Calligraphy" panose="03010101010101010101" pitchFamily="66" charset="77"/>
              </a:rPr>
              <a:t>Piwi</a:t>
            </a:r>
            <a:r>
              <a:rPr lang="fr-FR" dirty="0">
                <a:latin typeface="Lucida Calligraphy" panose="03010101010101010101" pitchFamily="66" charset="77"/>
              </a:rPr>
              <a:t> et </a:t>
            </a:r>
            <a:r>
              <a:rPr lang="fr-FR" dirty="0" err="1">
                <a:latin typeface="Lucida Calligraphy" panose="03010101010101010101" pitchFamily="66" charset="77"/>
              </a:rPr>
              <a:t>CriKee</a:t>
            </a:r>
            <a:endParaRPr lang="fr-FR" dirty="0">
              <a:latin typeface="Lucida Calligraphy" panose="03010101010101010101" pitchFamily="66" charset="77"/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AA1E2902-BC17-0A49-B32B-154B46D092AB}"/>
              </a:ext>
            </a:extLst>
          </p:cNvPr>
          <p:cNvSpPr txBox="1"/>
          <p:nvPr/>
        </p:nvSpPr>
        <p:spPr>
          <a:xfrm>
            <a:off x="193330" y="6308554"/>
            <a:ext cx="3212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Lucida Calligraphy" panose="03010101010101010101" pitchFamily="66" charset="77"/>
              </a:rPr>
              <a:t>Tutorat Niçois 2021-2022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75B4200-C93C-4847-9CA1-17BEFB7FE0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5644" y="5796823"/>
            <a:ext cx="881063" cy="88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22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223</Words>
  <Application>Microsoft Macintosh PowerPoint</Application>
  <PresentationFormat>Grand écran</PresentationFormat>
  <Paragraphs>53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Lucida Calligraphy</vt:lpstr>
      <vt:lpstr>Thème Office</vt:lpstr>
      <vt:lpstr>Présentation de la matière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de la matière</dc:title>
  <dc:creator>Lila Marty</dc:creator>
  <cp:lastModifiedBy>Lila Marty</cp:lastModifiedBy>
  <cp:revision>8</cp:revision>
  <dcterms:created xsi:type="dcterms:W3CDTF">2021-08-04T14:07:08Z</dcterms:created>
  <dcterms:modified xsi:type="dcterms:W3CDTF">2021-08-23T19:28:39Z</dcterms:modified>
</cp:coreProperties>
</file>