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8288000" cy="10287000"/>
  <p:notesSz cx="6858000" cy="9144000"/>
  <p:embeddedFontLst>
    <p:embeddedFont>
      <p:font typeface="Alice" pitchFamily="2" charset="77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ormorant Garamond" pitchFamily="2" charset="77"/>
      <p:bold r:id="rId32"/>
      <p:italic r:id="rId33"/>
      <p:boldItalic r:id="rId34"/>
    </p:embeddedFont>
    <p:embeddedFont>
      <p:font typeface="Open Sans" panose="020B0606030504020204" pitchFamily="34" charset="0"/>
      <p:regular r:id="rId35"/>
      <p:bold r:id="rId36"/>
      <p:italic r:id="rId37"/>
      <p:boldItalic r:id="rId38"/>
    </p:embeddedFont>
    <p:embeddedFont>
      <p:font typeface="Open Sans ExtraBold" panose="020B0606030504020204" pitchFamily="34" charset="0"/>
      <p:bold r:id="rId39"/>
      <p:italic r:id="rId40"/>
      <p:boldItalic r:id="rId41"/>
    </p:embeddedFont>
    <p:embeddedFont>
      <p:font typeface="Open Sans Light" panose="020B0306030504020204" pitchFamily="3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6" roundtripDataSignature="AMtx7mjzoGQQPIhp1xt6C1kXkCw2oCOt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>
      <p:cViewPr varScale="1">
        <p:scale>
          <a:sx n="70" d="100"/>
          <a:sy n="70" d="100"/>
        </p:scale>
        <p:origin x="840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font" Target="fonts/font1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font" Target="fonts/font17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customschemas.google.com/relationships/presentationmetadata" Target="metadata"/><Relationship Id="rId20" Type="http://schemas.openxmlformats.org/officeDocument/2006/relationships/slide" Target="slides/slide19.xml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9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3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3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5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6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6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7962809">
            <a:off x="10646160" y="4257637"/>
            <a:ext cx="6201955" cy="4905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460201"/>
            <a:ext cx="4305241" cy="5192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650081" y="5073026"/>
            <a:ext cx="5002604" cy="545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61654" y="-497927"/>
            <a:ext cx="5734097" cy="4307303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 txBox="1"/>
          <p:nvPr/>
        </p:nvSpPr>
        <p:spPr>
          <a:xfrm>
            <a:off x="4182449" y="3723651"/>
            <a:ext cx="9923103" cy="261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LA TÉLÉMÉDECINE ET LA E SANTÉ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87607" y="-459182"/>
            <a:ext cx="3845468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566244" y="6764402"/>
            <a:ext cx="5225796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 txBox="1"/>
          <p:nvPr/>
        </p:nvSpPr>
        <p:spPr>
          <a:xfrm>
            <a:off x="4096097" y="4314475"/>
            <a:ext cx="96582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i="0" u="none" strike="noStrike" cap="none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I- Définition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03538" y="985535"/>
            <a:ext cx="3826764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786173" y="844587"/>
            <a:ext cx="2113978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94730" y="3276825"/>
            <a:ext cx="6964570" cy="739067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3"/>
          <p:cNvSpPr txBox="1"/>
          <p:nvPr/>
        </p:nvSpPr>
        <p:spPr>
          <a:xfrm>
            <a:off x="729480" y="1157600"/>
            <a:ext cx="7461000" cy="82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-FORME DE </a:t>
            </a:r>
            <a:r>
              <a:rPr lang="en-US" sz="3000" b="1" i="0" u="none" strike="noStrike" cap="none">
                <a:solidFill>
                  <a:srgbClr val="FF1616"/>
                </a:solidFill>
                <a:latin typeface="Alice"/>
                <a:ea typeface="Alice"/>
                <a:cs typeface="Alice"/>
                <a:sym typeface="Alice"/>
              </a:rPr>
              <a:t>COOPÉRATION</a:t>
            </a: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 DANS L’EXERCICE MÉDICAL</a:t>
            </a:r>
            <a:endParaRPr sz="3000"/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1F1D1A"/>
              </a:solidFill>
              <a:latin typeface="Alice"/>
              <a:ea typeface="Alice"/>
              <a:cs typeface="Alice"/>
              <a:sym typeface="Alice"/>
            </a:endParaRPr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-PRATIQUÉE</a:t>
            </a:r>
            <a:r>
              <a:rPr lang="en-US" sz="3000" b="1" i="0" u="none" strike="noStrike" cap="none">
                <a:solidFill>
                  <a:srgbClr val="FF1616"/>
                </a:solidFill>
                <a:latin typeface="Alice"/>
                <a:ea typeface="Alice"/>
                <a:cs typeface="Alice"/>
                <a:sym typeface="Alice"/>
              </a:rPr>
              <a:t> À DISTANCE</a:t>
            </a: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.</a:t>
            </a:r>
            <a:endParaRPr sz="3000"/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1F1D1A"/>
              </a:solidFill>
              <a:latin typeface="Alice"/>
              <a:ea typeface="Alice"/>
              <a:cs typeface="Alice"/>
              <a:sym typeface="Alice"/>
            </a:endParaRPr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-FAIT INTERVENIR UN PATIENT (OU SES DONNÉES MÉDICALES) ET UN OU PLUSIEURS PROFESSIONNELS DE SANTÉ. </a:t>
            </a:r>
            <a:endParaRPr sz="3000"/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1F1D1A"/>
              </a:solidFill>
              <a:latin typeface="Alice"/>
              <a:ea typeface="Alice"/>
              <a:cs typeface="Alice"/>
              <a:sym typeface="Alice"/>
            </a:endParaRPr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/!\TÉLÉMÉDECINE ≠ NOTION DE TÉLÉSANTÉ (OU E-SANTÉ) +++</a:t>
            </a:r>
            <a:endParaRPr sz="3000"/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i="0" u="none" strike="noStrike" cap="none">
              <a:solidFill>
                <a:srgbClr val="1F1D1A"/>
              </a:solidFill>
              <a:latin typeface="Alice"/>
              <a:ea typeface="Alice"/>
              <a:cs typeface="Alice"/>
              <a:sym typeface="Alice"/>
            </a:endParaRPr>
          </a:p>
          <a:p>
            <a:pPr marL="0" marR="0" lvl="0" indent="0" algn="ctr" rtl="0">
              <a:lnSpc>
                <a:spcPct val="12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0" i="0" u="none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-LA TÉLÉMÉDECINE EST UN </a:t>
            </a:r>
            <a:r>
              <a:rPr lang="en-US" sz="3000" b="0" i="0" u="sng" strike="noStrike" cap="none">
                <a:solidFill>
                  <a:srgbClr val="1F1D1A"/>
                </a:solidFill>
                <a:latin typeface="Alice"/>
                <a:ea typeface="Alice"/>
                <a:cs typeface="Alice"/>
                <a:sym typeface="Alice"/>
              </a:rPr>
              <a:t>SOUS ENSEMBLE SPÉCIFIQUE DE LA E-SANTÉ.</a:t>
            </a:r>
            <a:endParaRPr sz="3000"/>
          </a:p>
        </p:txBody>
      </p:sp>
      <p:sp>
        <p:nvSpPr>
          <p:cNvPr id="104" name="Google Shape;104;p3"/>
          <p:cNvSpPr txBox="1"/>
          <p:nvPr/>
        </p:nvSpPr>
        <p:spPr>
          <a:xfrm>
            <a:off x="9181579" y="141605"/>
            <a:ext cx="599822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Qu'est ce que c'est?</a:t>
            </a:r>
            <a:endParaRPr/>
          </a:p>
        </p:txBody>
      </p:sp>
      <p:sp>
        <p:nvSpPr>
          <p:cNvPr id="105" name="Google Shape;105;p3"/>
          <p:cNvSpPr txBox="1"/>
          <p:nvPr/>
        </p:nvSpPr>
        <p:spPr>
          <a:xfrm>
            <a:off x="11061525" y="8483503"/>
            <a:ext cx="5430981" cy="1473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42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La maison de ceux qui impasse la SN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77394" y="4457700"/>
            <a:ext cx="7510606" cy="5632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757123" y="276182"/>
            <a:ext cx="4171679" cy="3300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3535653" cy="2466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04509" y="5883477"/>
            <a:ext cx="3991356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00187" y="1793583"/>
            <a:ext cx="3606910" cy="3349917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 txBox="1"/>
          <p:nvPr/>
        </p:nvSpPr>
        <p:spPr>
          <a:xfrm>
            <a:off x="1295091" y="2353378"/>
            <a:ext cx="7311413" cy="2380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sng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Objectif principale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Accès équitable et qualité des soins = Enjeux prioritaires selon le CNOM</a:t>
            </a:r>
            <a:endParaRPr/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1295091" y="5076825"/>
            <a:ext cx="7311413" cy="3580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sng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Objectif secondaire : 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Maîtrise des dépenses de santé +++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Surtout dans les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maladies chroniques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responsables de 60% à 80% des coûts estimés.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117" name="Google Shape;117;p4"/>
          <p:cNvSpPr txBox="1"/>
          <p:nvPr/>
        </p:nvSpPr>
        <p:spPr>
          <a:xfrm>
            <a:off x="9139238" y="4295775"/>
            <a:ext cx="9525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69994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4"/>
          <p:cNvSpPr txBox="1"/>
          <p:nvPr/>
        </p:nvSpPr>
        <p:spPr>
          <a:xfrm>
            <a:off x="4005111" y="537527"/>
            <a:ext cx="9202787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Les enjeux de la télémédecine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2844" y="5906601"/>
            <a:ext cx="4724718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5"/>
          <p:cNvSpPr txBox="1"/>
          <p:nvPr/>
        </p:nvSpPr>
        <p:spPr>
          <a:xfrm>
            <a:off x="0" y="2569162"/>
            <a:ext cx="18288001" cy="313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i="0" u="none" strike="noStrike" cap="none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II- Les activités de la télémédecine</a:t>
            </a:r>
            <a:endParaRPr/>
          </a:p>
        </p:txBody>
      </p:sp>
      <p:sp>
        <p:nvSpPr>
          <p:cNvPr id="125" name="Google Shape;125;p5"/>
          <p:cNvSpPr txBox="1"/>
          <p:nvPr/>
        </p:nvSpPr>
        <p:spPr>
          <a:xfrm>
            <a:off x="4662883" y="7059930"/>
            <a:ext cx="13391257" cy="2198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1616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Télémédecine = Acte médical à part entière ++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1616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Ce n’est pas une forme dégradée d’acte médical !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i="0" u="none" strike="noStrike" cap="none">
              <a:solidFill>
                <a:srgbClr val="FF1616"/>
              </a:solidFill>
              <a:latin typeface="Open Sans ExtraBold"/>
              <a:ea typeface="Open Sans ExtraBold"/>
              <a:cs typeface="Open Sans ExtraBold"/>
              <a:sym typeface="Open Sans Extra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1439" y="3110546"/>
            <a:ext cx="13804006" cy="406590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6"/>
          <p:cNvSpPr txBox="1"/>
          <p:nvPr/>
        </p:nvSpPr>
        <p:spPr>
          <a:xfrm>
            <a:off x="2019520" y="5048250"/>
            <a:ext cx="13804007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A- la Téléconsultation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"/>
          <p:cNvSpPr/>
          <p:nvPr/>
        </p:nvSpPr>
        <p:spPr>
          <a:xfrm>
            <a:off x="-309480" y="0"/>
            <a:ext cx="19400278" cy="5657850"/>
          </a:xfrm>
          <a:custGeom>
            <a:avLst/>
            <a:gdLst/>
            <a:ahLst/>
            <a:cxnLst/>
            <a:rect l="l" t="t" r="r" b="b"/>
            <a:pathLst>
              <a:path w="6562563" h="1913890" extrusionOk="0">
                <a:moveTo>
                  <a:pt x="0" y="0"/>
                </a:moveTo>
                <a:lnTo>
                  <a:pt x="6562563" y="0"/>
                </a:lnTo>
                <a:lnTo>
                  <a:pt x="6562563" y="1913890"/>
                </a:lnTo>
                <a:lnTo>
                  <a:pt x="0" y="19138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137" name="Google Shape;13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27498" y="531545"/>
            <a:ext cx="4660502" cy="4611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05530" y="6292006"/>
            <a:ext cx="3995097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39055" y="7402272"/>
            <a:ext cx="6377950" cy="290196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7"/>
          <p:cNvSpPr txBox="1"/>
          <p:nvPr/>
        </p:nvSpPr>
        <p:spPr>
          <a:xfrm>
            <a:off x="168565" y="1247190"/>
            <a:ext cx="12060270" cy="712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Patient inconnu du service</a:t>
            </a: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/>
          </a:p>
        </p:txBody>
      </p:sp>
      <p:sp>
        <p:nvSpPr>
          <p:cNvPr id="141" name="Google Shape;141;p7"/>
          <p:cNvSpPr txBox="1"/>
          <p:nvPr/>
        </p:nvSpPr>
        <p:spPr>
          <a:xfrm>
            <a:off x="646609" y="-50165"/>
            <a:ext cx="16147762" cy="1005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799" b="0" i="0" u="none" strike="noStrike" cap="none">
                <a:solidFill>
                  <a:srgbClr val="3A3684"/>
                </a:solidFill>
                <a:latin typeface="Open Sans"/>
                <a:ea typeface="Open Sans"/>
                <a:cs typeface="Open Sans"/>
                <a:sym typeface="Open Sans"/>
              </a:rPr>
              <a:t>Les deux formes de téléconsultation</a:t>
            </a:r>
            <a:endParaRPr/>
          </a:p>
        </p:txBody>
      </p:sp>
      <p:sp>
        <p:nvSpPr>
          <p:cNvPr id="142" name="Google Shape;142;p7"/>
          <p:cNvSpPr txBox="1"/>
          <p:nvPr/>
        </p:nvSpPr>
        <p:spPr>
          <a:xfrm>
            <a:off x="646609" y="2407480"/>
            <a:ext cx="13016360" cy="4058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Régulation médicale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=&gt; Un médecin régulateur  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=&gt; Un diagnostic de gravité 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=&gt; Orientation du patient. 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=&gt; Protocole de bonne pratique et systèmes experts</a:t>
            </a:r>
            <a:endParaRPr/>
          </a:p>
          <a:p>
            <a:pPr marL="0" marR="0" lvl="0" indent="0" algn="l" rtl="0">
              <a:lnSpc>
                <a:spcPct val="22746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3" name="Google Shape;143;p7"/>
          <p:cNvSpPr txBox="1"/>
          <p:nvPr/>
        </p:nvSpPr>
        <p:spPr>
          <a:xfrm>
            <a:off x="1028700" y="6303161"/>
            <a:ext cx="12071896" cy="295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111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2.Autre type de téléconsultation en développement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=&gt; Un médecin est consulté à distance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=&gt; Evalué en gériatrie 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=&gt; Utile sur les sites isolés ou mobiles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1439" y="3110546"/>
            <a:ext cx="13804006" cy="4065907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8"/>
          <p:cNvSpPr txBox="1"/>
          <p:nvPr/>
        </p:nvSpPr>
        <p:spPr>
          <a:xfrm>
            <a:off x="2019520" y="5048250"/>
            <a:ext cx="13804007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B- la Télé-expertise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25397" y="3453822"/>
            <a:ext cx="7320169" cy="3418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9"/>
          <p:cNvPicPr preferRelativeResize="0"/>
          <p:nvPr/>
        </p:nvPicPr>
        <p:blipFill rotWithShape="1">
          <a:blip r:embed="rId4">
            <a:alphaModFix/>
          </a:blip>
          <a:srcRect l="3818" r="3817"/>
          <a:stretch/>
        </p:blipFill>
        <p:spPr>
          <a:xfrm rot="868088">
            <a:off x="13304027" y="845733"/>
            <a:ext cx="4692980" cy="4693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310480">
            <a:off x="11958186" y="5914661"/>
            <a:ext cx="5611481" cy="3400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8700" y="333908"/>
            <a:ext cx="4940692" cy="3991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9"/>
          <p:cNvPicPr preferRelativeResize="0"/>
          <p:nvPr/>
        </p:nvPicPr>
        <p:blipFill rotWithShape="1">
          <a:blip r:embed="rId6">
            <a:alphaModFix/>
          </a:blip>
          <a:srcRect t="1365" b="1364"/>
          <a:stretch/>
        </p:blipFill>
        <p:spPr>
          <a:xfrm rot="-4369465">
            <a:off x="110789" y="5337117"/>
            <a:ext cx="5292722" cy="4159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26417" y="5749928"/>
            <a:ext cx="2556834" cy="4254137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9"/>
          <p:cNvSpPr txBox="1"/>
          <p:nvPr/>
        </p:nvSpPr>
        <p:spPr>
          <a:xfrm>
            <a:off x="6656561" y="4652327"/>
            <a:ext cx="4974878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 TéléExpertise</a:t>
            </a:r>
            <a:endParaRPr/>
          </a:p>
        </p:txBody>
      </p:sp>
      <p:sp>
        <p:nvSpPr>
          <p:cNvPr id="161" name="Google Shape;161;p9"/>
          <p:cNvSpPr txBox="1"/>
          <p:nvPr/>
        </p:nvSpPr>
        <p:spPr>
          <a:xfrm>
            <a:off x="13812164" y="1374268"/>
            <a:ext cx="4151734" cy="2693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81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Possède des </a:t>
            </a:r>
            <a:r>
              <a:rPr lang="en-US" sz="3081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similitudes</a:t>
            </a:r>
            <a:r>
              <a:rPr lang="en-US" sz="3081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avec  la </a:t>
            </a:r>
            <a:r>
              <a:rPr lang="en-US" sz="3081" b="0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consultation spécialisée</a:t>
            </a:r>
            <a:r>
              <a:rPr lang="en-US" sz="3081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ou le </a:t>
            </a:r>
            <a:r>
              <a:rPr lang="en-US" sz="3081" b="0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deuxième avis.</a:t>
            </a:r>
            <a:endParaRPr/>
          </a:p>
        </p:txBody>
      </p:sp>
      <p:sp>
        <p:nvSpPr>
          <p:cNvPr id="162" name="Google Shape;162;p9"/>
          <p:cNvSpPr txBox="1"/>
          <p:nvPr/>
        </p:nvSpPr>
        <p:spPr>
          <a:xfrm>
            <a:off x="13306538" y="6501455"/>
            <a:ext cx="4217161" cy="2693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64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Mais se différencie par l’</a:t>
            </a:r>
            <a:r>
              <a:rPr lang="en-US" sz="3064" b="1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absence de déplacement</a:t>
            </a:r>
            <a:r>
              <a:rPr lang="en-US" sz="3064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du patient ou du médecin distant.</a:t>
            </a:r>
            <a:endParaRPr/>
          </a:p>
        </p:txBody>
      </p:sp>
      <p:sp>
        <p:nvSpPr>
          <p:cNvPr id="163" name="Google Shape;163;p9"/>
          <p:cNvSpPr txBox="1"/>
          <p:nvPr/>
        </p:nvSpPr>
        <p:spPr>
          <a:xfrm>
            <a:off x="1070214" y="1137915"/>
            <a:ext cx="4857664" cy="22237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Concerne un </a:t>
            </a:r>
            <a:r>
              <a:rPr lang="en-US" sz="3200" b="1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échange professionnel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entre deux ou plusieurs médecins</a:t>
            </a:r>
            <a:endParaRPr/>
          </a:p>
        </p:txBody>
      </p:sp>
      <p:sp>
        <p:nvSpPr>
          <p:cNvPr id="164" name="Google Shape;164;p9"/>
          <p:cNvSpPr txBox="1"/>
          <p:nvPr/>
        </p:nvSpPr>
        <p:spPr>
          <a:xfrm>
            <a:off x="260512" y="5482273"/>
            <a:ext cx="4993275" cy="3909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Particulièrement développée dans le cadre : -- Des réseaux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Périn@t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-En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cancérologie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-Dans les réunions de concertations </a:t>
            </a:r>
            <a:r>
              <a:rPr lang="en-US" sz="3200" b="1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pluridisciplinaires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1439" y="3110546"/>
            <a:ext cx="13804006" cy="4065907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0"/>
          <p:cNvSpPr txBox="1"/>
          <p:nvPr/>
        </p:nvSpPr>
        <p:spPr>
          <a:xfrm>
            <a:off x="2019520" y="5048250"/>
            <a:ext cx="13804007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C- la Télé-assistance médicale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1"/>
          <p:cNvPicPr preferRelativeResize="0"/>
          <p:nvPr/>
        </p:nvPicPr>
        <p:blipFill rotWithShape="1">
          <a:blip r:embed="rId3">
            <a:alphaModFix/>
          </a:blip>
          <a:srcRect l="23383" r="23383"/>
          <a:stretch/>
        </p:blipFill>
        <p:spPr>
          <a:xfrm>
            <a:off x="-1550428" y="218249"/>
            <a:ext cx="4261269" cy="11901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189097" y="-882026"/>
            <a:ext cx="6055041" cy="5589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0941" y="4720656"/>
            <a:ext cx="5516686" cy="532197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1"/>
          <p:cNvSpPr txBox="1"/>
          <p:nvPr/>
        </p:nvSpPr>
        <p:spPr>
          <a:xfrm>
            <a:off x="1761850" y="2533208"/>
            <a:ext cx="11240601" cy="109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Cela correspond à un acte au cours duquel un médecin assiste techniquement un confrère à distance ++</a:t>
            </a:r>
            <a:endParaRPr/>
          </a:p>
        </p:txBody>
      </p:sp>
      <p:sp>
        <p:nvSpPr>
          <p:cNvPr id="179" name="Google Shape;179;p11"/>
          <p:cNvSpPr txBox="1"/>
          <p:nvPr/>
        </p:nvSpPr>
        <p:spPr>
          <a:xfrm>
            <a:off x="7382150" y="6112083"/>
            <a:ext cx="10585444" cy="1661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Téléchirurgie = application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 plus médiatisée.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Possible application dans des </a:t>
            </a:r>
            <a:r>
              <a:rPr lang="en-US" sz="3200" b="1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territoires éloignés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pour leur apporter une </a:t>
            </a:r>
            <a:r>
              <a:rPr lang="en-US" sz="3200" b="0" i="0" u="sng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expertise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b="0" i="0" u="sng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opératoire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61439" y="3110546"/>
            <a:ext cx="13804006" cy="4065907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2"/>
          <p:cNvSpPr txBox="1"/>
          <p:nvPr/>
        </p:nvSpPr>
        <p:spPr>
          <a:xfrm>
            <a:off x="2019520" y="5048250"/>
            <a:ext cx="13804007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D- la Télésurveillance médicale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700" y="444867"/>
            <a:ext cx="2007999" cy="1748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51302" y="444867"/>
            <a:ext cx="2007999" cy="1748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623503" y="2193652"/>
            <a:ext cx="10115723" cy="3905437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3"/>
          <p:cNvSpPr txBox="1"/>
          <p:nvPr/>
        </p:nvSpPr>
        <p:spPr>
          <a:xfrm>
            <a:off x="3921988" y="971550"/>
            <a:ext cx="10444025" cy="109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Ne pas confondre avec la télé-surveillance car ici le patient est connu ++</a:t>
            </a:r>
            <a:endParaRPr/>
          </a:p>
        </p:txBody>
      </p:sp>
      <p:sp>
        <p:nvSpPr>
          <p:cNvPr id="194" name="Google Shape;194;p13"/>
          <p:cNvSpPr txBox="1"/>
          <p:nvPr/>
        </p:nvSpPr>
        <p:spPr>
          <a:xfrm>
            <a:off x="1028700" y="3055352"/>
            <a:ext cx="9774522" cy="1661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Le patient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transmet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des indicateur physiologique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On interprète les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données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à distances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si besoin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modification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 la prise en charge</a:t>
            </a:r>
            <a:endParaRPr/>
          </a:p>
        </p:txBody>
      </p:sp>
      <p:sp>
        <p:nvSpPr>
          <p:cNvPr id="195" name="Google Shape;195;p13"/>
          <p:cNvSpPr txBox="1"/>
          <p:nvPr/>
        </p:nvSpPr>
        <p:spPr>
          <a:xfrm>
            <a:off x="394199" y="5417262"/>
            <a:ext cx="15494197" cy="4471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F14A58"/>
                </a:solidFill>
                <a:latin typeface="Open Sans"/>
                <a:ea typeface="Open Sans"/>
                <a:cs typeface="Open Sans"/>
                <a:sym typeface="Open Sans"/>
              </a:rPr>
              <a:t>/!\ Ce n'est pas de la téléassistance « sociale » +++  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Ces deux champs peuvent se </a:t>
            </a:r>
            <a:r>
              <a:rPr lang="en-US" sz="32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compléter</a:t>
            </a: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mais ne doivent pas être confondus +++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Mode de suivis utilisé par :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le patient souffrant d’insuffisance cardiaque,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 diabète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d’insuffisance respiratoire</a:t>
            </a:r>
            <a:endParaRPr/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d’insuffisance rénale.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385033"/>
            <a:ext cx="6377950" cy="2901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70474" y="-1093448"/>
            <a:ext cx="7315200" cy="3501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35286" y="-1304870"/>
            <a:ext cx="7315200" cy="402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211520" y="-987737"/>
            <a:ext cx="7315200" cy="3685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517642" y="6764402"/>
            <a:ext cx="3286696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4"/>
          <p:cNvSpPr txBox="1"/>
          <p:nvPr/>
        </p:nvSpPr>
        <p:spPr>
          <a:xfrm>
            <a:off x="1463873" y="4295775"/>
            <a:ext cx="15360253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i="0" u="none" strike="noStrike" cap="none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III- La régulation médicale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86800" y="2857500"/>
            <a:ext cx="9139217" cy="678692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5"/>
          <p:cNvSpPr txBox="1"/>
          <p:nvPr/>
        </p:nvSpPr>
        <p:spPr>
          <a:xfrm>
            <a:off x="153625" y="3924300"/>
            <a:ext cx="8990375" cy="1455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Le médecin du SAMU établit par téléphone un premier diagnostic.</a:t>
            </a:r>
            <a:endParaRPr/>
          </a:p>
        </p:txBody>
      </p:sp>
      <p:sp>
        <p:nvSpPr>
          <p:cNvPr id="212" name="Google Shape;212;p15"/>
          <p:cNvSpPr txBox="1"/>
          <p:nvPr/>
        </p:nvSpPr>
        <p:spPr>
          <a:xfrm>
            <a:off x="303381" y="7200900"/>
            <a:ext cx="8690861" cy="1455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Il organise les soins en fonction des informations fournies.</a:t>
            </a:r>
            <a:endParaRPr/>
          </a:p>
        </p:txBody>
      </p:sp>
      <p:sp>
        <p:nvSpPr>
          <p:cNvPr id="213" name="Google Shape;213;p15"/>
          <p:cNvSpPr txBox="1"/>
          <p:nvPr/>
        </p:nvSpPr>
        <p:spPr>
          <a:xfrm>
            <a:off x="3012542" y="192584"/>
            <a:ext cx="11963400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Comment la télé-médecine permet de réguler les salles d’attentes?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"/>
          <p:cNvSpPr txBox="1"/>
          <p:nvPr/>
        </p:nvSpPr>
        <p:spPr>
          <a:xfrm>
            <a:off x="1028700" y="866775"/>
            <a:ext cx="1629281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IV- Les éléments à résoudre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7"/>
          <p:cNvPicPr preferRelativeResize="0"/>
          <p:nvPr/>
        </p:nvPicPr>
        <p:blipFill rotWithShape="1">
          <a:blip r:embed="rId3">
            <a:alphaModFix/>
          </a:blip>
          <a:srcRect b="4293"/>
          <a:stretch/>
        </p:blipFill>
        <p:spPr>
          <a:xfrm>
            <a:off x="1028700" y="212527"/>
            <a:ext cx="12562924" cy="2356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343775" y="2021856"/>
            <a:ext cx="8654146" cy="5203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33119" y="6954294"/>
            <a:ext cx="2690050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609612" y="7487530"/>
            <a:ext cx="5225796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7"/>
          <p:cNvSpPr txBox="1"/>
          <p:nvPr/>
        </p:nvSpPr>
        <p:spPr>
          <a:xfrm>
            <a:off x="0" y="3220258"/>
            <a:ext cx="9926252" cy="463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811212" marR="0" lvl="1" indent="-405606" algn="l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7"/>
              <a:buFont typeface="Arial"/>
              <a:buChar char="•"/>
            </a:pPr>
            <a:r>
              <a:rPr lang="en-US" sz="3757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Manque de bases juridiques affirmées</a:t>
            </a:r>
            <a:endParaRPr/>
          </a:p>
          <a:p>
            <a:pPr marL="811212" marR="0" lvl="1" indent="-405606" algn="l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7"/>
              <a:buFont typeface="Arial"/>
              <a:buChar char="•"/>
            </a:pPr>
            <a:r>
              <a:rPr lang="en-US" sz="3757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Permettre le développement de la télémédecine par des conventions de coopération</a:t>
            </a:r>
            <a:endParaRPr/>
          </a:p>
          <a:p>
            <a:pPr marL="811212" marR="0" lvl="1" indent="-405606" algn="l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7"/>
              <a:buFont typeface="Arial"/>
              <a:buChar char="•"/>
            </a:pPr>
            <a:r>
              <a:rPr lang="en-US" sz="3757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Assurer la sécurité par des protocoles</a:t>
            </a:r>
            <a:endParaRPr/>
          </a:p>
          <a:p>
            <a:pPr marL="811212" marR="0" lvl="1" indent="-405606" algn="l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7"/>
              <a:buFont typeface="Arial"/>
              <a:buChar char="•"/>
            </a:pPr>
            <a:r>
              <a:rPr lang="en-US" sz="3757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Cadre formalisé et matérialisé par un contrat et un protocole médicale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562924" cy="2462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509934">
            <a:off x="12818106" y="872323"/>
            <a:ext cx="5955511" cy="830036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8"/>
          <p:cNvSpPr txBox="1"/>
          <p:nvPr/>
        </p:nvSpPr>
        <p:spPr>
          <a:xfrm>
            <a:off x="613491" y="2366928"/>
            <a:ext cx="11335941" cy="6430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Formation </a:t>
            </a:r>
            <a:r>
              <a:rPr lang="en-US" sz="51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spécifique</a:t>
            </a:r>
            <a:endParaRPr/>
          </a:p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</a:t>
            </a:r>
            <a:r>
              <a:rPr lang="en-US" sz="5199" b="1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 formation médicale conntinue</a:t>
            </a: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traite maintenant sur la télé-médecine</a:t>
            </a:r>
            <a:endParaRPr/>
          </a:p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mais </a:t>
            </a:r>
            <a:r>
              <a:rPr lang="en-US" sz="51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limité</a:t>
            </a: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: seulement les établissement et médecins hospitaliers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220365" y="0"/>
            <a:ext cx="12562924" cy="2462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829222" y="0"/>
            <a:ext cx="2458778" cy="2515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829222" y="7655778"/>
            <a:ext cx="3032844" cy="2816754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9"/>
          <p:cNvSpPr txBox="1"/>
          <p:nvPr/>
        </p:nvSpPr>
        <p:spPr>
          <a:xfrm>
            <a:off x="1028700" y="2366928"/>
            <a:ext cx="14274209" cy="6430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Cela reste un acte médical nécessitant du temps et des compétences. Il implique donc une rémunération.</a:t>
            </a:r>
            <a:endParaRPr/>
          </a:p>
          <a:p>
            <a:pPr marL="0" marR="0" lvl="0" indent="0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1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Un investissement matériel est nécessaire.</a:t>
            </a:r>
            <a:endParaRPr/>
          </a:p>
          <a:p>
            <a:pPr marL="0" marR="0" lvl="0" indent="0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1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122679" marR="0" lvl="1" indent="-561339" algn="l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199"/>
              <a:buFont typeface="Arial"/>
              <a:buChar char="•"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Il faut payer la logistique et l’organisation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"/>
          <p:cNvSpPr/>
          <p:nvPr/>
        </p:nvSpPr>
        <p:spPr>
          <a:xfrm>
            <a:off x="1295400" y="1104900"/>
            <a:ext cx="15392399" cy="7191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QRU Télémedecine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A propos de la Télémédecine, cochez </a:t>
            </a:r>
            <a:r>
              <a:rPr lang="en-US" sz="4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A) La télésanté (ou e-santé) correspond à un sous ensemble spécifique de la Télémédecine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B) La télé-expertise est limité à certaines disciplines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C) La téléconsultation est actuellement évalué en gériatrie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D) La téléassistance médicale est un échange d’informations entre un patient et un médecin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1"/>
          <p:cNvSpPr/>
          <p:nvPr/>
        </p:nvSpPr>
        <p:spPr>
          <a:xfrm>
            <a:off x="1295400" y="1104900"/>
            <a:ext cx="15392399" cy="7191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QRU Télémedecine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A propos de la Télémédecine, cochez </a:t>
            </a:r>
            <a:r>
              <a:rPr lang="en-US" sz="4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A) La télésanté (ou e-santé) correspond à un sous ensemble spécifique de la Télémédecine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B) La télé-expertise est limité à certaines disciplines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C) La téléconsultation est actuellement évalué en gériatrie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D) La téléassistance médicale est un échange d’informations entre un patient et un médecin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</p:txBody>
      </p:sp>
      <p:sp>
        <p:nvSpPr>
          <p:cNvPr id="253" name="Google Shape;253;p21"/>
          <p:cNvSpPr txBox="1"/>
          <p:nvPr/>
        </p:nvSpPr>
        <p:spPr>
          <a:xfrm>
            <a:off x="5638800" y="3543300"/>
            <a:ext cx="373380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C’est l’inverse ;)</a:t>
            </a:r>
            <a:endParaRPr/>
          </a:p>
        </p:txBody>
      </p:sp>
      <p:sp>
        <p:nvSpPr>
          <p:cNvPr id="254" name="Google Shape;254;p21"/>
          <p:cNvSpPr txBox="1"/>
          <p:nvPr/>
        </p:nvSpPr>
        <p:spPr>
          <a:xfrm>
            <a:off x="12268200" y="4377333"/>
            <a:ext cx="502920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Elle est pluri-disciplinaire!</a:t>
            </a:r>
            <a:endParaRPr/>
          </a:p>
        </p:txBody>
      </p:sp>
      <p:sp>
        <p:nvSpPr>
          <p:cNvPr id="255" name="Google Shape;255;p21"/>
          <p:cNvSpPr txBox="1"/>
          <p:nvPr/>
        </p:nvSpPr>
        <p:spPr>
          <a:xfrm>
            <a:off x="9564624" y="6438900"/>
            <a:ext cx="86868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Attention ne confondez pas avec la télé-surveillance, ici c’est entre deux médecins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"/>
          <p:cNvSpPr/>
          <p:nvPr/>
        </p:nvSpPr>
        <p:spPr>
          <a:xfrm>
            <a:off x="1143000" y="800100"/>
            <a:ext cx="16763999" cy="7062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 propos de la Télémédecine, cochez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A) Aux yeux de la loi la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élé-médecine est une forme dégradé de l’acte médicale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B) Les formations médicales continues sur la Télé-médecine ne concerne que les médecins hospitalier et les établissements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C) L’acte de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élé-médecine n’implique aucune rémunération car il ne nécessite pas de moyens ni de temps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D) L’acte de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élé-médecine ne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peut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être effectué que si le patient est connu par le médecin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3"/>
          <p:cNvSpPr/>
          <p:nvPr/>
        </p:nvSpPr>
        <p:spPr>
          <a:xfrm>
            <a:off x="1143000" y="800100"/>
            <a:ext cx="16763999" cy="5647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 propos de la Télémédecine, cochez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A)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Faux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: ce n’est pas une forme dégradé ++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B) </a:t>
            </a:r>
            <a:r>
              <a:rPr lang="en-US" sz="4000" u="sng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Vrai</a:t>
            </a:r>
            <a:r>
              <a:rPr lang="en-US" sz="4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: Les formations médicales continues ne concerne que les médecins hospitalier et les établissements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C)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Faux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: Il nécessite un investissement et est rémunéré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D)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Faux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: le patient peut être inconnu du médecin (télé-consultation)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3"/>
          <p:cNvSpPr txBox="1"/>
          <p:nvPr/>
        </p:nvSpPr>
        <p:spPr>
          <a:xfrm>
            <a:off x="1143000" y="7200900"/>
            <a:ext cx="131826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Réponse : B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62538" y="3185390"/>
            <a:ext cx="12562924" cy="3916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868</Words>
  <Application>Microsoft Macintosh PowerPoint</Application>
  <PresentationFormat>Personnalisé</PresentationFormat>
  <Paragraphs>106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2" baseType="lpstr">
      <vt:lpstr>Open Sans ExtraBold</vt:lpstr>
      <vt:lpstr>Calibri</vt:lpstr>
      <vt:lpstr>Arial</vt:lpstr>
      <vt:lpstr>Open Sans Light</vt:lpstr>
      <vt:lpstr>Cormorant Garamond</vt:lpstr>
      <vt:lpstr>Alice</vt:lpstr>
      <vt:lpstr>Open Sans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Clementine Schwartz</cp:lastModifiedBy>
  <cp:revision>1</cp:revision>
  <dcterms:created xsi:type="dcterms:W3CDTF">2006-08-16T00:00:00Z</dcterms:created>
  <dcterms:modified xsi:type="dcterms:W3CDTF">2021-08-27T15:59:44Z</dcterms:modified>
</cp:coreProperties>
</file>