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64" r:id="rId2"/>
    <p:sldId id="275" r:id="rId3"/>
    <p:sldId id="283" r:id="rId4"/>
    <p:sldId id="273" r:id="rId5"/>
    <p:sldId id="276" r:id="rId6"/>
    <p:sldId id="274" r:id="rId7"/>
    <p:sldId id="282" r:id="rId8"/>
    <p:sldId id="258" r:id="rId9"/>
    <p:sldId id="271" r:id="rId10"/>
    <p:sldId id="259" r:id="rId11"/>
    <p:sldId id="263" r:id="rId12"/>
    <p:sldId id="265" r:id="rId13"/>
    <p:sldId id="278" r:id="rId14"/>
    <p:sldId id="266" r:id="rId15"/>
    <p:sldId id="272" r:id="rId16"/>
    <p:sldId id="267" r:id="rId17"/>
    <p:sldId id="268" r:id="rId18"/>
    <p:sldId id="269" r:id="rId19"/>
    <p:sldId id="277" r:id="rId20"/>
    <p:sldId id="280" r:id="rId21"/>
    <p:sldId id="281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 showGuides="1">
      <p:cViewPr varScale="1">
        <p:scale>
          <a:sx n="102" d="100"/>
          <a:sy n="102" d="100"/>
        </p:scale>
        <p:origin x="192" y="4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E5F431-CB55-4933-BD27-AD086237CB4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F933CA-D633-46CA-853B-FA0D1D6EA2FD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Des rappels méthodologiques</a:t>
          </a:r>
          <a:endParaRPr lang="en-US"/>
        </a:p>
      </dgm:t>
    </dgm:pt>
    <dgm:pt modelId="{1F674FFE-31BB-47F8-8FC4-12C84685618F}" type="parTrans" cxnId="{26CF148D-B3B0-44A4-8869-0B7E7C17B9B9}">
      <dgm:prSet/>
      <dgm:spPr/>
      <dgm:t>
        <a:bodyPr/>
        <a:lstStyle/>
        <a:p>
          <a:endParaRPr lang="en-US"/>
        </a:p>
      </dgm:t>
    </dgm:pt>
    <dgm:pt modelId="{59FF5B47-F3B8-4B5C-BE2A-1A1305D19DCB}" type="sibTrans" cxnId="{26CF148D-B3B0-44A4-8869-0B7E7C17B9B9}">
      <dgm:prSet/>
      <dgm:spPr/>
      <dgm:t>
        <a:bodyPr/>
        <a:lstStyle/>
        <a:p>
          <a:endParaRPr lang="en-US"/>
        </a:p>
      </dgm:t>
    </dgm:pt>
    <dgm:pt modelId="{28665695-1730-447E-B7BC-7419BD3CDE50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Deux exemples pour se faire la main…</a:t>
          </a:r>
          <a:endParaRPr lang="en-US"/>
        </a:p>
      </dgm:t>
    </dgm:pt>
    <dgm:pt modelId="{64C9819A-42CE-4FCA-B026-BF778CA6BD25}" type="parTrans" cxnId="{59FE36D4-78D3-4383-8D29-224C919304E7}">
      <dgm:prSet/>
      <dgm:spPr/>
      <dgm:t>
        <a:bodyPr/>
        <a:lstStyle/>
        <a:p>
          <a:endParaRPr lang="en-US"/>
        </a:p>
      </dgm:t>
    </dgm:pt>
    <dgm:pt modelId="{16B50A54-B2FD-4B9B-888B-9E87A18835F7}" type="sibTrans" cxnId="{59FE36D4-78D3-4383-8D29-224C919304E7}">
      <dgm:prSet/>
      <dgm:spPr/>
      <dgm:t>
        <a:bodyPr/>
        <a:lstStyle/>
        <a:p>
          <a:endParaRPr lang="en-US"/>
        </a:p>
      </dgm:t>
    </dgm:pt>
    <dgm:pt modelId="{0448D9F0-04EB-4C99-B1C6-8B4AA9AF3796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Des conseils de préparation</a:t>
          </a:r>
          <a:endParaRPr lang="en-US"/>
        </a:p>
      </dgm:t>
    </dgm:pt>
    <dgm:pt modelId="{E478EA8B-EA4A-4AA6-98B7-59D635C61B20}" type="parTrans" cxnId="{779FE660-D80E-47B6-997B-9437640B6F9C}">
      <dgm:prSet/>
      <dgm:spPr/>
      <dgm:t>
        <a:bodyPr/>
        <a:lstStyle/>
        <a:p>
          <a:endParaRPr lang="en-US"/>
        </a:p>
      </dgm:t>
    </dgm:pt>
    <dgm:pt modelId="{662E8131-B738-4D27-919C-243545865362}" type="sibTrans" cxnId="{779FE660-D80E-47B6-997B-9437640B6F9C}">
      <dgm:prSet/>
      <dgm:spPr/>
      <dgm:t>
        <a:bodyPr/>
        <a:lstStyle/>
        <a:p>
          <a:endParaRPr lang="en-US"/>
        </a:p>
      </dgm:t>
    </dgm:pt>
    <dgm:pt modelId="{151EF60E-7B95-42BE-882D-6E198DACA68B}">
      <dgm:prSet/>
      <dgm:spPr/>
      <dgm:t>
        <a:bodyPr/>
        <a:lstStyle/>
        <a:p>
          <a:pPr>
            <a:lnSpc>
              <a:spcPct val="100000"/>
            </a:lnSpc>
          </a:pPr>
          <a:r>
            <a:rPr lang="fr-FR"/>
            <a:t>Et répondre à toutes les questions …. si j’ai les réponses !</a:t>
          </a:r>
          <a:endParaRPr lang="en-US"/>
        </a:p>
      </dgm:t>
    </dgm:pt>
    <dgm:pt modelId="{25491A74-BE2D-44AD-AC62-C8502E77C039}" type="parTrans" cxnId="{4D73D82D-F181-4A4F-B0D4-567C2D9861A0}">
      <dgm:prSet/>
      <dgm:spPr/>
      <dgm:t>
        <a:bodyPr/>
        <a:lstStyle/>
        <a:p>
          <a:endParaRPr lang="en-US"/>
        </a:p>
      </dgm:t>
    </dgm:pt>
    <dgm:pt modelId="{CC04FAFC-5330-4BE8-8F6B-BDDD356EAFF0}" type="sibTrans" cxnId="{4D73D82D-F181-4A4F-B0D4-567C2D9861A0}">
      <dgm:prSet/>
      <dgm:spPr/>
      <dgm:t>
        <a:bodyPr/>
        <a:lstStyle/>
        <a:p>
          <a:endParaRPr lang="en-US"/>
        </a:p>
      </dgm:t>
    </dgm:pt>
    <dgm:pt modelId="{BD5E0110-03E5-4711-A87E-4AA636400871}" type="pres">
      <dgm:prSet presAssocID="{B6E5F431-CB55-4933-BD27-AD086237CB43}" presName="root" presStyleCnt="0">
        <dgm:presLayoutVars>
          <dgm:dir/>
          <dgm:resizeHandles val="exact"/>
        </dgm:presLayoutVars>
      </dgm:prSet>
      <dgm:spPr/>
    </dgm:pt>
    <dgm:pt modelId="{C21782FC-4CDD-4DDE-B634-0BC23969C2E2}" type="pres">
      <dgm:prSet presAssocID="{1AF933CA-D633-46CA-853B-FA0D1D6EA2FD}" presName="compNode" presStyleCnt="0"/>
      <dgm:spPr/>
    </dgm:pt>
    <dgm:pt modelId="{47424039-E175-4B99-A3ED-E1B7F3CBCE59}" type="pres">
      <dgm:prSet presAssocID="{1AF933CA-D633-46CA-853B-FA0D1D6EA2FD}" presName="bgRect" presStyleLbl="bgShp" presStyleIdx="0" presStyleCnt="4"/>
      <dgm:spPr/>
    </dgm:pt>
    <dgm:pt modelId="{E30E8084-3CE0-4E36-AB32-CE9CF2747478}" type="pres">
      <dgm:prSet presAssocID="{1AF933CA-D633-46CA-853B-FA0D1D6EA2F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che"/>
        </a:ext>
      </dgm:extLst>
    </dgm:pt>
    <dgm:pt modelId="{5CCA61F7-54FB-4F91-9DC2-0FDC39F66799}" type="pres">
      <dgm:prSet presAssocID="{1AF933CA-D633-46CA-853B-FA0D1D6EA2FD}" presName="spaceRect" presStyleCnt="0"/>
      <dgm:spPr/>
    </dgm:pt>
    <dgm:pt modelId="{7D82A098-573A-4F04-BFAF-C88C3B6444CB}" type="pres">
      <dgm:prSet presAssocID="{1AF933CA-D633-46CA-853B-FA0D1D6EA2FD}" presName="parTx" presStyleLbl="revTx" presStyleIdx="0" presStyleCnt="4">
        <dgm:presLayoutVars>
          <dgm:chMax val="0"/>
          <dgm:chPref val="0"/>
        </dgm:presLayoutVars>
      </dgm:prSet>
      <dgm:spPr/>
    </dgm:pt>
    <dgm:pt modelId="{21914394-5AEA-4A48-A851-F076564EB865}" type="pres">
      <dgm:prSet presAssocID="{59FF5B47-F3B8-4B5C-BE2A-1A1305D19DCB}" presName="sibTrans" presStyleCnt="0"/>
      <dgm:spPr/>
    </dgm:pt>
    <dgm:pt modelId="{E00D22E5-44C4-4E85-B133-236E70089B23}" type="pres">
      <dgm:prSet presAssocID="{28665695-1730-447E-B7BC-7419BD3CDE50}" presName="compNode" presStyleCnt="0"/>
      <dgm:spPr/>
    </dgm:pt>
    <dgm:pt modelId="{8D3E3331-CE69-4719-81A8-AA972A84F5FC}" type="pres">
      <dgm:prSet presAssocID="{28665695-1730-447E-B7BC-7419BD3CDE50}" presName="bgRect" presStyleLbl="bgShp" presStyleIdx="1" presStyleCnt="4"/>
      <dgm:spPr/>
    </dgm:pt>
    <dgm:pt modelId="{A89B12A4-F6AF-4D63-A06D-91C9E3685997}" type="pres">
      <dgm:prSet presAssocID="{28665695-1730-447E-B7BC-7419BD3CDE5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Hand"/>
        </a:ext>
      </dgm:extLst>
    </dgm:pt>
    <dgm:pt modelId="{1766BCCC-6918-4C2D-8A11-66FD48A62308}" type="pres">
      <dgm:prSet presAssocID="{28665695-1730-447E-B7BC-7419BD3CDE50}" presName="spaceRect" presStyleCnt="0"/>
      <dgm:spPr/>
    </dgm:pt>
    <dgm:pt modelId="{3EBC7A91-F999-461E-AD8A-09038DA27B47}" type="pres">
      <dgm:prSet presAssocID="{28665695-1730-447E-B7BC-7419BD3CDE50}" presName="parTx" presStyleLbl="revTx" presStyleIdx="1" presStyleCnt="4">
        <dgm:presLayoutVars>
          <dgm:chMax val="0"/>
          <dgm:chPref val="0"/>
        </dgm:presLayoutVars>
      </dgm:prSet>
      <dgm:spPr/>
    </dgm:pt>
    <dgm:pt modelId="{80CEBD32-FAC5-4A0F-AB57-A4255B4A85D8}" type="pres">
      <dgm:prSet presAssocID="{16B50A54-B2FD-4B9B-888B-9E87A18835F7}" presName="sibTrans" presStyleCnt="0"/>
      <dgm:spPr/>
    </dgm:pt>
    <dgm:pt modelId="{A61931D5-5E01-4EEF-80F1-4AE02AB79C4E}" type="pres">
      <dgm:prSet presAssocID="{0448D9F0-04EB-4C99-B1C6-8B4AA9AF3796}" presName="compNode" presStyleCnt="0"/>
      <dgm:spPr/>
    </dgm:pt>
    <dgm:pt modelId="{FDAC15A5-A8D9-4D25-A6F6-4DE5C9C316E0}" type="pres">
      <dgm:prSet presAssocID="{0448D9F0-04EB-4C99-B1C6-8B4AA9AF3796}" presName="bgRect" presStyleLbl="bgShp" presStyleIdx="2" presStyleCnt="4"/>
      <dgm:spPr/>
    </dgm:pt>
    <dgm:pt modelId="{F85D5231-ACB9-4C36-BE74-C55F3C3095E6}" type="pres">
      <dgm:prSet presAssocID="{0448D9F0-04EB-4C99-B1C6-8B4AA9AF379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ste de contrôle"/>
        </a:ext>
      </dgm:extLst>
    </dgm:pt>
    <dgm:pt modelId="{E8F22EBF-1EFB-4915-A019-634AA840A130}" type="pres">
      <dgm:prSet presAssocID="{0448D9F0-04EB-4C99-B1C6-8B4AA9AF3796}" presName="spaceRect" presStyleCnt="0"/>
      <dgm:spPr/>
    </dgm:pt>
    <dgm:pt modelId="{9CFB3342-2408-4F59-98B5-6DE300572CB2}" type="pres">
      <dgm:prSet presAssocID="{0448D9F0-04EB-4C99-B1C6-8B4AA9AF3796}" presName="parTx" presStyleLbl="revTx" presStyleIdx="2" presStyleCnt="4">
        <dgm:presLayoutVars>
          <dgm:chMax val="0"/>
          <dgm:chPref val="0"/>
        </dgm:presLayoutVars>
      </dgm:prSet>
      <dgm:spPr/>
    </dgm:pt>
    <dgm:pt modelId="{1C485D23-CAB2-4EF8-92C4-3F49AEFC6471}" type="pres">
      <dgm:prSet presAssocID="{662E8131-B738-4D27-919C-243545865362}" presName="sibTrans" presStyleCnt="0"/>
      <dgm:spPr/>
    </dgm:pt>
    <dgm:pt modelId="{0176FF43-17BE-4B2F-B554-257D01EFCBEF}" type="pres">
      <dgm:prSet presAssocID="{151EF60E-7B95-42BE-882D-6E198DACA68B}" presName="compNode" presStyleCnt="0"/>
      <dgm:spPr/>
    </dgm:pt>
    <dgm:pt modelId="{C2DD6442-A22C-47B3-BDFD-8D38D6EF1C90}" type="pres">
      <dgm:prSet presAssocID="{151EF60E-7B95-42BE-882D-6E198DACA68B}" presName="bgRect" presStyleLbl="bgShp" presStyleIdx="3" presStyleCnt="4"/>
      <dgm:spPr/>
    </dgm:pt>
    <dgm:pt modelId="{91632102-E0A8-4DD1-B7DA-7D84C0364500}" type="pres">
      <dgm:prSet presAssocID="{151EF60E-7B95-42BE-882D-6E198DACA68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EF36D6B2-577B-4ACF-8004-4484A8909FCA}" type="pres">
      <dgm:prSet presAssocID="{151EF60E-7B95-42BE-882D-6E198DACA68B}" presName="spaceRect" presStyleCnt="0"/>
      <dgm:spPr/>
    </dgm:pt>
    <dgm:pt modelId="{60F31CBD-9DB8-48C6-9A75-D8D7286594DB}" type="pres">
      <dgm:prSet presAssocID="{151EF60E-7B95-42BE-882D-6E198DACA68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A52FB03-2165-4D7E-8BF3-1FF9A8D902EC}" type="presOf" srcId="{B6E5F431-CB55-4933-BD27-AD086237CB43}" destId="{BD5E0110-03E5-4711-A87E-4AA636400871}" srcOrd="0" destOrd="0" presId="urn:microsoft.com/office/officeart/2018/2/layout/IconVerticalSolidList"/>
    <dgm:cxn modelId="{4D73D82D-F181-4A4F-B0D4-567C2D9861A0}" srcId="{B6E5F431-CB55-4933-BD27-AD086237CB43}" destId="{151EF60E-7B95-42BE-882D-6E198DACA68B}" srcOrd="3" destOrd="0" parTransId="{25491A74-BE2D-44AD-AC62-C8502E77C039}" sibTransId="{CC04FAFC-5330-4BE8-8F6B-BDDD356EAFF0}"/>
    <dgm:cxn modelId="{64810C3E-3A43-414A-9217-64BE8B8F0874}" type="presOf" srcId="{1AF933CA-D633-46CA-853B-FA0D1D6EA2FD}" destId="{7D82A098-573A-4F04-BFAF-C88C3B6444CB}" srcOrd="0" destOrd="0" presId="urn:microsoft.com/office/officeart/2018/2/layout/IconVerticalSolidList"/>
    <dgm:cxn modelId="{779FE660-D80E-47B6-997B-9437640B6F9C}" srcId="{B6E5F431-CB55-4933-BD27-AD086237CB43}" destId="{0448D9F0-04EB-4C99-B1C6-8B4AA9AF3796}" srcOrd="2" destOrd="0" parTransId="{E478EA8B-EA4A-4AA6-98B7-59D635C61B20}" sibTransId="{662E8131-B738-4D27-919C-243545865362}"/>
    <dgm:cxn modelId="{C623F589-F554-464E-A65D-98C7E9555ECB}" type="presOf" srcId="{28665695-1730-447E-B7BC-7419BD3CDE50}" destId="{3EBC7A91-F999-461E-AD8A-09038DA27B47}" srcOrd="0" destOrd="0" presId="urn:microsoft.com/office/officeart/2018/2/layout/IconVerticalSolidList"/>
    <dgm:cxn modelId="{26CF148D-B3B0-44A4-8869-0B7E7C17B9B9}" srcId="{B6E5F431-CB55-4933-BD27-AD086237CB43}" destId="{1AF933CA-D633-46CA-853B-FA0D1D6EA2FD}" srcOrd="0" destOrd="0" parTransId="{1F674FFE-31BB-47F8-8FC4-12C84685618F}" sibTransId="{59FF5B47-F3B8-4B5C-BE2A-1A1305D19DCB}"/>
    <dgm:cxn modelId="{4E737D92-2683-4D9A-83F2-F3639A66EEED}" type="presOf" srcId="{0448D9F0-04EB-4C99-B1C6-8B4AA9AF3796}" destId="{9CFB3342-2408-4F59-98B5-6DE300572CB2}" srcOrd="0" destOrd="0" presId="urn:microsoft.com/office/officeart/2018/2/layout/IconVerticalSolidList"/>
    <dgm:cxn modelId="{5954A395-16BF-467D-BC1A-A34F70D16A18}" type="presOf" srcId="{151EF60E-7B95-42BE-882D-6E198DACA68B}" destId="{60F31CBD-9DB8-48C6-9A75-D8D7286594DB}" srcOrd="0" destOrd="0" presId="urn:microsoft.com/office/officeart/2018/2/layout/IconVerticalSolidList"/>
    <dgm:cxn modelId="{59FE36D4-78D3-4383-8D29-224C919304E7}" srcId="{B6E5F431-CB55-4933-BD27-AD086237CB43}" destId="{28665695-1730-447E-B7BC-7419BD3CDE50}" srcOrd="1" destOrd="0" parTransId="{64C9819A-42CE-4FCA-B026-BF778CA6BD25}" sibTransId="{16B50A54-B2FD-4B9B-888B-9E87A18835F7}"/>
    <dgm:cxn modelId="{8592C9D9-A063-438F-A1AB-32B787972F2F}" type="presParOf" srcId="{BD5E0110-03E5-4711-A87E-4AA636400871}" destId="{C21782FC-4CDD-4DDE-B634-0BC23969C2E2}" srcOrd="0" destOrd="0" presId="urn:microsoft.com/office/officeart/2018/2/layout/IconVerticalSolidList"/>
    <dgm:cxn modelId="{AAB3D8E8-2DF4-4A39-B928-0B32A9C733FA}" type="presParOf" srcId="{C21782FC-4CDD-4DDE-B634-0BC23969C2E2}" destId="{47424039-E175-4B99-A3ED-E1B7F3CBCE59}" srcOrd="0" destOrd="0" presId="urn:microsoft.com/office/officeart/2018/2/layout/IconVerticalSolidList"/>
    <dgm:cxn modelId="{115129DC-A701-4200-961E-46A94BD052F2}" type="presParOf" srcId="{C21782FC-4CDD-4DDE-B634-0BC23969C2E2}" destId="{E30E8084-3CE0-4E36-AB32-CE9CF2747478}" srcOrd="1" destOrd="0" presId="urn:microsoft.com/office/officeart/2018/2/layout/IconVerticalSolidList"/>
    <dgm:cxn modelId="{3F1A8D7B-19CF-4B61-8446-BFE8B95FAC19}" type="presParOf" srcId="{C21782FC-4CDD-4DDE-B634-0BC23969C2E2}" destId="{5CCA61F7-54FB-4F91-9DC2-0FDC39F66799}" srcOrd="2" destOrd="0" presId="urn:microsoft.com/office/officeart/2018/2/layout/IconVerticalSolidList"/>
    <dgm:cxn modelId="{928211E1-FFA0-4C0F-8885-BB8502380584}" type="presParOf" srcId="{C21782FC-4CDD-4DDE-B634-0BC23969C2E2}" destId="{7D82A098-573A-4F04-BFAF-C88C3B6444CB}" srcOrd="3" destOrd="0" presId="urn:microsoft.com/office/officeart/2018/2/layout/IconVerticalSolidList"/>
    <dgm:cxn modelId="{064DB86C-376F-4987-BEB2-E0CDA2C8EFF1}" type="presParOf" srcId="{BD5E0110-03E5-4711-A87E-4AA636400871}" destId="{21914394-5AEA-4A48-A851-F076564EB865}" srcOrd="1" destOrd="0" presId="urn:microsoft.com/office/officeart/2018/2/layout/IconVerticalSolidList"/>
    <dgm:cxn modelId="{CB826C72-F285-45FD-8100-9FDC9BE615EF}" type="presParOf" srcId="{BD5E0110-03E5-4711-A87E-4AA636400871}" destId="{E00D22E5-44C4-4E85-B133-236E70089B23}" srcOrd="2" destOrd="0" presId="urn:microsoft.com/office/officeart/2018/2/layout/IconVerticalSolidList"/>
    <dgm:cxn modelId="{37EFCDD0-0415-4953-AF33-43B4A351988E}" type="presParOf" srcId="{E00D22E5-44C4-4E85-B133-236E70089B23}" destId="{8D3E3331-CE69-4719-81A8-AA972A84F5FC}" srcOrd="0" destOrd="0" presId="urn:microsoft.com/office/officeart/2018/2/layout/IconVerticalSolidList"/>
    <dgm:cxn modelId="{5EDE7C67-7A28-47E5-A081-4DEB89320EAA}" type="presParOf" srcId="{E00D22E5-44C4-4E85-B133-236E70089B23}" destId="{A89B12A4-F6AF-4D63-A06D-91C9E3685997}" srcOrd="1" destOrd="0" presId="urn:microsoft.com/office/officeart/2018/2/layout/IconVerticalSolidList"/>
    <dgm:cxn modelId="{26663120-DE5D-4726-836D-F74D4ACDD188}" type="presParOf" srcId="{E00D22E5-44C4-4E85-B133-236E70089B23}" destId="{1766BCCC-6918-4C2D-8A11-66FD48A62308}" srcOrd="2" destOrd="0" presId="urn:microsoft.com/office/officeart/2018/2/layout/IconVerticalSolidList"/>
    <dgm:cxn modelId="{124AA317-13EF-4794-96F6-44199055BB54}" type="presParOf" srcId="{E00D22E5-44C4-4E85-B133-236E70089B23}" destId="{3EBC7A91-F999-461E-AD8A-09038DA27B47}" srcOrd="3" destOrd="0" presId="urn:microsoft.com/office/officeart/2018/2/layout/IconVerticalSolidList"/>
    <dgm:cxn modelId="{288FC42A-5730-4992-AA0B-EA22B335A718}" type="presParOf" srcId="{BD5E0110-03E5-4711-A87E-4AA636400871}" destId="{80CEBD32-FAC5-4A0F-AB57-A4255B4A85D8}" srcOrd="3" destOrd="0" presId="urn:microsoft.com/office/officeart/2018/2/layout/IconVerticalSolidList"/>
    <dgm:cxn modelId="{6C2D00A6-7576-47A8-8A28-9DDB223B9056}" type="presParOf" srcId="{BD5E0110-03E5-4711-A87E-4AA636400871}" destId="{A61931D5-5E01-4EEF-80F1-4AE02AB79C4E}" srcOrd="4" destOrd="0" presId="urn:microsoft.com/office/officeart/2018/2/layout/IconVerticalSolidList"/>
    <dgm:cxn modelId="{B4FBC0D0-3D45-4AFC-A2E8-5DC58042A1E2}" type="presParOf" srcId="{A61931D5-5E01-4EEF-80F1-4AE02AB79C4E}" destId="{FDAC15A5-A8D9-4D25-A6F6-4DE5C9C316E0}" srcOrd="0" destOrd="0" presId="urn:microsoft.com/office/officeart/2018/2/layout/IconVerticalSolidList"/>
    <dgm:cxn modelId="{61F98329-69A9-4452-8630-41AFDA3576C6}" type="presParOf" srcId="{A61931D5-5E01-4EEF-80F1-4AE02AB79C4E}" destId="{F85D5231-ACB9-4C36-BE74-C55F3C3095E6}" srcOrd="1" destOrd="0" presId="urn:microsoft.com/office/officeart/2018/2/layout/IconVerticalSolidList"/>
    <dgm:cxn modelId="{C27F55EE-6CD3-4E0E-8C2E-5B3A59AC2E03}" type="presParOf" srcId="{A61931D5-5E01-4EEF-80F1-4AE02AB79C4E}" destId="{E8F22EBF-1EFB-4915-A019-634AA840A130}" srcOrd="2" destOrd="0" presId="urn:microsoft.com/office/officeart/2018/2/layout/IconVerticalSolidList"/>
    <dgm:cxn modelId="{E038887E-570C-437D-8CEF-BEE6C8E3BBD9}" type="presParOf" srcId="{A61931D5-5E01-4EEF-80F1-4AE02AB79C4E}" destId="{9CFB3342-2408-4F59-98B5-6DE300572CB2}" srcOrd="3" destOrd="0" presId="urn:microsoft.com/office/officeart/2018/2/layout/IconVerticalSolidList"/>
    <dgm:cxn modelId="{38F3CFAC-3CF9-4074-AF90-1295BBCAD52A}" type="presParOf" srcId="{BD5E0110-03E5-4711-A87E-4AA636400871}" destId="{1C485D23-CAB2-4EF8-92C4-3F49AEFC6471}" srcOrd="5" destOrd="0" presId="urn:microsoft.com/office/officeart/2018/2/layout/IconVerticalSolidList"/>
    <dgm:cxn modelId="{A48AC1C9-7102-46E7-8262-51894B6F2447}" type="presParOf" srcId="{BD5E0110-03E5-4711-A87E-4AA636400871}" destId="{0176FF43-17BE-4B2F-B554-257D01EFCBEF}" srcOrd="6" destOrd="0" presId="urn:microsoft.com/office/officeart/2018/2/layout/IconVerticalSolidList"/>
    <dgm:cxn modelId="{3023033A-987F-4CA5-86C6-F6B4AFDA996E}" type="presParOf" srcId="{0176FF43-17BE-4B2F-B554-257D01EFCBEF}" destId="{C2DD6442-A22C-47B3-BDFD-8D38D6EF1C90}" srcOrd="0" destOrd="0" presId="urn:microsoft.com/office/officeart/2018/2/layout/IconVerticalSolidList"/>
    <dgm:cxn modelId="{D78D12C7-0817-4F1F-A319-96481AEE5511}" type="presParOf" srcId="{0176FF43-17BE-4B2F-B554-257D01EFCBEF}" destId="{91632102-E0A8-4DD1-B7DA-7D84C0364500}" srcOrd="1" destOrd="0" presId="urn:microsoft.com/office/officeart/2018/2/layout/IconVerticalSolidList"/>
    <dgm:cxn modelId="{7726BA1B-8386-4380-A23D-493B954B2137}" type="presParOf" srcId="{0176FF43-17BE-4B2F-B554-257D01EFCBEF}" destId="{EF36D6B2-577B-4ACF-8004-4484A8909FCA}" srcOrd="2" destOrd="0" presId="urn:microsoft.com/office/officeart/2018/2/layout/IconVerticalSolidList"/>
    <dgm:cxn modelId="{48523B80-CFF6-4AA5-B484-33B03D271DE1}" type="presParOf" srcId="{0176FF43-17BE-4B2F-B554-257D01EFCBEF}" destId="{60F31CBD-9DB8-48C6-9A75-D8D7286594D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24039-E175-4B99-A3ED-E1B7F3CBCE59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0E8084-3CE0-4E36-AB32-CE9CF2747478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82A098-573A-4F04-BFAF-C88C3B6444CB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/>
            <a:t>Des rappels méthodologiques</a:t>
          </a:r>
          <a:endParaRPr lang="en-US" sz="2200" kern="1200"/>
        </a:p>
      </dsp:txBody>
      <dsp:txXfrm>
        <a:off x="1057183" y="1805"/>
        <a:ext cx="9458416" cy="915310"/>
      </dsp:txXfrm>
    </dsp:sp>
    <dsp:sp modelId="{8D3E3331-CE69-4719-81A8-AA972A84F5FC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B12A4-F6AF-4D63-A06D-91C9E3685997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BC7A91-F999-461E-AD8A-09038DA27B47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/>
            <a:t>Deux exemples pour se faire la main…</a:t>
          </a:r>
          <a:endParaRPr lang="en-US" sz="2200" kern="1200"/>
        </a:p>
      </dsp:txBody>
      <dsp:txXfrm>
        <a:off x="1057183" y="1145944"/>
        <a:ext cx="9458416" cy="915310"/>
      </dsp:txXfrm>
    </dsp:sp>
    <dsp:sp modelId="{FDAC15A5-A8D9-4D25-A6F6-4DE5C9C316E0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5D5231-ACB9-4C36-BE74-C55F3C3095E6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FB3342-2408-4F59-98B5-6DE300572CB2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/>
            <a:t>Des conseils de préparation</a:t>
          </a:r>
          <a:endParaRPr lang="en-US" sz="2200" kern="1200"/>
        </a:p>
      </dsp:txBody>
      <dsp:txXfrm>
        <a:off x="1057183" y="2290082"/>
        <a:ext cx="9458416" cy="915310"/>
      </dsp:txXfrm>
    </dsp:sp>
    <dsp:sp modelId="{C2DD6442-A22C-47B3-BDFD-8D38D6EF1C90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632102-E0A8-4DD1-B7DA-7D84C0364500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F31CBD-9DB8-48C6-9A75-D8D7286594DB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200" kern="1200"/>
            <a:t>Et répondre à toutes les questions …. si j’ai les réponses !</a:t>
          </a:r>
          <a:endParaRPr lang="en-US" sz="2200" kern="1200"/>
        </a:p>
      </dsp:txBody>
      <dsp:txXfrm>
        <a:off x="1057183" y="3434221"/>
        <a:ext cx="9458416" cy="915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23064D-D8C1-014A-9732-558E947CF07D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157C00-E0D3-3C43-BEEF-F1B5E2EAED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531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157C00-E0D3-3C43-BEEF-F1B5E2EAEDF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518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157C00-E0D3-3C43-BEEF-F1B5E2EAEDF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655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157C00-E0D3-3C43-BEEF-F1B5E2EAEDF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3982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157C00-E0D3-3C43-BEEF-F1B5E2EAEDF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445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157C00-E0D3-3C43-BEEF-F1B5E2EAEDF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503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157C00-E0D3-3C43-BEEF-F1B5E2EAEDF6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650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F5932A-612D-224B-9AB6-75376FB4B1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3E17D40-A53B-AF43-9B65-4641F8BAA9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FC656-F9F8-9542-923A-5EE53C9BC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DF2353-C292-2840-8C79-020B5F562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A61603-C1D9-D54A-98E4-2DA747E1A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3872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7A302-3805-974E-B1E0-236141910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36420D-32BA-2D4C-80AC-E7B9CABE2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1C6F7B-71FB-F142-9BCF-D917B5D36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477DB2-B624-0F44-A66B-1354F3590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445B20-5913-0C4F-8B99-39ECAE70E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571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CA96AB-6E8B-6644-95A8-5F2B788EA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1CD452-94B9-8F42-99EB-02834416C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F97BFD-E4DA-FE4B-8249-A0EDD8A37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B308E5-B362-5C4E-8A52-EAA5A27F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BB3B25-5920-9C41-B158-E3E5864BC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939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196CD8-2D82-3744-8F02-7B7DC28DB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2C7992-CD31-A044-BFFE-A9F9ED58EC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FA90946-ABB3-6046-B7C6-FB8B873BC9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5EC441-E6CE-324A-BF8F-E6C8D6DF1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FA6EF3-9EE9-B641-A4F6-2DD137245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31E747-A1A3-8B47-92BB-4C38250E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032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BB9B74-AF8B-8E42-B985-138F2084F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0DE4E3-D70D-6345-A515-F0FAB5131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D11DD05-3ED2-9445-8FB2-89172ED5D7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F496559-55F9-2B47-AD6F-F1AF8DA668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7E8824-C62B-454E-87CC-633516337B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0CC5E62-250C-6D4E-BA82-1673EE7DD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43F95D6-967B-6B43-840E-9D726139E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9870A7C-FC7E-6E48-9EEE-BE2E999A0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992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E9611-8F14-E644-9990-7128C69E3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158092D-5B16-CB46-AABC-2CFDF5FC8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22E02FF-A51D-DF47-B6B5-376206BF3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C21C928-530B-3B41-B979-194005187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20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2F66123-A0CB-8F4C-99CC-DCA20AABF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EB0D322-063B-1B4C-8439-54CDCBB4B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6E4B75-B81E-0A4C-8A25-D29277DC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485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59637B-A8A8-D347-BD8B-57634EAAA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B00759-8EAF-464B-ABF0-3344191F9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97B266E-0704-1142-AB7E-426EA5F7F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0A1501F-578C-D74D-9475-920FCD58D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14ECF0-B45A-0A4F-B0A2-8E4D62EAF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513F040-03C3-F347-A1EA-1BC5B2FF2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212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A2872-B524-844E-9FC3-02AEE2DED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DE4A559-34F3-ED48-BF6F-0406EFCA1A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725C1C-8B94-7D4A-B786-C1389A99AB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E2EAB3-AF36-B644-8149-FAB975AD5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73CAFD-71FD-A84E-8648-4D7301868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17C255-651F-414A-B6AD-0FFC00E1C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077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0FDEA2-22F6-6B49-8B0A-2ABC7DEAC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0D0D47-F087-2945-96B9-1D15A0ECAC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A35D53-93B2-3A46-8529-2EE115DC1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3AFC1B-88B4-B542-B9DA-0FDEBC232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064E7E-251F-1242-B9AC-84114576E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2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73AB167-EA0B-794D-8D21-6C54A99E85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9C0676-383F-F34E-85DD-C6FD1D96BD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C58F61-185B-614A-B57C-7780AB67C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1F41F7-C3FE-C24B-B291-4AF09F5E0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A04B05-39D7-6B41-A3A4-DE0EE38F5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5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3FCFBBA-B2A7-134D-A97E-17BD1AEE3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80F718-17A7-A945-9E7C-F2A3020AE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BD6920-A498-064E-9F09-04CDDA8E76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0A4B7-4ACE-4945-A138-CA5E8084E9DC}" type="datetimeFigureOut">
              <a:rPr lang="fr-FR" smtClean="0"/>
              <a:t>03/05/2023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EE9265-4069-2346-97CC-D789B0A8F6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F11779-4F43-E54D-8FB2-A435C1C6E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76AAB-311D-BE47-B407-3665C5A476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716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5" name="Rectangle 385">
            <a:extLst>
              <a:ext uri="{FF2B5EF4-FFF2-40B4-BE49-F238E27FC236}">
                <a16:creationId xmlns:a16="http://schemas.microsoft.com/office/drawing/2014/main" id="{D4E68339-1B90-44F9-BCC4-4600A6E240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2E282B5-2569-D840-B6AE-C5E3A1DFC0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5712" y="2400475"/>
            <a:ext cx="9142288" cy="206822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800" kern="1200">
                <a:latin typeface="+mj-lt"/>
                <a:ea typeface="+mj-ea"/>
                <a:cs typeface="+mj-cs"/>
              </a:rPr>
              <a:t>ORAL LAS 1</a:t>
            </a:r>
            <a:br>
              <a:rPr lang="en-US" sz="4800" kern="1200">
                <a:latin typeface="+mj-lt"/>
                <a:ea typeface="+mj-ea"/>
                <a:cs typeface="+mj-cs"/>
              </a:rPr>
            </a:br>
            <a:r>
              <a:rPr lang="en-US" sz="4800" kern="1200">
                <a:latin typeface="+mj-lt"/>
                <a:ea typeface="+mj-ea"/>
                <a:cs typeface="+mj-cs"/>
              </a:rPr>
              <a:t>EPREUVE MEM2</a:t>
            </a:r>
            <a:br>
              <a:rPr lang="en-US" sz="4800" kern="1200">
                <a:latin typeface="+mj-lt"/>
                <a:ea typeface="+mj-ea"/>
                <a:cs typeface="+mj-cs"/>
              </a:rPr>
            </a:br>
            <a:r>
              <a:rPr lang="en-US" sz="4800"/>
              <a:t>Analyse et Raisonnement</a:t>
            </a:r>
            <a:endParaRPr lang="en-US" sz="4800" kern="1200">
              <a:latin typeface="+mj-lt"/>
              <a:ea typeface="+mj-ea"/>
              <a:cs typeface="+mj-cs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035FE07-265C-E64D-ABE2-9A4FB40E8D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5712" y="4629235"/>
            <a:ext cx="9142288" cy="148867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sz="1700"/>
          </a:p>
          <a:p>
            <a:r>
              <a:rPr lang="en-US" sz="1700"/>
              <a:t>Pascal Staccini</a:t>
            </a:r>
          </a:p>
          <a:p>
            <a:r>
              <a:rPr lang="en-US" sz="1700" err="1"/>
              <a:t>Mercredi</a:t>
            </a:r>
            <a:r>
              <a:rPr lang="en-US" sz="1700"/>
              <a:t> 3 </a:t>
            </a:r>
            <a:r>
              <a:rPr lang="en-US" sz="1700" err="1"/>
              <a:t>mai</a:t>
            </a:r>
            <a:r>
              <a:rPr lang="en-US" sz="1700"/>
              <a:t> 2023</a:t>
            </a:r>
          </a:p>
          <a:p>
            <a:r>
              <a:rPr lang="en-US" sz="1700" err="1"/>
              <a:t>Faculté</a:t>
            </a:r>
            <a:r>
              <a:rPr lang="en-US" sz="1700"/>
              <a:t> de </a:t>
            </a:r>
            <a:r>
              <a:rPr lang="en-US" sz="1700" err="1"/>
              <a:t>Médecine</a:t>
            </a:r>
            <a:r>
              <a:rPr lang="en-US" sz="1700"/>
              <a:t> de Nice – Université Côte d’Azur</a:t>
            </a:r>
          </a:p>
        </p:txBody>
      </p:sp>
      <p:pic>
        <p:nvPicPr>
          <p:cNvPr id="370" name="Graphic 369" descr="Head with Gears">
            <a:extLst>
              <a:ext uri="{FF2B5EF4-FFF2-40B4-BE49-F238E27FC236}">
                <a16:creationId xmlns:a16="http://schemas.microsoft.com/office/drawing/2014/main" id="{3E1A8D41-A0AE-121F-5AE4-A57D2B480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58070" y="1133637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08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BD8C62-8BF0-5534-CD49-91B2274AA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PLAN</a:t>
            </a:r>
            <a:endParaRPr lang="fr-FR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F7FB12B9-8FEA-284F-0B8F-F91F641DF04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489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Main tenant un stylo dégradant un nombre sur une feuille">
            <a:extLst>
              <a:ext uri="{FF2B5EF4-FFF2-40B4-BE49-F238E27FC236}">
                <a16:creationId xmlns:a16="http://schemas.microsoft.com/office/drawing/2014/main" id="{25898A8F-D8D6-84F7-0CEE-7A1BF5B7D1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758AE122-2B46-56E7-CA66-8D4AF54DF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Qu’est-ce-que cette épreuve ?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40859A8-3555-EDBA-ACE1-3341CCD3F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12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4C2A7-02B6-2FEC-C706-9F9CB6B8B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Présentation globale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25CE32-CC6D-08B9-1953-4409D3266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Cette épreuve vise à évaluer :</a:t>
            </a:r>
          </a:p>
          <a:p>
            <a:pPr lvl="1"/>
            <a:r>
              <a:rPr lang="fr-FR" dirty="0"/>
              <a:t>votre capacité de synthèse</a:t>
            </a:r>
          </a:p>
          <a:p>
            <a:pPr lvl="1"/>
            <a:r>
              <a:rPr lang="fr-FR" dirty="0"/>
              <a:t>la structure, la justesse de votre raisonnement</a:t>
            </a:r>
          </a:p>
          <a:p>
            <a:pPr lvl="1"/>
            <a:r>
              <a:rPr lang="fr-FR" dirty="0"/>
              <a:t>vos habiletés d’argumentation et de communication</a:t>
            </a:r>
          </a:p>
          <a:p>
            <a:r>
              <a:rPr lang="fr-FR" b="1" dirty="0"/>
              <a:t>Ce qui est évalué est :</a:t>
            </a:r>
          </a:p>
          <a:p>
            <a:pPr lvl="1"/>
            <a:r>
              <a:rPr lang="fr-FR" b="1" dirty="0"/>
              <a:t>Le savoir : </a:t>
            </a:r>
            <a:r>
              <a:rPr lang="fr-FR" dirty="0"/>
              <a:t>par exemple décrire un histogramme</a:t>
            </a:r>
          </a:p>
          <a:p>
            <a:pPr lvl="1"/>
            <a:r>
              <a:rPr lang="fr-FR" b="1" dirty="0"/>
              <a:t>Le savoir-être et interagir : </a:t>
            </a:r>
            <a:r>
              <a:rPr lang="fr-FR" dirty="0"/>
              <a:t>échange questions réponses</a:t>
            </a:r>
          </a:p>
          <a:p>
            <a:pPr lvl="1"/>
            <a:r>
              <a:rPr lang="fr-FR" b="1" dirty="0"/>
              <a:t>Le savoir-faire : </a:t>
            </a:r>
            <a:r>
              <a:rPr lang="fr-FR" dirty="0"/>
              <a:t>le raisonnement</a:t>
            </a:r>
          </a:p>
          <a:p>
            <a:pPr lvl="1"/>
            <a:r>
              <a:rPr lang="fr-FR" b="1" dirty="0"/>
              <a:t>Le savoir-dire : </a:t>
            </a:r>
            <a:r>
              <a:rPr lang="fr-FR" dirty="0"/>
              <a:t>l’expression avec du vocabulaire « scientifique »</a:t>
            </a:r>
          </a:p>
          <a:p>
            <a:pPr lvl="1"/>
            <a:r>
              <a:rPr lang="fr-FR" b="1" dirty="0"/>
              <a:t>Le savoir-organiser : </a:t>
            </a:r>
            <a:r>
              <a:rPr lang="fr-FR" dirty="0"/>
              <a:t>gestion du temps et gestion du stress</a:t>
            </a:r>
          </a:p>
        </p:txBody>
      </p:sp>
    </p:spTree>
    <p:extLst>
      <p:ext uri="{BB962C8B-B14F-4D97-AF65-F5344CB8AC3E}">
        <p14:creationId xmlns:p14="http://schemas.microsoft.com/office/powerpoint/2010/main" val="1281203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4C2A7-02B6-2FEC-C706-9F9CB6B8B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Présentation globale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25CE32-CC6D-08B9-1953-4409D3266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Le canevas est TOUJOURS le même :</a:t>
            </a:r>
          </a:p>
          <a:p>
            <a:pPr lvl="1"/>
            <a:r>
              <a:rPr lang="fr-FR" dirty="0"/>
              <a:t>Un texte</a:t>
            </a:r>
          </a:p>
          <a:p>
            <a:pPr lvl="1"/>
            <a:r>
              <a:rPr lang="fr-FR" dirty="0"/>
              <a:t>Un(des) graphique(s) et/ou un(des) tableau(x)</a:t>
            </a:r>
          </a:p>
          <a:p>
            <a:pPr lvl="1"/>
            <a:r>
              <a:rPr lang="fr-FR" dirty="0"/>
              <a:t>5 questions :</a:t>
            </a:r>
          </a:p>
          <a:p>
            <a:pPr lvl="2"/>
            <a:r>
              <a:rPr lang="fr-FR" dirty="0"/>
              <a:t>Faites une synthèse / un résumé des informations contenues dans l’ensemble de la documentation en quelques phrases</a:t>
            </a:r>
          </a:p>
          <a:p>
            <a:pPr lvl="2"/>
            <a:r>
              <a:rPr lang="fr-FR" dirty="0"/>
              <a:t>Formulez la(les) problématique(s) du document</a:t>
            </a:r>
          </a:p>
          <a:p>
            <a:pPr lvl="2"/>
            <a:r>
              <a:rPr lang="fr-FR" dirty="0"/>
              <a:t>Quelles sont la (les) hypothèse(s) que vous pouvez suggérer en réponse à cette (s) problématique(s) ?</a:t>
            </a:r>
          </a:p>
          <a:p>
            <a:pPr lvl="2"/>
            <a:r>
              <a:rPr lang="fr-FR" dirty="0"/>
              <a:t>Analyser de manière critique les données de l’ensemble de la documentation</a:t>
            </a:r>
          </a:p>
          <a:p>
            <a:pPr lvl="2"/>
            <a:r>
              <a:rPr lang="fr-FR" dirty="0"/>
              <a:t>Que proposez vous comme perspectives sur le sujet ?</a:t>
            </a:r>
          </a:p>
        </p:txBody>
      </p:sp>
    </p:spTree>
    <p:extLst>
      <p:ext uri="{BB962C8B-B14F-4D97-AF65-F5344CB8AC3E}">
        <p14:creationId xmlns:p14="http://schemas.microsoft.com/office/powerpoint/2010/main" val="2184451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524C6-60B3-0DAC-7C88-C06CBC8D0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Questions - réponses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DCD5B2-122B-EEDC-F22B-0F8ED3F75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b="1" dirty="0"/>
              <a:t>S’agit-il d’un article médical et d’une épreuve de type « lecture critique d’article médical scientifique » ?</a:t>
            </a:r>
          </a:p>
          <a:p>
            <a:pPr lvl="1"/>
            <a:r>
              <a:rPr lang="fr-FR" dirty="0"/>
              <a:t>Il ne s’agit ABSOLUMENT pas d’une épreuve type LCA. Ce n’est pas un article médical mais de culture générale. Il faut répondre à des questions d’ordre général.</a:t>
            </a:r>
          </a:p>
          <a:p>
            <a:r>
              <a:rPr lang="fr-FR" b="1" dirty="0"/>
              <a:t>Est-ce que, une fois que le temps imparti pour présenter le texte est dépassé, les jurys nous couperont ou est-ce qu'ils nous laisseront finir la présentation mais avec un malus lié au temps dépassé ?</a:t>
            </a:r>
          </a:p>
          <a:p>
            <a:pPr lvl="1"/>
            <a:r>
              <a:rPr lang="fr-FR" dirty="0"/>
              <a:t>Il y a 5mn d’exposé par l’étudiant et 5 minutes de questions réponse. Il faut respecter ce découpage et donc bien calibrer l’exposé. 5 questions, 5 réponses. 5 minutes ! Le malus, c’est l’étudiant qui se le donne tout seul. Car ensuite il aura moins de temps pour répondre aux questions du jury.</a:t>
            </a:r>
          </a:p>
          <a:p>
            <a:r>
              <a:rPr lang="fr-FR" b="1" dirty="0"/>
              <a:t>Est-ce qu'il vaut mieux faire une présentation du texte trop courte (ex: 4min au lieu de 5) ou trop longue (6min au lieu de 5) ?</a:t>
            </a:r>
          </a:p>
          <a:p>
            <a:pPr lvl="1"/>
            <a:r>
              <a:rPr lang="fr-FR" dirty="0"/>
              <a:t>Question sans fondement. Cf réponse à la question précédente. 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63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Vue rapprochée d'une piste d'athlétisme dans l'obscurité">
            <a:extLst>
              <a:ext uri="{FF2B5EF4-FFF2-40B4-BE49-F238E27FC236}">
                <a16:creationId xmlns:a16="http://schemas.microsoft.com/office/drawing/2014/main" id="{E2423ACD-1491-111F-22F9-5EC7C47470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4920139A-5A90-648E-4316-EF6549DD7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Premier </a:t>
            </a:r>
            <a:r>
              <a:rPr lang="en-US" sz="5200" dirty="0" err="1">
                <a:solidFill>
                  <a:srgbClr val="FFFFFF"/>
                </a:solidFill>
              </a:rPr>
              <a:t>exemple</a:t>
            </a:r>
            <a:endParaRPr lang="en-US" sz="5200" dirty="0">
              <a:solidFill>
                <a:srgbClr val="FFFFFF"/>
              </a:solidFill>
            </a:endParaRP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8A7433C-309F-24C5-4332-65C94E53DD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93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B25145-788E-8A4C-B97B-51F95F13FB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533" y="0"/>
            <a:ext cx="9704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115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CDD26-5971-9B44-8B3A-F6CC2059D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dirty="0"/>
              <a:t>Questions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C7BC1F-323B-7449-8343-88918F94D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fr-FR" dirty="0"/>
              <a:t>Faites une synthèse / un résumé des informations contenues dans l’ensemble de la documentation en quelques phrases</a:t>
            </a:r>
          </a:p>
          <a:p>
            <a:r>
              <a:rPr lang="fr-FR" dirty="0"/>
              <a:t>Formulez la(les) problématique(s) du document</a:t>
            </a:r>
          </a:p>
          <a:p>
            <a:r>
              <a:rPr lang="fr-FR" dirty="0"/>
              <a:t>Quelles sont la (les) hypothèse(s) que vous pouvez suggérer en réponse à cette (s) problématique(s) ?</a:t>
            </a:r>
          </a:p>
          <a:p>
            <a:r>
              <a:rPr lang="fr-FR" dirty="0"/>
              <a:t>Analyser de manière critique les données de l’ensemble de la documentation</a:t>
            </a:r>
          </a:p>
          <a:p>
            <a:r>
              <a:rPr lang="fr-FR" dirty="0"/>
              <a:t>Que proposez vous comme perspectives sur le sujet ?</a:t>
            </a:r>
          </a:p>
        </p:txBody>
      </p:sp>
    </p:spTree>
    <p:extLst>
      <p:ext uri="{BB962C8B-B14F-4D97-AF65-F5344CB8AC3E}">
        <p14:creationId xmlns:p14="http://schemas.microsoft.com/office/powerpoint/2010/main" val="1814493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847A6148-3924-C945-BBB0-90D997620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Eléments de réponse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9F5C71B-D7F7-344B-B22D-A961EF6F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b="1" dirty="0"/>
              <a:t>Faites une synthèse / un résumé des informations contenues dans l’ensemble de la documentation en quelques phrases</a:t>
            </a:r>
          </a:p>
          <a:p>
            <a:pPr lvl="1"/>
            <a:r>
              <a:rPr lang="fr-FR" dirty="0"/>
              <a:t>En 2018, en Centre-Val de Loire, 13% des ménages vivent en dessous le seuil de pauvreté (1090 € par mois).</a:t>
            </a:r>
          </a:p>
          <a:p>
            <a:pPr lvl="1"/>
            <a:r>
              <a:rPr lang="fr-FR" dirty="0"/>
              <a:t>20% sont des femmes seules (15% des hommes) et 7,5% des femmes seules avec enfants(s) (2,6%)</a:t>
            </a:r>
          </a:p>
          <a:p>
            <a:pPr lvl="1"/>
            <a:r>
              <a:rPr lang="fr-FR" dirty="0"/>
              <a:t>Le taux de pauvreté est respectivement (seul et seul avec enfant(s)) de 16 et 32% chez les femmes et 18 et 22% chez les hommes.</a:t>
            </a:r>
          </a:p>
          <a:p>
            <a:pPr lvl="1"/>
            <a:r>
              <a:rPr lang="fr-FR" dirty="0"/>
              <a:t>Par rapport aux hommes, les femmes à la tête d’une famille monoparentale :</a:t>
            </a:r>
          </a:p>
          <a:p>
            <a:pPr lvl="2"/>
            <a:r>
              <a:rPr lang="fr-FR" dirty="0"/>
              <a:t>ont un risque de pauvreté accru avec en moyenne plus d’enfants à charge et donc à nourrir,</a:t>
            </a:r>
          </a:p>
          <a:p>
            <a:pPr lvl="2"/>
            <a:r>
              <a:rPr lang="fr-FR" dirty="0"/>
              <a:t>en moyenne moins diplômées, plus souvent au chômage ou avec des difficultés d’emploi stable,</a:t>
            </a:r>
          </a:p>
          <a:p>
            <a:pPr lvl="2"/>
            <a:r>
              <a:rPr lang="fr-FR" dirty="0"/>
              <a:t>en conséquence, plus de difficultés de logement,</a:t>
            </a:r>
          </a:p>
          <a:p>
            <a:r>
              <a:rPr lang="fr-FR" b="1" dirty="0"/>
              <a:t>Formulez la(les) problématique(s) du document</a:t>
            </a:r>
          </a:p>
          <a:p>
            <a:pPr lvl="1"/>
            <a:r>
              <a:rPr lang="fr-FR" dirty="0"/>
              <a:t>Taux de pauvreté des ménages</a:t>
            </a:r>
          </a:p>
          <a:p>
            <a:pPr lvl="1"/>
            <a:r>
              <a:rPr lang="fr-FR" dirty="0"/>
              <a:t>Taux de pauvreté des familles monoparentales</a:t>
            </a:r>
          </a:p>
          <a:p>
            <a:pPr lvl="1"/>
            <a:r>
              <a:rPr lang="fr-FR" dirty="0"/>
              <a:t>Inégalités de pauvreté des femmes seules (avec ou sans enfants) par rapport à celui des hommes dans la même situation</a:t>
            </a:r>
          </a:p>
        </p:txBody>
      </p:sp>
    </p:spTree>
    <p:extLst>
      <p:ext uri="{BB962C8B-B14F-4D97-AF65-F5344CB8AC3E}">
        <p14:creationId xmlns:p14="http://schemas.microsoft.com/office/powerpoint/2010/main" val="761447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847A6148-3924-C945-BBB0-90D997620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Eléments de réponse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9F5C71B-D7F7-344B-B22D-A961EF6F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b="1" dirty="0"/>
              <a:t>Quelles sont la (les) hypothèse(s) que vous pouvez suggérer en réponse à cette (s) problématique(s) ?</a:t>
            </a:r>
          </a:p>
          <a:p>
            <a:pPr lvl="1"/>
            <a:r>
              <a:rPr lang="fr-FR" dirty="0"/>
              <a:t>Elles sont en fait énoncées dans le texte : nombre d’enfants à charge plus important (après une rupture, les mères ont plus souvent la garde des enfants), niveau d’études des mères plus bas et difficultés d’emploi, conséquence sur un logement sur occupé</a:t>
            </a:r>
          </a:p>
          <a:p>
            <a:r>
              <a:rPr lang="fr-FR" b="1" dirty="0"/>
              <a:t>Analyser de manière critique les données de l’ensemble de la documentation</a:t>
            </a:r>
          </a:p>
          <a:p>
            <a:pPr lvl="1"/>
            <a:r>
              <a:rPr lang="fr-FR" dirty="0"/>
              <a:t>Enquête sur fichier fiscal en Centre-Val de Loire en 2018 (</a:t>
            </a:r>
            <a:r>
              <a:rPr lang="fr-FR" dirty="0" err="1"/>
              <a:t>FiLoSofi</a:t>
            </a:r>
            <a:r>
              <a:rPr lang="fr-FR" dirty="0"/>
              <a:t>) : une seule région concernée, une seule année, même si on dit que cela évolue… autres régions ? constat généralisable ?</a:t>
            </a:r>
          </a:p>
          <a:p>
            <a:pPr lvl="1"/>
            <a:r>
              <a:rPr lang="fr-FR" dirty="0"/>
              <a:t>Données consolidées entre données fiscales (déclaration des revenus) et données démographiques (recensement INSEE) : réutilisation de données de vie réelle, mais les données démographiques ne sont réactualisées que tous les 4 ans</a:t>
            </a:r>
          </a:p>
          <a:p>
            <a:pPr lvl="1"/>
            <a:r>
              <a:rPr lang="fr-FR" dirty="0"/>
              <a:t>Un tableau avec des fréquences par sous-groupe : on vérifie que le total de la 1</a:t>
            </a:r>
            <a:r>
              <a:rPr lang="fr-FR" baseline="30000" dirty="0"/>
              <a:t>ère</a:t>
            </a:r>
            <a:r>
              <a:rPr lang="fr-FR" dirty="0"/>
              <a:t> colonne fait bien 100% pour pouvoir bien interpréter les fréquences « conditionnelles » de la second colonne… par exemple 32% de 7,5%... Donc bien savoir interpréter ce type de tableau et ne pas dire 32% des familles monoparentales féminines sont en dessous le seuil de pauvreté !</a:t>
            </a:r>
          </a:p>
          <a:p>
            <a:pPr lvl="1"/>
            <a:r>
              <a:rPr lang="fr-FR" dirty="0"/>
              <a:t>Un histogramme (fréquences relatives) construit sur deux variables qualitatives (sexe et nombre d’enfants transformé en variable ordinale, cf. 4 enfants et plus)</a:t>
            </a:r>
          </a:p>
        </p:txBody>
      </p:sp>
    </p:spTree>
    <p:extLst>
      <p:ext uri="{BB962C8B-B14F-4D97-AF65-F5344CB8AC3E}">
        <p14:creationId xmlns:p14="http://schemas.microsoft.com/office/powerpoint/2010/main" val="2724258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847A6148-3924-C945-BBB0-90D997620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Eléments de réponse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9F5C71B-D7F7-344B-B22D-A961EF6F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Que proposez vous comme perspectives sur le sujet ?</a:t>
            </a:r>
          </a:p>
          <a:p>
            <a:pPr lvl="1"/>
            <a:r>
              <a:rPr lang="fr-FR" dirty="0"/>
              <a:t>Economiques : faciliter l’emploi des femmes</a:t>
            </a:r>
          </a:p>
          <a:p>
            <a:pPr lvl="1"/>
            <a:r>
              <a:rPr lang="fr-FR" dirty="0"/>
              <a:t>Juridiques : accompagnement des ruptures</a:t>
            </a:r>
          </a:p>
          <a:p>
            <a:pPr lvl="1"/>
            <a:r>
              <a:rPr lang="fr-FR" dirty="0"/>
              <a:t>Sociales : planning familial, accès à la formation des femmes, conseil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4715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Vue rapprochée d'une piste d'athlétisme dans l'obscurité">
            <a:extLst>
              <a:ext uri="{FF2B5EF4-FFF2-40B4-BE49-F238E27FC236}">
                <a16:creationId xmlns:a16="http://schemas.microsoft.com/office/drawing/2014/main" id="{E2423ACD-1491-111F-22F9-5EC7C47470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4920139A-5A90-648E-4316-EF6549DD7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Deuxième exemple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8A7433C-309F-24C5-4332-65C94E53DD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674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80963C2F-0214-D94F-800B-291C60852C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533" y="0"/>
            <a:ext cx="97049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786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CDD26-5971-9B44-8B3A-F6CC2059D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dirty="0"/>
              <a:t>Questions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C7BC1F-323B-7449-8343-88918F94D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fr-FR" dirty="0"/>
              <a:t>Faites une synthèse / un résumé des informations contenues dans l’ensemble de la documentation en quelques phrases</a:t>
            </a:r>
          </a:p>
          <a:p>
            <a:r>
              <a:rPr lang="fr-FR" dirty="0"/>
              <a:t>Formulez la(les) problématique(s) du document</a:t>
            </a:r>
          </a:p>
          <a:p>
            <a:r>
              <a:rPr lang="fr-FR" dirty="0"/>
              <a:t>Quelles sont la (les) hypothèse(s) que vous pouvez suggérer en réponse à cette (s) problématique(s) ?</a:t>
            </a:r>
          </a:p>
          <a:p>
            <a:r>
              <a:rPr lang="fr-FR" dirty="0"/>
              <a:t>Analyser de manière critique les données de l’ensemble de la documentation</a:t>
            </a:r>
          </a:p>
          <a:p>
            <a:r>
              <a:rPr lang="fr-FR" dirty="0"/>
              <a:t>Que proposez vous comme perspectives sur le sujet ?</a:t>
            </a:r>
          </a:p>
        </p:txBody>
      </p:sp>
    </p:spTree>
    <p:extLst>
      <p:ext uri="{BB962C8B-B14F-4D97-AF65-F5344CB8AC3E}">
        <p14:creationId xmlns:p14="http://schemas.microsoft.com/office/powerpoint/2010/main" val="4023608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847A6148-3924-C945-BBB0-90D997620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Eléments de réponse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9F5C71B-D7F7-344B-B22D-A961EF6F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b="1" dirty="0"/>
              <a:t>Faites une synthèse / un résumé des informations contenues dans l’ensemble de la documentation en quelques phrases</a:t>
            </a:r>
          </a:p>
          <a:p>
            <a:pPr lvl="1"/>
            <a:r>
              <a:rPr lang="fr-FR" dirty="0"/>
              <a:t>En mai 2020, avant le début du confinement, 16 à 20% des personnes en emploi sont passées totalement ou en partie au chômage technique ou partiel.</a:t>
            </a:r>
          </a:p>
          <a:p>
            <a:pPr lvl="1"/>
            <a:r>
              <a:rPr lang="fr-FR" dirty="0"/>
              <a:t>La réduction d’activité est liée à la perte de débouchés ou aux difficultés de garantir la sécurité sanitaire.</a:t>
            </a:r>
          </a:p>
          <a:p>
            <a:pPr lvl="1"/>
            <a:r>
              <a:rPr lang="fr-FR" dirty="0"/>
              <a:t>Le recours au chômage partiel est plus important chez les ouvriers que chez les cadres. Ces deniers ont bénéficié avantageusement du télétravail avant et pendant le confinement.</a:t>
            </a:r>
          </a:p>
          <a:p>
            <a:pPr lvl="1"/>
            <a:r>
              <a:rPr lang="fr-FR" dirty="0"/>
              <a:t>Relativement aux autres CSP, les cadres déclarent une augmentation de leur temps de travail depuis le début du confinement, 23% des femmes et 15% des hommes, chiffres qui peuvent s’expliquer par la surreprésentation des femmes mobilisées pendant le confinement</a:t>
            </a:r>
          </a:p>
          <a:p>
            <a:r>
              <a:rPr lang="fr-FR" b="1" dirty="0"/>
              <a:t>Formulez la(les) problématique(s) du document</a:t>
            </a:r>
          </a:p>
          <a:p>
            <a:pPr lvl="1"/>
            <a:r>
              <a:rPr lang="fr-FR" dirty="0"/>
              <a:t>Chômage partiel durant le confinement</a:t>
            </a:r>
          </a:p>
          <a:p>
            <a:pPr lvl="1"/>
            <a:r>
              <a:rPr lang="fr-FR" dirty="0"/>
              <a:t>Télétravail durant le confinement</a:t>
            </a:r>
          </a:p>
          <a:p>
            <a:pPr lvl="1"/>
            <a:r>
              <a:rPr lang="fr-FR" dirty="0"/>
              <a:t>Augmentation du temps de travail durant le confinement</a:t>
            </a:r>
          </a:p>
          <a:p>
            <a:pPr lvl="1"/>
            <a:r>
              <a:rPr lang="fr-FR" dirty="0"/>
              <a:t>Inégalités ouvriers / cadres face aux conséquences du confinement</a:t>
            </a:r>
          </a:p>
        </p:txBody>
      </p:sp>
    </p:spTree>
    <p:extLst>
      <p:ext uri="{BB962C8B-B14F-4D97-AF65-F5344CB8AC3E}">
        <p14:creationId xmlns:p14="http://schemas.microsoft.com/office/powerpoint/2010/main" val="10598227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847A6148-3924-C945-BBB0-90D997620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dirty="0"/>
              <a:t>Eléments de réponse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9F5C71B-D7F7-344B-B22D-A961EF6F6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fr-FR" b="1" dirty="0"/>
              <a:t>Quelles sont la (les) hypothèse(s) que vous pouvez suggérer en réponse à cette (s) problématique(s) ?</a:t>
            </a:r>
          </a:p>
          <a:p>
            <a:pPr lvl="1"/>
            <a:r>
              <a:rPr lang="fr-FR" dirty="0"/>
              <a:t>Recours au chômage partiel : perte de débouchés, baisse de l’activité, difficultés d’assurer la sécurité sanitaire des employés</a:t>
            </a:r>
          </a:p>
          <a:p>
            <a:pPr lvl="1"/>
            <a:r>
              <a:rPr lang="fr-FR" dirty="0"/>
              <a:t>Télétravail plus important chez les cadres : métiers intellectuels (voir légende graphiques)</a:t>
            </a:r>
          </a:p>
          <a:p>
            <a:pPr lvl="1"/>
            <a:r>
              <a:rPr lang="fr-FR" dirty="0"/>
              <a:t>Augmentation du temps de travail chez les femmes : professions de santé, caissières, enseignants (continuité pédagogique)</a:t>
            </a:r>
          </a:p>
          <a:p>
            <a:r>
              <a:rPr lang="fr-FR" b="1" dirty="0"/>
              <a:t>Analyser de manière critique les données de l’ensemble de la documentation</a:t>
            </a:r>
          </a:p>
          <a:p>
            <a:pPr lvl="1"/>
            <a:r>
              <a:rPr lang="fr-FR" dirty="0"/>
              <a:t>Enquête en mai 2020</a:t>
            </a:r>
          </a:p>
          <a:p>
            <a:pPr lvl="1"/>
            <a:r>
              <a:rPr lang="fr-FR" dirty="0"/>
              <a:t>Graphiques en miroir : chômage et télétravail = histogrammes par CSP, fréquences observées (et non pas en base 100)</a:t>
            </a:r>
          </a:p>
          <a:p>
            <a:pPr lvl="1"/>
            <a:r>
              <a:rPr lang="fr-FR" dirty="0"/>
              <a:t>Lecture figure 1: en mai 2020, 16 % des personnes en emploi avant le confinement déclarent être passées totalement par un dispositif de chômage partiel ou technique, et 20 % en partie.</a:t>
            </a:r>
          </a:p>
          <a:p>
            <a:pPr lvl="1"/>
            <a:r>
              <a:rPr lang="fr-FR" dirty="0"/>
              <a:t>Lecture figure 2 : en mai 2020, 28 % des personnes qui avaient travaillé la semaine précédant l’enquête déclarent avoir exclusivement </a:t>
            </a:r>
            <a:r>
              <a:rPr lang="fr-FR" dirty="0" err="1"/>
              <a:t>télétravaillé</a:t>
            </a:r>
            <a:r>
              <a:rPr lang="fr-FR" dirty="0"/>
              <a:t>, 16 % en partie.</a:t>
            </a:r>
          </a:p>
        </p:txBody>
      </p:sp>
    </p:spTree>
    <p:extLst>
      <p:ext uri="{BB962C8B-B14F-4D97-AF65-F5344CB8AC3E}">
        <p14:creationId xmlns:p14="http://schemas.microsoft.com/office/powerpoint/2010/main" val="16993771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847A6148-3924-C945-BBB0-90D997620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Eléments de réponse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9F5C71B-D7F7-344B-B22D-A961EF6F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dirty="0"/>
              <a:t>Que proposez vous comme perspectives sur le sujet ?</a:t>
            </a:r>
          </a:p>
          <a:p>
            <a:pPr lvl="1"/>
            <a:r>
              <a:rPr lang="fr-FR" dirty="0"/>
              <a:t>Economiques : peu de solutions concernant les travaux manuels e lien avec le confinement. Tous les métiers de bouche et l’hôtellerie ont été arrêtés. </a:t>
            </a:r>
          </a:p>
          <a:p>
            <a:pPr lvl="1"/>
            <a:r>
              <a:rPr lang="fr-FR" dirty="0"/>
              <a:t>Juridiques : encadrement du télétravail, préservation de l’individu</a:t>
            </a:r>
          </a:p>
          <a:p>
            <a:pPr lvl="1"/>
            <a:r>
              <a:rPr lang="fr-FR" dirty="0"/>
              <a:t>Sociales : Mise en place de dispositifs de reconversion</a:t>
            </a:r>
          </a:p>
          <a:p>
            <a:pPr lvl="1"/>
            <a:r>
              <a:rPr lang="fr-FR" dirty="0"/>
              <a:t>Ce qui est important est que l’étudiant énonce des rubriques et classe les propositions : du plus réaliste au moins réaliste, etc.</a:t>
            </a:r>
          </a:p>
          <a:p>
            <a:pPr lvl="2"/>
            <a:r>
              <a:rPr lang="fr-FR" dirty="0"/>
              <a:t>Technologique, par exemple et la place du numérique ?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4378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Une loupe et un point d’interrogation">
            <a:extLst>
              <a:ext uri="{FF2B5EF4-FFF2-40B4-BE49-F238E27FC236}">
                <a16:creationId xmlns:a16="http://schemas.microsoft.com/office/drawing/2014/main" id="{89070D43-9BD6-A58B-93AD-D48D296DC6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5D58B57F-A922-E1DD-897A-E620427AE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Comment s’entrainer ?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E5F714C-391E-821F-43B4-0B50CD6A8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5292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B965344E-4AE2-3AE9-3269-D2E1A81FC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Ce qu’il ne faut pas faire :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BEA8100F-0A6D-3BAD-5E61-E0C2AB58C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Stresser !</a:t>
            </a:r>
          </a:p>
          <a:p>
            <a:r>
              <a:rPr lang="fr-FR" dirty="0"/>
              <a:t>Paniquer avant et pendant</a:t>
            </a:r>
          </a:p>
          <a:p>
            <a:r>
              <a:rPr lang="fr-FR" dirty="0"/>
              <a:t>Faire du hors sujet</a:t>
            </a:r>
          </a:p>
          <a:p>
            <a:r>
              <a:rPr lang="fr-FR" dirty="0"/>
              <a:t>Montrer que vous savez des choses : ce n’est pas une épreuve sur des connaissances, mais sur vos capacités à structurer votre pensée</a:t>
            </a:r>
          </a:p>
          <a:p>
            <a:r>
              <a:rPr lang="fr-FR" dirty="0"/>
              <a:t>Apprendre des choses par </a:t>
            </a:r>
            <a:r>
              <a:rPr lang="fr-FR" dirty="0" err="1"/>
              <a:t>coeur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89746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B965344E-4AE2-3AE9-3269-D2E1A81FC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Ce qu’il faut faire :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BEA8100F-0A6D-3BAD-5E61-E0C2AB58C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Dormir la veille des examens (minimum 7h de sommeil)</a:t>
            </a:r>
          </a:p>
          <a:p>
            <a:r>
              <a:rPr lang="fr-FR" dirty="0"/>
              <a:t>Lire des articles de journaux (le Monde, les Echos par exemple) et d’entrainer à résumer (qui est la première question. Dégager des idées force du texte, la problématique, la question posée, les réponses pour / contre / pourquoi / quand…</a:t>
            </a:r>
          </a:p>
          <a:p>
            <a:r>
              <a:rPr lang="fr-FR" dirty="0"/>
              <a:t>Aller aux séances du tutorat (donne le rythme de travail et le positionnement de chacun)</a:t>
            </a:r>
          </a:p>
          <a:p>
            <a:r>
              <a:rPr lang="fr-FR" dirty="0"/>
              <a:t>Parler devant une glace en lisant un texte (pour voir tous vos défauts et vos tics !)</a:t>
            </a:r>
          </a:p>
        </p:txBody>
      </p:sp>
    </p:spTree>
    <p:extLst>
      <p:ext uri="{BB962C8B-B14F-4D97-AF65-F5344CB8AC3E}">
        <p14:creationId xmlns:p14="http://schemas.microsoft.com/office/powerpoint/2010/main" val="315365490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1685</Words>
  <Application>Microsoft Macintosh PowerPoint</Application>
  <PresentationFormat>Grand écran</PresentationFormat>
  <Paragraphs>125</Paragraphs>
  <Slides>21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ORAL LAS 1 EPREUVE MEM2 Analyse et Raisonnement</vt:lpstr>
      <vt:lpstr>PLAN</vt:lpstr>
      <vt:lpstr>Qu’est-ce-que cette épreuve ?</vt:lpstr>
      <vt:lpstr>Présentation globale</vt:lpstr>
      <vt:lpstr>Présentation globale</vt:lpstr>
      <vt:lpstr>Questions - réponses</vt:lpstr>
      <vt:lpstr>Premier exemple</vt:lpstr>
      <vt:lpstr>Présentation PowerPoint</vt:lpstr>
      <vt:lpstr>Questions</vt:lpstr>
      <vt:lpstr>Eléments de réponse</vt:lpstr>
      <vt:lpstr>Eléments de réponse</vt:lpstr>
      <vt:lpstr>Eléments de réponse</vt:lpstr>
      <vt:lpstr>Deuxième exemple</vt:lpstr>
      <vt:lpstr>Présentation PowerPoint</vt:lpstr>
      <vt:lpstr>Questions</vt:lpstr>
      <vt:lpstr>Eléments de réponse</vt:lpstr>
      <vt:lpstr>Eléments de réponse</vt:lpstr>
      <vt:lpstr>Eléments de réponse</vt:lpstr>
      <vt:lpstr>Comment s’entrainer ?</vt:lpstr>
      <vt:lpstr>Ce qu’il ne faut pas faire :</vt:lpstr>
      <vt:lpstr>Ce qu’il faut faire 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 2 : Analyse et Raisonnement</dc:title>
  <dc:creator>Pascal Staccini</dc:creator>
  <cp:lastModifiedBy>Pascal Staccini</cp:lastModifiedBy>
  <cp:revision>48</cp:revision>
  <dcterms:created xsi:type="dcterms:W3CDTF">2021-05-30T18:25:30Z</dcterms:created>
  <dcterms:modified xsi:type="dcterms:W3CDTF">2023-05-03T14:14:36Z</dcterms:modified>
</cp:coreProperties>
</file>