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slides/slide25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s/slide18.xml" ContentType="application/vnd.openxmlformats-officedocument.presentationml.slide+xml"/>
  <Override PartName="/ppt/slides/slide2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slides/slide26.xml" ContentType="application/vnd.openxmlformats-officedocument.presentationml.slide+xml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slides/slide24.xml" ContentType="application/vnd.openxmlformats-officedocument.presentationml.slide+xml"/>
  <Override PartName="/ppt/slideLayouts/slideLayout9.xml" ContentType="application/vnd.openxmlformats-officedocument.presentationml.slideLayout+xml"/>
  <Default Extension="wdp" ContentType="image/vnd.ms-photo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s/slide17.xml" ContentType="application/vnd.openxmlformats-officedocument.presentationml.slide+xml"/>
  <Override PartName="/ppt/slides/slide22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5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756" r:id="rId1"/>
  </p:sldMasterIdLst>
  <p:sldIdLst>
    <p:sldId id="256" r:id="rId2"/>
    <p:sldId id="262" r:id="rId3"/>
    <p:sldId id="263" r:id="rId4"/>
    <p:sldId id="257" r:id="rId5"/>
    <p:sldId id="264" r:id="rId6"/>
    <p:sldId id="279" r:id="rId7"/>
    <p:sldId id="277" r:id="rId8"/>
    <p:sldId id="278" r:id="rId9"/>
    <p:sldId id="259" r:id="rId10"/>
    <p:sldId id="283" r:id="rId11"/>
    <p:sldId id="280" r:id="rId12"/>
    <p:sldId id="281" r:id="rId13"/>
    <p:sldId id="282" r:id="rId14"/>
    <p:sldId id="260" r:id="rId15"/>
    <p:sldId id="266" r:id="rId16"/>
    <p:sldId id="267" r:id="rId17"/>
    <p:sldId id="269" r:id="rId18"/>
    <p:sldId id="261" r:id="rId19"/>
    <p:sldId id="268" r:id="rId20"/>
    <p:sldId id="270" r:id="rId21"/>
    <p:sldId id="271" r:id="rId22"/>
    <p:sldId id="275" r:id="rId23"/>
    <p:sldId id="272" r:id="rId24"/>
    <p:sldId id="273" r:id="rId25"/>
    <p:sldId id="274" r:id="rId26"/>
    <p:sldId id="276" r:id="rId2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horzBarState="maximized">
    <p:restoredLeft sz="15620"/>
    <p:restoredTop sz="78239" autoAdjust="0"/>
  </p:normalViewPr>
  <p:slideViewPr>
    <p:cSldViewPr>
      <p:cViewPr>
        <p:scale>
          <a:sx n="75" d="100"/>
          <a:sy n="75" d="100"/>
        </p:scale>
        <p:origin x="-1304" y="-6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2BCF6-687A-4119-98BC-2F7A42C0A772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7AF3-954E-4422-8436-274A96ECED4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2BCF6-687A-4119-98BC-2F7A42C0A772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7AF3-954E-4422-8436-274A96ECED4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2BCF6-687A-4119-98BC-2F7A42C0A772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7AF3-954E-4422-8436-274A96ECED4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2BCF6-687A-4119-98BC-2F7A42C0A772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7AF3-954E-4422-8436-274A96ECED4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2BCF6-687A-4119-98BC-2F7A42C0A772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7AF3-954E-4422-8436-274A96ECED4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2BCF6-687A-4119-98BC-2F7A42C0A772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7AF3-954E-4422-8436-274A96ECED4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2BCF6-687A-4119-98BC-2F7A42C0A772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7AF3-954E-4422-8436-274A96ECED4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2BCF6-687A-4119-98BC-2F7A42C0A772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7AF3-954E-4422-8436-274A96ECED4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2BCF6-687A-4119-98BC-2F7A42C0A772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7AF3-954E-4422-8436-274A96ECED4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2BCF6-687A-4119-98BC-2F7A42C0A772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7AF3-954E-4422-8436-274A96ECED46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2BCF6-687A-4119-98BC-2F7A42C0A772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67AF3-954E-4422-8436-274A96ECED46}" type="slidenum">
              <a:rPr lang="fr-FR" smtClean="0"/>
              <a:pPr/>
              <a:t>‹#›</a:t>
            </a:fld>
            <a:endParaRPr lang="fr-FR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C42BCF6-687A-4119-98BC-2F7A42C0A772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A467AF3-954E-4422-8436-274A96ECED46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3" Type="http://schemas.microsoft.com/office/2007/relationships/hdphoto" Target="../media/hdphoto2.wdp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764704"/>
            <a:ext cx="7772400" cy="1780108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tx1"/>
                </a:solidFill>
              </a:rPr>
              <a:t/>
            </a:r>
            <a:br>
              <a:rPr lang="fr-FR" dirty="0" smtClean="0">
                <a:solidFill>
                  <a:schemeClr val="tx1"/>
                </a:solidFill>
              </a:rPr>
            </a:br>
            <a:r>
              <a:rPr lang="fr-FR" dirty="0">
                <a:solidFill>
                  <a:schemeClr val="tx1"/>
                </a:solidFill>
              </a:rPr>
              <a:t/>
            </a:r>
            <a:br>
              <a:rPr lang="fr-FR" dirty="0">
                <a:solidFill>
                  <a:schemeClr val="tx1"/>
                </a:solidFill>
              </a:rPr>
            </a:br>
            <a:r>
              <a:rPr lang="fr-FR" dirty="0" smtClean="0">
                <a:solidFill>
                  <a:schemeClr val="tx1"/>
                </a:solidFill>
              </a:rPr>
              <a:t/>
            </a:r>
            <a:br>
              <a:rPr lang="fr-FR" dirty="0" smtClean="0">
                <a:solidFill>
                  <a:schemeClr val="tx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Séance de Révision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UE6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3284984"/>
            <a:ext cx="6400800" cy="1473200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Partie Pharmacocinétique et Pharmacodynamie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Quelques rappels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43371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Voie </a:t>
            </a:r>
            <a:r>
              <a:rPr lang="fr-FR" b="1" dirty="0" smtClean="0"/>
              <a:t>obligatoire</a:t>
            </a:r>
            <a:r>
              <a:rPr lang="fr-FR" dirty="0" smtClean="0"/>
              <a:t>  sauf pour la voie IV</a:t>
            </a:r>
          </a:p>
          <a:p>
            <a:pPr marL="0" indent="0">
              <a:buNone/>
            </a:pPr>
            <a:r>
              <a:rPr lang="fr-FR" sz="1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fr-FR" sz="1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Garraffo</a:t>
            </a:r>
            <a:r>
              <a:rPr lang="fr-FR" sz="1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a dit qu’on s’en fou de la IA, car on ne l’utilise que très rarement et que c’est surtout </a:t>
            </a:r>
            <a:r>
              <a:rPr lang="fr-FR" sz="14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</a:t>
            </a:r>
            <a:r>
              <a:rPr lang="fr-FR" sz="1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un effet localisé)</a:t>
            </a:r>
          </a:p>
          <a:p>
            <a:r>
              <a:rPr lang="fr-FR" dirty="0" smtClean="0"/>
              <a:t>La question clé pour répondre au « méli –mélo » du Pr </a:t>
            </a:r>
            <a:r>
              <a:rPr lang="fr-FR" dirty="0" err="1" smtClean="0"/>
              <a:t>Garraffo</a:t>
            </a:r>
            <a:r>
              <a:rPr lang="fr-FR" dirty="0" smtClean="0"/>
              <a:t> sur le classement des voies d’administrations: </a:t>
            </a:r>
          </a:p>
          <a:p>
            <a:pPr marL="0" indent="0">
              <a:buNone/>
            </a:pPr>
            <a:endParaRPr lang="fr-FR" i="1" dirty="0" smtClean="0"/>
          </a:p>
          <a:p>
            <a:pPr marL="0" indent="0">
              <a:buNone/>
            </a:pPr>
            <a:r>
              <a:rPr lang="fr-FR" sz="2000" b="1" dirty="0" smtClean="0">
                <a:solidFill>
                  <a:srgbClr val="FF0000"/>
                </a:solidFill>
              </a:rPr>
              <a:t>« Pars cette voie, mon médicament va-t-il passer </a:t>
            </a:r>
          </a:p>
          <a:p>
            <a:pPr marL="0" indent="0">
              <a:buNone/>
            </a:pPr>
            <a:r>
              <a:rPr lang="fr-FR" sz="2000" b="1" dirty="0" smtClean="0">
                <a:solidFill>
                  <a:srgbClr val="FF0000"/>
                </a:solidFill>
              </a:rPr>
              <a:t>par le tube digestif ? »</a:t>
            </a:r>
          </a:p>
          <a:p>
            <a:endParaRPr lang="fr-FR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338328"/>
            <a:ext cx="8229600" cy="1252728"/>
          </a:xfrm>
        </p:spPr>
        <p:txBody>
          <a:bodyPr/>
          <a:lstStyle/>
          <a:p>
            <a:r>
              <a:rPr lang="fr-FR" dirty="0" smtClean="0"/>
              <a:t>L’Absorption</a:t>
            </a:r>
            <a:endParaRPr lang="fr-FR" dirty="0"/>
          </a:p>
        </p:txBody>
      </p:sp>
      <p:pic>
        <p:nvPicPr>
          <p:cNvPr id="3074" name="Picture 2" descr="http://drugscenter.fr/wp-content/uploads/2012/06/les-problmes-de-poids-et-il-est-mdicament-de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221088"/>
            <a:ext cx="2484586" cy="248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6469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99592" y="2492896"/>
            <a:ext cx="7408333" cy="3888432"/>
          </a:xfrm>
        </p:spPr>
        <p:txBody>
          <a:bodyPr>
            <a:normAutofit fontScale="85000" lnSpcReduction="20000"/>
          </a:bodyPr>
          <a:lstStyle/>
          <a:p>
            <a:r>
              <a:rPr lang="fr-FR" b="1" dirty="0" smtClean="0"/>
              <a:t>La voie Sublinguale ? </a:t>
            </a:r>
          </a:p>
          <a:p>
            <a:pPr marL="0" indent="0">
              <a:buNone/>
            </a:pPr>
            <a:r>
              <a:rPr lang="fr-FR" dirty="0" smtClean="0"/>
              <a:t>= autre voie d’administration. </a:t>
            </a:r>
            <a:r>
              <a:rPr lang="fr-FR" dirty="0"/>
              <a:t> </a:t>
            </a:r>
            <a:r>
              <a:rPr lang="fr-FR" dirty="0" smtClean="0"/>
              <a:t>Est résorbée directement par les veines sublinguales.  </a:t>
            </a:r>
          </a:p>
          <a:p>
            <a:endParaRPr lang="fr-FR" dirty="0"/>
          </a:p>
          <a:p>
            <a:r>
              <a:rPr lang="fr-FR" b="1" dirty="0" smtClean="0"/>
              <a:t>La voie Nasale ? </a:t>
            </a:r>
          </a:p>
          <a:p>
            <a:pPr marL="0" indent="0">
              <a:buNone/>
            </a:pPr>
            <a:r>
              <a:rPr lang="fr-FR" dirty="0" smtClean="0"/>
              <a:t>= autre voie d’administration.  Pouvant avoir une action locale ou systémique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b="1" dirty="0" smtClean="0"/>
              <a:t>La voie Rectale ?</a:t>
            </a:r>
          </a:p>
          <a:p>
            <a:pPr marL="0" indent="0">
              <a:buNone/>
            </a:pPr>
            <a:r>
              <a:rPr lang="fr-FR" dirty="0" smtClean="0"/>
              <a:t>= Voie </a:t>
            </a:r>
            <a:r>
              <a:rPr lang="fr-FR" dirty="0" err="1" smtClean="0"/>
              <a:t>entérale</a:t>
            </a:r>
            <a:r>
              <a:rPr lang="fr-FR" dirty="0" smtClean="0"/>
              <a:t>. Via les veines hémorroïdaires inférieures. EPP partiel et absorption aléatoire et imprévisible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…</a:t>
            </a:r>
          </a:p>
          <a:p>
            <a:endParaRPr lang="fr-FR" dirty="0"/>
          </a:p>
          <a:p>
            <a:endParaRPr lang="fr-F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Quelle classification pour :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49052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1373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b="1" dirty="0" smtClean="0"/>
              <a:t>= la fraction de la dose administrée qui va être absorbée par une voie d’administration donnée</a:t>
            </a:r>
          </a:p>
          <a:p>
            <a:pPr algn="ctr"/>
            <a:endParaRPr lang="fr-FR" dirty="0" smtClean="0"/>
          </a:p>
          <a:p>
            <a:pPr marL="0" indent="0" algn="ctr">
              <a:buNone/>
            </a:pPr>
            <a:endParaRPr lang="fr-F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Biodisponibilité (1) 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852936"/>
            <a:ext cx="6247036" cy="3838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36502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>
        <mc:Choice xmlns:mc="http://schemas.openxmlformats.org/markup-compatibility/2006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fr-FR" b="1" u="sng" dirty="0" smtClean="0">
                    <a:solidFill>
                      <a:schemeClr val="accent4"/>
                    </a:solidFill>
                  </a:rPr>
                  <a:t>Biodisponibilité simple ou relative </a:t>
                </a:r>
                <a:r>
                  <a:rPr lang="fr-FR" dirty="0">
                    <a:solidFill>
                      <a:schemeClr val="accent4"/>
                    </a:solidFill>
                  </a:rPr>
                  <a:t>:</a:t>
                </a:r>
              </a:p>
              <a:p>
                <a:pPr marL="0" indent="0">
                  <a:buNone/>
                </a:pPr>
                <a:r>
                  <a:rPr lang="fr-FR" dirty="0"/>
                  <a:t>Comparaison de deux voies d’administration différentes (hors IV</a:t>
                </a:r>
                <a:r>
                  <a:rPr lang="fr-FR" dirty="0" smtClean="0"/>
                  <a:t>)</a:t>
                </a:r>
              </a:p>
              <a:p>
                <a:pPr marL="0" indent="0">
                  <a:buNone/>
                </a:pPr>
                <a:r>
                  <a:rPr lang="fr-FR" dirty="0" smtClean="0"/>
                  <a:t>Biodisponibilité (%)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fr-FR" b="1" i="0" smtClean="0">
                            <a:latin typeface="Cambria Math"/>
                          </a:rPr>
                          <m:t>𝐀𝐔𝐂</m:t>
                        </m:r>
                        <m:d>
                          <m:dPr>
                            <m:ctrlPr>
                              <a:rPr lang="fr-FR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fr-FR" b="0" i="0" smtClean="0">
                                <a:latin typeface="Cambria Math"/>
                              </a:rPr>
                              <m:t>test</m:t>
                            </m:r>
                          </m:e>
                        </m:d>
                      </m:num>
                      <m:den>
                        <m:r>
                          <a:rPr lang="fr-FR" b="1" i="0" smtClean="0">
                            <a:latin typeface="Cambria Math"/>
                          </a:rPr>
                          <m:t>𝐀𝐔𝐂</m:t>
                        </m:r>
                        <m:r>
                          <a:rPr lang="fr-FR" b="0" i="0" smtClean="0">
                            <a:latin typeface="Cambria Math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fr-FR" b="0" i="0" smtClean="0">
                            <a:latin typeface="Cambria Math"/>
                          </a:rPr>
                          <m:t>r</m:t>
                        </m:r>
                        <m:r>
                          <a:rPr lang="fr-FR" b="0" i="0" smtClean="0">
                            <a:latin typeface="Cambria Math"/>
                          </a:rPr>
                          <m:t>é</m:t>
                        </m:r>
                        <m:r>
                          <m:rPr>
                            <m:sty m:val="p"/>
                          </m:rPr>
                          <a:rPr lang="fr-FR" b="0" i="0" smtClean="0">
                            <a:latin typeface="Cambria Math"/>
                          </a:rPr>
                          <m:t>f</m:t>
                        </m:r>
                        <m:r>
                          <a:rPr lang="fr-FR" b="0" i="0" smtClean="0">
                            <a:latin typeface="Cambria Math"/>
                          </a:rPr>
                          <m:t>é</m:t>
                        </m:r>
                        <m:r>
                          <m:rPr>
                            <m:sty m:val="p"/>
                          </m:rPr>
                          <a:rPr lang="fr-FR" b="0" i="0" smtClean="0">
                            <a:latin typeface="Cambria Math"/>
                          </a:rPr>
                          <m:t>rence</m:t>
                        </m:r>
                        <m:r>
                          <a:rPr lang="fr-FR" b="0" i="0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endParaRPr lang="fr-FR" dirty="0"/>
              </a:p>
              <a:p>
                <a:endParaRPr lang="fr-FR" dirty="0" smtClean="0"/>
              </a:p>
              <a:p>
                <a:r>
                  <a:rPr lang="fr-FR" b="1" u="sng" dirty="0" smtClean="0">
                    <a:solidFill>
                      <a:schemeClr val="accent4"/>
                    </a:solidFill>
                  </a:rPr>
                  <a:t>Biodisponibilité </a:t>
                </a:r>
                <a:r>
                  <a:rPr lang="fr-FR" b="1" u="sng" dirty="0">
                    <a:solidFill>
                      <a:schemeClr val="accent4"/>
                    </a:solidFill>
                  </a:rPr>
                  <a:t>absolue:</a:t>
                </a:r>
              </a:p>
              <a:p>
                <a:pPr marL="0" indent="0">
                  <a:buNone/>
                </a:pPr>
                <a:r>
                  <a:rPr lang="fr-FR" dirty="0"/>
                  <a:t>Comparaison d’une voie d’administration à l’administration </a:t>
                </a:r>
                <a:r>
                  <a:rPr lang="fr-FR" dirty="0" smtClean="0"/>
                  <a:t>IV</a:t>
                </a:r>
              </a:p>
              <a:p>
                <a:pPr marL="0" indent="0">
                  <a:buNone/>
                </a:pPr>
                <a:r>
                  <a:rPr lang="fr-FR" dirty="0" smtClean="0"/>
                  <a:t>Biodisponibilité (%)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fr-FR" b="1" i="0" smtClean="0">
                            <a:latin typeface="Cambria Math"/>
                          </a:rPr>
                          <m:t>𝐀𝐔𝐂</m:t>
                        </m:r>
                        <m:r>
                          <a:rPr lang="fr-FR" b="0" i="0" smtClean="0">
                            <a:latin typeface="Cambria Math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fr-FR" b="0" i="0" smtClean="0">
                            <a:latin typeface="Cambria Math"/>
                          </a:rPr>
                          <m:t>test</m:t>
                        </m:r>
                        <m:r>
                          <a:rPr lang="fr-FR" b="0" i="0" smtClean="0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fr-FR" b="1" i="0" smtClean="0">
                            <a:latin typeface="Cambria Math"/>
                          </a:rPr>
                          <m:t>𝐀𝐔𝐂</m:t>
                        </m:r>
                        <m:r>
                          <a:rPr lang="fr-FR" b="0" i="0" smtClean="0">
                            <a:latin typeface="Cambria Math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fr-FR" b="0" i="0" smtClean="0">
                            <a:latin typeface="Cambria Math"/>
                          </a:rPr>
                          <m:t>IV</m:t>
                        </m:r>
                        <m:r>
                          <a:rPr lang="fr-FR" b="0" i="0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endParaRPr lang="fr-FR" dirty="0"/>
              </a:p>
              <a:p>
                <a:endParaRPr lang="fr-FR" dirty="0"/>
              </a:p>
            </p:txBody>
          </p:sp>
        </mc:Choice>
        <mc:Fallback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070" t="-2827" r="-1893" b="-11484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Biodisponibilité (2)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46554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Courbes concentration de médicament en fonction du temps</a:t>
            </a:r>
            <a:endParaRPr lang="fr-F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Exemples</a:t>
            </a:r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tretch>
            <a:fillRect/>
          </a:stretch>
        </p:blipFill>
        <p:spPr bwMode="auto">
          <a:xfrm>
            <a:off x="2699792" y="3166740"/>
            <a:ext cx="4175120" cy="298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32163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Avec la biodisponibilité, on va retrouver </a:t>
            </a:r>
            <a:r>
              <a:rPr lang="fr-FR" dirty="0">
                <a:solidFill>
                  <a:srgbClr val="FF0000"/>
                </a:solidFill>
              </a:rPr>
              <a:t>3 critères </a:t>
            </a:r>
            <a:r>
              <a:rPr lang="fr-FR" dirty="0"/>
              <a:t>essentiels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55576" y="1916832"/>
            <a:ext cx="7408333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dirty="0" smtClean="0"/>
          </a:p>
          <a:p>
            <a:endParaRPr lang="fr-FR" dirty="0"/>
          </a:p>
          <a:p>
            <a:pPr fontAlgn="t"/>
            <a:endParaRPr lang="fr-FR" dirty="0"/>
          </a:p>
          <a:p>
            <a:endParaRPr lang="fr-F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132856"/>
            <a:ext cx="4608512" cy="2649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443008838"/>
              </p:ext>
            </p:extLst>
          </p:nvPr>
        </p:nvGraphicFramePr>
        <p:xfrm>
          <a:off x="1475656" y="4869160"/>
          <a:ext cx="6096000" cy="1406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/>
                <a:gridCol w="5231904"/>
              </a:tblGrid>
              <a:tr h="3600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err="1" smtClean="0">
                          <a:solidFill>
                            <a:schemeClr val="tx1"/>
                          </a:solidFill>
                        </a:rPr>
                        <a:t>Cmax</a:t>
                      </a:r>
                      <a:endParaRPr lang="fr-FR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Point le plus haut de la courbe</a:t>
                      </a:r>
                    </a:p>
                  </a:txBody>
                  <a:tcPr/>
                </a:tc>
              </a:tr>
              <a:tr h="33297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err="1" smtClean="0"/>
                        <a:t>Tmax</a:t>
                      </a:r>
                      <a:endParaRPr lang="fr-FR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Temps qu’il faut atteindre pour atteindre </a:t>
                      </a:r>
                      <a:r>
                        <a:rPr lang="fr-FR" dirty="0" err="1" smtClean="0"/>
                        <a:t>Cmax</a:t>
                      </a:r>
                      <a:endParaRPr lang="fr-FR" dirty="0" smtClean="0"/>
                    </a:p>
                  </a:txBody>
                  <a:tcPr/>
                </a:tc>
              </a:tr>
              <a:tr h="675112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AUC</a:t>
                      </a:r>
                      <a:endParaRPr lang="fr-F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Meilleur témoin de l’exposition d’un patient au médicament.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887601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Ces 3 paramètres permettent la définition de la </a:t>
            </a:r>
            <a:r>
              <a:rPr lang="fr-FR" b="1" dirty="0" smtClean="0">
                <a:solidFill>
                  <a:srgbClr val="FF0000"/>
                </a:solidFill>
              </a:rPr>
              <a:t>Bioéquivalence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= comparaison de </a:t>
            </a:r>
            <a:r>
              <a:rPr lang="fr-FR" b="1" dirty="0" smtClean="0"/>
              <a:t>deux formes différentes </a:t>
            </a:r>
            <a:r>
              <a:rPr lang="fr-FR" dirty="0" smtClean="0"/>
              <a:t>du même mdc ou </a:t>
            </a:r>
            <a:r>
              <a:rPr lang="fr-FR" b="1" dirty="0" smtClean="0"/>
              <a:t>deux formes identiques </a:t>
            </a:r>
            <a:r>
              <a:rPr lang="fr-FR" dirty="0" smtClean="0"/>
              <a:t>(générique/princeps)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i="1" u="sng" dirty="0" smtClean="0"/>
              <a:t>NB : </a:t>
            </a:r>
            <a:r>
              <a:rPr lang="fr-FR" i="1" dirty="0" smtClean="0"/>
              <a:t>rapport </a:t>
            </a:r>
            <a:r>
              <a:rPr lang="fr-FR" i="1" dirty="0" err="1" smtClean="0"/>
              <a:t>pr</a:t>
            </a:r>
            <a:r>
              <a:rPr lang="fr-FR" i="1" dirty="0" smtClean="0"/>
              <a:t> bioéquivalence du générique : [0,8-1,25]</a:t>
            </a:r>
          </a:p>
          <a:p>
            <a:endParaRPr lang="fr-F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Bioéquivalence</a:t>
            </a:r>
            <a:endParaRPr lang="fr-FR" dirty="0"/>
          </a:p>
        </p:txBody>
      </p:sp>
      <p:pic>
        <p:nvPicPr>
          <p:cNvPr id="4098" name="Picture 2" descr="http://www.ellispharma.com/news/wp-content/uploads/2012/04/pil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301208"/>
            <a:ext cx="3528392" cy="1191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46882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43608" y="2492896"/>
            <a:ext cx="7408333" cy="4209331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/>
              <a:t>= </a:t>
            </a:r>
            <a:r>
              <a:rPr lang="fr-FR" b="1" dirty="0" smtClean="0"/>
              <a:t>volume de sang totalement épuré en médicament par unité de temps </a:t>
            </a:r>
            <a:r>
              <a:rPr lang="fr-FR" dirty="0" smtClean="0"/>
              <a:t>(</a:t>
            </a:r>
            <a:r>
              <a:rPr lang="fr-FR" dirty="0" err="1" smtClean="0"/>
              <a:t>mL</a:t>
            </a:r>
            <a:r>
              <a:rPr lang="fr-FR" dirty="0" smtClean="0"/>
              <a:t>/min ou L/H)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Elle renseigne sur les </a:t>
            </a:r>
            <a:r>
              <a:rPr lang="fr-FR" b="1" dirty="0" smtClean="0">
                <a:solidFill>
                  <a:srgbClr val="FF0000"/>
                </a:solidFill>
              </a:rPr>
              <a:t>capacités </a:t>
            </a:r>
          </a:p>
          <a:p>
            <a:pPr marL="0" indent="0">
              <a:buNone/>
            </a:pPr>
            <a:r>
              <a:rPr lang="fr-FR" b="1" dirty="0" smtClean="0">
                <a:solidFill>
                  <a:srgbClr val="FF0000"/>
                </a:solidFill>
              </a:rPr>
              <a:t>d’un organe à éliminer </a:t>
            </a:r>
          </a:p>
          <a:p>
            <a:pPr marL="0" indent="0">
              <a:buNone/>
            </a:pPr>
            <a:r>
              <a:rPr lang="fr-FR" sz="2000" i="1" dirty="0" smtClean="0"/>
              <a:t>(</a:t>
            </a:r>
            <a:r>
              <a:rPr lang="fr-FR" sz="2000" i="1" dirty="0" smtClean="0">
                <a:latin typeface="Candara"/>
              </a:rPr>
              <a:t>≠ d’une information sur le </a:t>
            </a:r>
          </a:p>
          <a:p>
            <a:pPr marL="0" indent="0">
              <a:buNone/>
            </a:pPr>
            <a:r>
              <a:rPr lang="fr-FR" sz="2000" i="1" dirty="0" smtClean="0">
                <a:latin typeface="Candara"/>
              </a:rPr>
              <a:t>site d’élimination)</a:t>
            </a:r>
          </a:p>
          <a:p>
            <a:pPr marL="0" indent="0">
              <a:buNone/>
            </a:pPr>
            <a:endParaRPr lang="fr-FR" dirty="0">
              <a:latin typeface="Candara"/>
            </a:endParaRP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clairance</a:t>
            </a:r>
            <a:endParaRPr lang="fr-FR" dirty="0"/>
          </a:p>
        </p:txBody>
      </p:sp>
      <p:pic>
        <p:nvPicPr>
          <p:cNvPr id="1026" name="Picture 2" descr="http://gerontologique.files.wordpress.com/2010/05/manneken-p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356992"/>
            <a:ext cx="2857500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6184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>
        <mc:Choice xmlns:mc="http://schemas.openxmlformats.org/markup-compatibility/2006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>
              <a:xfrm>
                <a:off x="395537" y="2675467"/>
                <a:ext cx="7884864" cy="3450696"/>
              </a:xfrm>
            </p:spPr>
            <p:txBody>
              <a:bodyPr/>
              <a:lstStyle/>
              <a:p>
                <a:r>
                  <a:rPr lang="fr-FR" b="1" dirty="0" smtClean="0">
                    <a:solidFill>
                      <a:srgbClr val="FF0000"/>
                    </a:solidFill>
                  </a:rPr>
                  <a:t>Temps de demie vie </a:t>
                </a:r>
                <a:r>
                  <a:rPr lang="fr-FR" dirty="0" smtClean="0"/>
                  <a:t>=  temps nécessaire pour </a:t>
                </a:r>
                <a:r>
                  <a:rPr lang="fr-FR" b="1" dirty="0" smtClean="0"/>
                  <a:t>diviser par deux</a:t>
                </a:r>
                <a:r>
                  <a:rPr lang="fr-FR" dirty="0" smtClean="0"/>
                  <a:t> les concentrations plasmatiques lorsque </a:t>
                </a:r>
                <a:r>
                  <a:rPr lang="fr-FR" b="1" dirty="0" smtClean="0"/>
                  <a:t>l’équilibre de distribution est atteint</a:t>
                </a:r>
              </a:p>
              <a:p>
                <a:pPr marL="0" indent="0">
                  <a:buNone/>
                </a:pPr>
                <a:r>
                  <a:rPr lang="fr-FR" b="1" dirty="0"/>
                  <a:t> </a:t>
                </a:r>
                <a:r>
                  <a:rPr lang="fr-FR" b="1" dirty="0" smtClean="0"/>
                  <a:t>                         T1/2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fr-FR" b="1" i="0" smtClean="0">
                            <a:latin typeface="Cambria Math"/>
                          </a:rPr>
                          <m:t>𝐋𝐧𝟐</m:t>
                        </m:r>
                      </m:num>
                      <m:den>
                        <m:r>
                          <a:rPr lang="fr-FR" b="1" i="0" smtClean="0">
                            <a:latin typeface="Cambria Math"/>
                          </a:rPr>
                          <m:t>𝐤𝐞</m:t>
                        </m:r>
                      </m:den>
                    </m:f>
                  </m:oMath>
                </a14:m>
                <a:endParaRPr lang="fr-FR" b="1" dirty="0" smtClean="0"/>
              </a:p>
              <a:p>
                <a:pPr marL="0" indent="0">
                  <a:buNone/>
                </a:pPr>
                <a:endParaRPr lang="fr-FR" sz="2000" i="1" dirty="0" smtClean="0">
                  <a:sym typeface="Wingdings"/>
                </a:endParaRPr>
              </a:p>
              <a:p>
                <a:pPr>
                  <a:buFont typeface="Wingdings"/>
                  <a:buChar char="M"/>
                </a:pPr>
                <a:r>
                  <a:rPr lang="fr-FR" sz="2000" i="1" dirty="0" smtClean="0">
                    <a:sym typeface="Wingdings"/>
                  </a:rPr>
                  <a:t>Il faut exprimer les c° en semi </a:t>
                </a:r>
              </a:p>
              <a:p>
                <a:pPr marL="0" indent="0">
                  <a:buNone/>
                </a:pPr>
                <a:r>
                  <a:rPr lang="fr-FR" sz="2000" i="1" dirty="0" smtClean="0">
                    <a:sym typeface="Wingdings"/>
                  </a:rPr>
                  <a:t>Log </a:t>
                </a:r>
                <a:r>
                  <a:rPr lang="fr-FR" sz="2000" i="1" dirty="0" err="1" smtClean="0">
                    <a:sym typeface="Wingdings"/>
                  </a:rPr>
                  <a:t>pr</a:t>
                </a:r>
                <a:r>
                  <a:rPr lang="fr-FR" sz="2000" i="1" dirty="0" smtClean="0">
                    <a:sym typeface="Wingdings"/>
                  </a:rPr>
                  <a:t> déterminer T1/2 graphiquement</a:t>
                </a:r>
                <a:endParaRPr lang="fr-FR" sz="2000" i="1" dirty="0" smtClean="0"/>
              </a:p>
              <a:p>
                <a:endParaRPr lang="fr-FR" dirty="0"/>
              </a:p>
            </p:txBody>
          </p:sp>
        </mc:Choice>
        <mc:Fallback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7" y="2675467"/>
                <a:ext cx="7884864" cy="3450696"/>
              </a:xfrm>
              <a:blipFill rotWithShape="1">
                <a:blip r:embed="rId2"/>
                <a:stretch>
                  <a:fillRect l="-1237" t="-1943" r="-77" b="-141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On rappel la différence avec la 1/2vie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933056"/>
            <a:ext cx="4152900" cy="22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55134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>
        <mc:Choice xmlns:mc="http://schemas.openxmlformats.org/markup-compatibility/2006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>
              <a:xfrm>
                <a:off x="872067" y="2420888"/>
                <a:ext cx="7408333" cy="4032447"/>
              </a:xfrm>
            </p:spPr>
            <p:txBody>
              <a:bodyPr>
                <a:normAutofit fontScale="92500" lnSpcReduction="10000"/>
              </a:bodyPr>
              <a:lstStyle/>
              <a:p>
                <a:r>
                  <a:rPr lang="fr-FR" dirty="0" smtClean="0"/>
                  <a:t>Après IV :     </a:t>
                </a:r>
                <a:r>
                  <a:rPr lang="fr-FR" b="1" dirty="0" smtClean="0"/>
                  <a:t>CL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fr-FR" b="1" i="0" smtClean="0">
                            <a:latin typeface="Cambria Math"/>
                          </a:rPr>
                          <m:t>𝐝𝐨𝐬𝐞</m:t>
                        </m:r>
                        <m:r>
                          <a:rPr lang="fr-FR" b="1" i="0" smtClean="0">
                            <a:latin typeface="Cambria Math"/>
                          </a:rPr>
                          <m:t> </m:t>
                        </m:r>
                        <m:r>
                          <a:rPr lang="fr-FR" b="1" i="0" smtClean="0">
                            <a:latin typeface="Cambria Math"/>
                          </a:rPr>
                          <m:t>𝐈𝐕</m:t>
                        </m:r>
                      </m:num>
                      <m:den>
                        <m:r>
                          <a:rPr lang="fr-FR" b="1" i="0" smtClean="0">
                            <a:latin typeface="Cambria Math"/>
                          </a:rPr>
                          <m:t>𝐀𝐔𝐂</m:t>
                        </m:r>
                        <m:r>
                          <a:rPr lang="fr-FR" b="1" i="0" smtClean="0">
                            <a:latin typeface="Cambria Math"/>
                          </a:rPr>
                          <m:t> </m:t>
                        </m:r>
                        <m:r>
                          <a:rPr lang="fr-FR" b="1" i="0" smtClean="0">
                            <a:latin typeface="Cambria Math"/>
                          </a:rPr>
                          <m:t>𝐩𝐥𝐚𝐬𝐦𝐚</m:t>
                        </m:r>
                      </m:den>
                    </m:f>
                  </m:oMath>
                </a14:m>
                <a:endParaRPr lang="fr-FR" b="1" dirty="0" smtClean="0"/>
              </a:p>
              <a:p>
                <a:endParaRPr lang="fr-FR" dirty="0" smtClean="0"/>
              </a:p>
              <a:p>
                <a:r>
                  <a:rPr lang="fr-FR" dirty="0" smtClean="0"/>
                  <a:t>Après per os : </a:t>
                </a:r>
                <a:r>
                  <a:rPr lang="fr-FR" b="1" dirty="0" smtClean="0"/>
                  <a:t>CL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b="1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fr-FR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𝐅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𝐱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𝐝𝐨𝐬𝐞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𝐩𝐞𝐫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𝐨𝐬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𝐀𝐔𝐂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𝐩𝐞𝐫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𝐨𝐬</m:t>
                        </m:r>
                        <m:r>
                          <a:rPr lang="fr-FR" b="1" i="0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endParaRPr lang="fr-FR" b="1" dirty="0" smtClean="0"/>
              </a:p>
              <a:p>
                <a:endParaRPr lang="fr-FR" dirty="0" smtClean="0"/>
              </a:p>
              <a:p>
                <a:r>
                  <a:rPr lang="fr-FR" dirty="0" smtClean="0"/>
                  <a:t>Résultante de toutes les clairances :</a:t>
                </a:r>
              </a:p>
              <a:p>
                <a:pPr marL="0" indent="0" algn="ctr">
                  <a:buNone/>
                </a:pPr>
                <a:r>
                  <a:rPr lang="fr-FR" sz="2200" b="1" dirty="0" err="1" smtClean="0"/>
                  <a:t>CLtotale</a:t>
                </a:r>
                <a:r>
                  <a:rPr lang="fr-FR" sz="2200" b="1" dirty="0" smtClean="0"/>
                  <a:t> = </a:t>
                </a:r>
                <a:r>
                  <a:rPr lang="fr-FR" sz="2200" b="1" dirty="0" err="1" smtClean="0"/>
                  <a:t>CLrénale</a:t>
                </a:r>
                <a:r>
                  <a:rPr lang="fr-FR" sz="2200" b="1" dirty="0" smtClean="0"/>
                  <a:t> + </a:t>
                </a:r>
                <a:r>
                  <a:rPr lang="fr-FR" sz="2200" b="1" dirty="0" err="1" smtClean="0"/>
                  <a:t>CLhépatique</a:t>
                </a:r>
                <a:r>
                  <a:rPr lang="fr-FR" sz="2200" b="1" dirty="0" smtClean="0"/>
                  <a:t> + </a:t>
                </a:r>
                <a:r>
                  <a:rPr lang="fr-FR" sz="2200" b="1" dirty="0" err="1" smtClean="0"/>
                  <a:t>Clautres</a:t>
                </a:r>
                <a:endParaRPr lang="fr-FR" sz="2200" b="1" dirty="0" smtClean="0"/>
              </a:p>
              <a:p>
                <a:pPr marL="0" indent="0" algn="ctr">
                  <a:buNone/>
                </a:pPr>
                <a:endParaRPr lang="fr-FR" dirty="0" smtClean="0"/>
              </a:p>
              <a:p>
                <a:r>
                  <a:rPr lang="fr-FR" dirty="0" smtClean="0"/>
                  <a:t>Clairance de l’organe : </a:t>
                </a:r>
              </a:p>
              <a:p>
                <a:pPr marL="0" indent="0" algn="ctr">
                  <a:buNone/>
                </a:pPr>
                <a:r>
                  <a:rPr lang="fr-FR" b="1" dirty="0" err="1" smtClean="0"/>
                  <a:t>CLorgane</a:t>
                </a:r>
                <a:r>
                  <a:rPr lang="fr-FR" b="1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fr-FR" b="1" i="0" smtClean="0">
                            <a:latin typeface="Cambria Math"/>
                          </a:rPr>
                          <m:t>𝐯</m:t>
                        </m:r>
                        <m:r>
                          <a:rPr lang="fr-FR" b="1" i="0" smtClean="0">
                            <a:latin typeface="Cambria Math"/>
                          </a:rPr>
                          <m:t>(é</m:t>
                        </m:r>
                        <m:r>
                          <a:rPr lang="fr-FR" b="1" i="0" smtClean="0">
                            <a:latin typeface="Cambria Math"/>
                          </a:rPr>
                          <m:t>𝐥𝐢𝐦𝐢𝐧𝐚𝐭𝐢𝐨𝐧</m:t>
                        </m:r>
                        <m:r>
                          <a:rPr lang="fr-FR" b="1" i="0" smtClean="0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fr-FR" b="1" i="0" smtClean="0">
                            <a:latin typeface="Cambria Math"/>
                          </a:rPr>
                          <m:t>𝐜</m:t>
                        </m:r>
                        <m:r>
                          <a:rPr lang="fr-FR" b="1" i="0" smtClean="0">
                            <a:latin typeface="Cambria Math"/>
                          </a:rPr>
                          <m:t>(é</m:t>
                        </m:r>
                        <m:r>
                          <a:rPr lang="fr-FR" b="1" i="0" smtClean="0">
                            <a:latin typeface="Cambria Math"/>
                          </a:rPr>
                          <m:t>𝐥𝐢𝐦𝐢𝐧𝐚𝐭𝐢𝐨𝐧</m:t>
                        </m:r>
                        <m:r>
                          <a:rPr lang="fr-FR" b="1" i="0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fr-FR" b="1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fr-FR" b="1" i="0" smtClean="0">
                            <a:latin typeface="Cambria Math"/>
                          </a:rPr>
                          <m:t>𝐐𝐨𝐫𝐠𝐚𝐧𝐞</m:t>
                        </m:r>
                        <m:r>
                          <a:rPr lang="fr-FR" b="1" i="0" smtClean="0">
                            <a:latin typeface="Cambria Math"/>
                          </a:rPr>
                          <m:t> </m:t>
                        </m:r>
                        <m:r>
                          <a:rPr lang="fr-FR" b="1" i="0" smtClean="0">
                            <a:latin typeface="Cambria Math"/>
                          </a:rPr>
                          <m:t>𝐱</m:t>
                        </m:r>
                        <m:r>
                          <a:rPr lang="fr-FR" b="1" i="0" smtClean="0">
                            <a:latin typeface="Cambria Math"/>
                          </a:rPr>
                          <m:t> (</m:t>
                        </m:r>
                        <m:r>
                          <a:rPr lang="fr-FR" b="1" i="0" smtClean="0">
                            <a:latin typeface="Cambria Math"/>
                          </a:rPr>
                          <m:t>𝐂𝐞𝐧𝐭𝐫</m:t>
                        </m:r>
                        <m:r>
                          <a:rPr lang="fr-FR" b="1" i="0" smtClean="0">
                            <a:latin typeface="Cambria Math"/>
                          </a:rPr>
                          <m:t>é</m:t>
                        </m:r>
                        <m:r>
                          <a:rPr lang="fr-FR" b="1" i="0" smtClean="0">
                            <a:latin typeface="Cambria Math"/>
                          </a:rPr>
                          <m:t>𝐞</m:t>
                        </m:r>
                        <m:r>
                          <a:rPr lang="fr-FR" b="1" i="0" smtClean="0">
                            <a:latin typeface="Cambria Math"/>
                          </a:rPr>
                          <m:t> −</m:t>
                        </m:r>
                        <m:r>
                          <a:rPr lang="fr-FR" b="1" i="0" smtClean="0">
                            <a:latin typeface="Cambria Math"/>
                          </a:rPr>
                          <m:t>𝐂𝐬𝐨𝐫𝐭𝐢𝐞</m:t>
                        </m:r>
                        <m:r>
                          <a:rPr lang="fr-FR" b="1" i="0" smtClean="0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fr-FR" b="1" i="0" smtClean="0">
                            <a:latin typeface="Cambria Math"/>
                          </a:rPr>
                          <m:t>𝐂𝐞𝐧𝐭𝐫</m:t>
                        </m:r>
                        <m:r>
                          <a:rPr lang="fr-FR" b="1" i="0" smtClean="0">
                            <a:latin typeface="Cambria Math"/>
                          </a:rPr>
                          <m:t>é</m:t>
                        </m:r>
                        <m:r>
                          <a:rPr lang="fr-FR" b="1" i="0" smtClean="0">
                            <a:latin typeface="Cambria Math"/>
                          </a:rPr>
                          <m:t>𝐞</m:t>
                        </m:r>
                      </m:den>
                    </m:f>
                  </m:oMath>
                </a14:m>
                <a:endParaRPr lang="fr-FR" b="1" dirty="0"/>
              </a:p>
            </p:txBody>
          </p:sp>
        </mc:Choice>
        <mc:Fallback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72067" y="2420888"/>
                <a:ext cx="7408333" cy="4032447"/>
              </a:xfrm>
              <a:blipFill rotWithShape="1">
                <a:blip r:embed="rId2"/>
                <a:stretch>
                  <a:fillRect l="-1070" t="-45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clairance systémique</a:t>
            </a:r>
            <a:endParaRPr lang="fr-FR" dirty="0"/>
          </a:p>
        </p:txBody>
      </p:sp>
      <p:pic>
        <p:nvPicPr>
          <p:cNvPr id="2050" name="Picture 2" descr="http://i.istockimg.com/file_thumbview_approve/14333219/2/stock-illustration-14333219-organ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36912"/>
            <a:ext cx="2088232" cy="195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34988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err="1" smtClean="0"/>
              <a:t>CLhépatique</a:t>
            </a:r>
            <a:r>
              <a:rPr lang="fr-FR" dirty="0" smtClean="0"/>
              <a:t> = </a:t>
            </a:r>
            <a:r>
              <a:rPr lang="fr-FR" dirty="0" err="1" smtClean="0"/>
              <a:t>CLmétabolisme</a:t>
            </a:r>
            <a:r>
              <a:rPr lang="fr-FR" dirty="0" smtClean="0"/>
              <a:t> + </a:t>
            </a:r>
            <a:r>
              <a:rPr lang="fr-FR" dirty="0" err="1" smtClean="0"/>
              <a:t>CLexcrétion</a:t>
            </a:r>
            <a:r>
              <a:rPr lang="fr-FR" dirty="0" smtClean="0"/>
              <a:t> biliaire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077247" cy="1218464"/>
          </a:xfrm>
        </p:spPr>
        <p:txBody>
          <a:bodyPr>
            <a:normAutofit fontScale="90000"/>
          </a:bodyPr>
          <a:lstStyle/>
          <a:p>
            <a:pPr algn="l"/>
            <a:r>
              <a:rPr lang="fr-FR" dirty="0" smtClean="0"/>
              <a:t>La clairance hépatique</a:t>
            </a:r>
            <a:endParaRPr lang="fr-F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737116076"/>
              </p:ext>
            </p:extLst>
          </p:nvPr>
        </p:nvGraphicFramePr>
        <p:xfrm>
          <a:off x="683568" y="3789040"/>
          <a:ext cx="7704856" cy="2103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9267"/>
                <a:gridCol w="503558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CL métabolisme</a:t>
                      </a:r>
                    </a:p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Ou</a:t>
                      </a:r>
                    </a:p>
                    <a:p>
                      <a:pPr algn="ctr"/>
                      <a:r>
                        <a:rPr lang="fr-FR" b="1" dirty="0" smtClean="0">
                          <a:solidFill>
                            <a:srgbClr val="FF0000"/>
                          </a:solidFill>
                        </a:rPr>
                        <a:t>CL intrinsèque</a:t>
                      </a:r>
                      <a:endParaRPr lang="fr-FR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Correspond à l’activité des enzymes de biotransformation hépatique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CL excrétion biliaire</a:t>
                      </a:r>
                      <a:endParaRPr lang="fr-F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Quand médicament éliminé</a:t>
                      </a:r>
                      <a:r>
                        <a:rPr lang="fr-FR" baseline="0" dirty="0" smtClean="0"/>
                        <a:t> par le foie</a:t>
                      </a:r>
                    </a:p>
                    <a:p>
                      <a:r>
                        <a:rPr lang="fr-FR" b="1" dirty="0" smtClean="0">
                          <a:solidFill>
                            <a:srgbClr val="FF0000"/>
                          </a:solidFill>
                        </a:rPr>
                        <a:t>Cycle </a:t>
                      </a:r>
                      <a:r>
                        <a:rPr lang="fr-FR" b="1" dirty="0" err="1" smtClean="0">
                          <a:solidFill>
                            <a:srgbClr val="FF0000"/>
                          </a:solidFill>
                        </a:rPr>
                        <a:t>entérohépatique</a:t>
                      </a:r>
                      <a:r>
                        <a:rPr lang="fr-FR" b="1" dirty="0" smtClean="0">
                          <a:solidFill>
                            <a:srgbClr val="FF0000"/>
                          </a:solidFill>
                        </a:rPr>
                        <a:t> (CEH)</a:t>
                      </a:r>
                    </a:p>
                    <a:p>
                      <a:r>
                        <a:rPr lang="fr-FR" dirty="0" smtClean="0"/>
                        <a:t>Grosses</a:t>
                      </a:r>
                      <a:r>
                        <a:rPr lang="fr-FR" baseline="0" dirty="0" smtClean="0"/>
                        <a:t> molécules et métabolites conjugués</a:t>
                      </a:r>
                    </a:p>
                    <a:p>
                      <a:r>
                        <a:rPr lang="fr-FR" baseline="0" dirty="0" smtClean="0"/>
                        <a:t>Intervention de transporteurs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http://patrick.deroin.free.fr/yoga/6_anatomie/phy_digestion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34447" y="188640"/>
            <a:ext cx="3590925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312750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>
        <mc:Choice xmlns:mc="http://schemas.openxmlformats.org/markup-compatibility/2006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fr-FR" dirty="0" smtClean="0"/>
                  <a:t>On classe les médicaments en fonction de leur </a:t>
                </a:r>
                <a:r>
                  <a:rPr lang="fr-FR" b="1" dirty="0" smtClean="0">
                    <a:solidFill>
                      <a:srgbClr val="FF0000"/>
                    </a:solidFill>
                  </a:rPr>
                  <a:t>coefficient d’extraction </a:t>
                </a:r>
                <a:r>
                  <a:rPr lang="fr-FR" dirty="0" smtClean="0"/>
                  <a:t>(E)</a:t>
                </a:r>
              </a:p>
              <a:p>
                <a:pPr marL="0" indent="0">
                  <a:buNone/>
                </a:pPr>
                <a:r>
                  <a:rPr lang="fr-FR" dirty="0" smtClean="0"/>
                  <a:t>                              E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fr-FR" b="0" i="0" smtClean="0">
                            <a:latin typeface="Cambria Math"/>
                          </a:rPr>
                          <m:t>Centr</m:t>
                        </m:r>
                        <m:r>
                          <a:rPr lang="fr-FR" b="0" i="0" smtClean="0">
                            <a:latin typeface="Cambria Math"/>
                          </a:rPr>
                          <m:t>é</m:t>
                        </m:r>
                        <m:r>
                          <m:rPr>
                            <m:sty m:val="p"/>
                          </m:rPr>
                          <a:rPr lang="fr-FR" b="0" i="0" smtClean="0">
                            <a:latin typeface="Cambria Math"/>
                          </a:rPr>
                          <m:t>e</m:t>
                        </m:r>
                        <m:r>
                          <a:rPr lang="fr-FR" b="0" i="0" smtClean="0">
                            <a:latin typeface="Cambria Math"/>
                          </a:rPr>
                          <m:t> −</m:t>
                        </m:r>
                        <m:r>
                          <m:rPr>
                            <m:sty m:val="p"/>
                          </m:rPr>
                          <a:rPr lang="fr-FR" b="0" i="0" smtClean="0">
                            <a:latin typeface="Cambria Math"/>
                          </a:rPr>
                          <m:t>Csortie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fr-FR" b="0" i="0" smtClean="0">
                            <a:latin typeface="Cambria Math"/>
                          </a:rPr>
                          <m:t>Centr</m:t>
                        </m:r>
                        <m:r>
                          <a:rPr lang="fr-FR" b="0" i="0" smtClean="0">
                            <a:latin typeface="Cambria Math"/>
                          </a:rPr>
                          <m:t>é</m:t>
                        </m:r>
                        <m:r>
                          <m:rPr>
                            <m:sty m:val="p"/>
                          </m:rPr>
                          <a:rPr lang="fr-FR" b="0" i="0" smtClean="0">
                            <a:latin typeface="Cambria Math"/>
                          </a:rPr>
                          <m:t>e</m:t>
                        </m:r>
                      </m:den>
                    </m:f>
                  </m:oMath>
                </a14:m>
                <a:endParaRPr lang="fr-FR" dirty="0"/>
              </a:p>
            </p:txBody>
          </p:sp>
        </mc:Choice>
        <mc:Fallback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35" t="-194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Clairance hépatique (2)</a:t>
            </a:r>
            <a:endParaRPr lang="fr-F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371309823"/>
              </p:ext>
            </p:extLst>
          </p:nvPr>
        </p:nvGraphicFramePr>
        <p:xfrm>
          <a:off x="539552" y="4509120"/>
          <a:ext cx="7848872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4739"/>
                <a:gridCol w="59641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E &lt;</a:t>
                      </a:r>
                      <a:r>
                        <a:rPr lang="fr-FR" b="1" baseline="0" dirty="0" smtClean="0">
                          <a:solidFill>
                            <a:schemeClr val="tx1"/>
                          </a:solidFill>
                        </a:rPr>
                        <a:t> 0,3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Dépend de la </a:t>
                      </a:r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fraction</a:t>
                      </a:r>
                      <a:r>
                        <a:rPr lang="fr-FR" b="1" baseline="0" dirty="0" smtClean="0">
                          <a:solidFill>
                            <a:schemeClr val="tx1"/>
                          </a:solidFill>
                        </a:rPr>
                        <a:t> libre</a:t>
                      </a:r>
                      <a:r>
                        <a:rPr lang="fr-FR" b="0" baseline="0" dirty="0" smtClean="0">
                          <a:solidFill>
                            <a:schemeClr val="tx1"/>
                          </a:solidFill>
                        </a:rPr>
                        <a:t>, de la </a:t>
                      </a:r>
                      <a:r>
                        <a:rPr lang="fr-FR" b="1" baseline="0" dirty="0" smtClean="0">
                          <a:solidFill>
                            <a:schemeClr val="tx1"/>
                          </a:solidFill>
                        </a:rPr>
                        <a:t>clairance intrinsèque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0,3 &lt;</a:t>
                      </a:r>
                      <a:r>
                        <a:rPr lang="fr-FR" b="1" baseline="0" dirty="0" smtClean="0">
                          <a:solidFill>
                            <a:schemeClr val="tx1"/>
                          </a:solidFill>
                        </a:rPr>
                        <a:t> E &lt; 0,7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Dépend</a:t>
                      </a:r>
                      <a:r>
                        <a:rPr lang="fr-FR" baseline="0" dirty="0" smtClean="0"/>
                        <a:t> de la </a:t>
                      </a:r>
                      <a:r>
                        <a:rPr lang="fr-FR" b="1" baseline="0" dirty="0" smtClean="0"/>
                        <a:t>fraction libre</a:t>
                      </a:r>
                      <a:r>
                        <a:rPr lang="fr-FR" baseline="0" dirty="0" smtClean="0"/>
                        <a:t>, de la </a:t>
                      </a:r>
                      <a:r>
                        <a:rPr lang="fr-FR" b="1" baseline="0" dirty="0" smtClean="0"/>
                        <a:t>clairance intrinsèque </a:t>
                      </a:r>
                      <a:r>
                        <a:rPr lang="fr-FR" baseline="0" dirty="0" smtClean="0"/>
                        <a:t>et du </a:t>
                      </a:r>
                      <a:r>
                        <a:rPr lang="fr-FR" b="1" baseline="0" dirty="0" smtClean="0"/>
                        <a:t>débit sanguin hépatique</a:t>
                      </a:r>
                      <a:endParaRPr lang="fr-FR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E &gt;</a:t>
                      </a:r>
                      <a:r>
                        <a:rPr lang="fr-FR" b="1" baseline="0" dirty="0" smtClean="0">
                          <a:solidFill>
                            <a:schemeClr val="tx1"/>
                          </a:solidFill>
                        </a:rPr>
                        <a:t> 0,7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Dépend du </a:t>
                      </a:r>
                      <a:r>
                        <a:rPr lang="fr-FR" b="1" dirty="0" smtClean="0"/>
                        <a:t>débit sanguin hépatique </a:t>
                      </a:r>
                      <a:r>
                        <a:rPr lang="fr-FR" dirty="0" smtClean="0"/>
                        <a:t>(facteur limitant)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4227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32113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Elimination Rénale</a:t>
            </a:r>
            <a:endParaRPr lang="fr-FR" dirty="0"/>
          </a:p>
        </p:txBody>
      </p:sp>
      <p:pic>
        <p:nvPicPr>
          <p:cNvPr id="3075" name="Picture 3" descr="D:\Tutorat 2012-2013\séance de révision\nephron1310775176315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870441"/>
            <a:ext cx="7583114" cy="598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05918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6021288"/>
            <a:ext cx="8424936" cy="3342067"/>
          </a:xfrm>
        </p:spPr>
        <p:txBody>
          <a:bodyPr/>
          <a:lstStyle/>
          <a:p>
            <a:pPr marL="0" indent="0">
              <a:buNone/>
            </a:pPr>
            <a:r>
              <a:rPr lang="fr-FR" sz="2000" b="1" dirty="0" smtClean="0">
                <a:solidFill>
                  <a:srgbClr val="FF0000"/>
                </a:solidFill>
              </a:rPr>
              <a:t>Principal organe d’élimination </a:t>
            </a:r>
            <a:r>
              <a:rPr lang="fr-FR" sz="2000" b="1" dirty="0" smtClean="0"/>
              <a:t>des médicaments et de leur métabolites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Élimination rénale (2)</a:t>
            </a:r>
            <a:endParaRPr lang="fr-FR" dirty="0"/>
          </a:p>
        </p:txBody>
      </p:sp>
      <p:pic>
        <p:nvPicPr>
          <p:cNvPr id="4099" name="Picture 3" descr="D:\Tutorat 2012-2013\séance de révision\texte_alt_jlebdc1482gr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16832"/>
            <a:ext cx="5568329" cy="3961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202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18036692"/>
              </p:ext>
            </p:extLst>
          </p:nvPr>
        </p:nvGraphicFramePr>
        <p:xfrm>
          <a:off x="971600" y="2060848"/>
          <a:ext cx="7408862" cy="4480559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096344"/>
                <a:gridCol w="431251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FILTRATION GLOMERULAIRE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Endothélium fenêtré</a:t>
                      </a:r>
                    </a:p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PM &lt;</a:t>
                      </a:r>
                      <a:r>
                        <a:rPr lang="fr-FR" b="0" baseline="0" dirty="0" smtClean="0">
                          <a:solidFill>
                            <a:schemeClr val="tx1"/>
                          </a:solidFill>
                        </a:rPr>
                        <a:t> 65000 Da et mdcs non liés</a:t>
                      </a:r>
                    </a:p>
                    <a:p>
                      <a:r>
                        <a:rPr lang="fr-FR" b="0" baseline="0" dirty="0" smtClean="0">
                          <a:solidFill>
                            <a:schemeClr val="tx1"/>
                          </a:solidFill>
                        </a:rPr>
                        <a:t>Capacité maximale de filtration : </a:t>
                      </a:r>
                      <a:r>
                        <a:rPr lang="fr-FR" b="1" baseline="0" dirty="0" smtClean="0">
                          <a:solidFill>
                            <a:schemeClr val="tx1"/>
                          </a:solidFill>
                        </a:rPr>
                        <a:t>120ml/min</a:t>
                      </a:r>
                    </a:p>
                    <a:p>
                      <a:r>
                        <a:rPr lang="fr-FR" b="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Créatine </a:t>
                      </a:r>
                      <a:r>
                        <a:rPr lang="fr-FR" b="0" baseline="-250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→ </a:t>
                      </a:r>
                      <a:r>
                        <a:rPr lang="fr-FR" sz="1800" b="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calcul clairance rénale</a:t>
                      </a:r>
                      <a:endParaRPr lang="fr-FR" b="0" i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REABSORPTION TUBULAIRE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FF0000"/>
                          </a:solidFill>
                        </a:rPr>
                        <a:t>Non</a:t>
                      </a:r>
                      <a:r>
                        <a:rPr lang="fr-FR" b="1" baseline="0" dirty="0" smtClean="0">
                          <a:solidFill>
                            <a:srgbClr val="FF0000"/>
                          </a:solidFill>
                        </a:rPr>
                        <a:t> obligatoire</a:t>
                      </a:r>
                    </a:p>
                    <a:p>
                      <a:r>
                        <a:rPr lang="fr-FR" b="0" baseline="0" dirty="0" smtClean="0">
                          <a:solidFill>
                            <a:schemeClr val="tx1"/>
                          </a:solidFill>
                        </a:rPr>
                        <a:t>Retour dans la circulation sanguine</a:t>
                      </a:r>
                    </a:p>
                    <a:p>
                      <a:r>
                        <a:rPr lang="fr-FR" b="0" baseline="0" dirty="0" smtClean="0">
                          <a:solidFill>
                            <a:schemeClr val="tx1"/>
                          </a:solidFill>
                        </a:rPr>
                        <a:t>Diffusion </a:t>
                      </a:r>
                      <a:r>
                        <a:rPr lang="fr-FR" b="1" baseline="0" dirty="0" smtClean="0">
                          <a:solidFill>
                            <a:schemeClr val="tx1"/>
                          </a:solidFill>
                        </a:rPr>
                        <a:t>passive</a:t>
                      </a:r>
                      <a:r>
                        <a:rPr lang="fr-FR" b="0" baseline="0" dirty="0" smtClean="0">
                          <a:solidFill>
                            <a:schemeClr val="tx1"/>
                          </a:solidFill>
                        </a:rPr>
                        <a:t> (rôle du pH)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SECRETION</a:t>
                      </a:r>
                      <a:r>
                        <a:rPr lang="fr-FR" b="1" baseline="0" dirty="0" smtClean="0">
                          <a:solidFill>
                            <a:schemeClr val="tx1"/>
                          </a:solidFill>
                        </a:rPr>
                        <a:t> TUBULAIRE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FF0000"/>
                          </a:solidFill>
                        </a:rPr>
                        <a:t>Non</a:t>
                      </a:r>
                      <a:r>
                        <a:rPr lang="fr-FR" b="1" baseline="0" dirty="0" smtClean="0">
                          <a:solidFill>
                            <a:srgbClr val="FF0000"/>
                          </a:solidFill>
                        </a:rPr>
                        <a:t> obligatoire</a:t>
                      </a:r>
                    </a:p>
                    <a:p>
                      <a:r>
                        <a:rPr lang="fr-FR" b="0" baseline="0" dirty="0" smtClean="0">
                          <a:solidFill>
                            <a:schemeClr val="tx1"/>
                          </a:solidFill>
                        </a:rPr>
                        <a:t>Molécules qui n’ont pas encore été filtrées ou qui ont été réabsorbées</a:t>
                      </a:r>
                    </a:p>
                    <a:p>
                      <a:r>
                        <a:rPr lang="fr-FR" b="0" baseline="0" dirty="0" smtClean="0">
                          <a:solidFill>
                            <a:schemeClr val="tx1"/>
                          </a:solidFill>
                        </a:rPr>
                        <a:t>Transport actif (compétition !)</a:t>
                      </a:r>
                    </a:p>
                    <a:p>
                      <a:endParaRPr lang="fr-FR" b="1" baseline="0" dirty="0" smtClean="0"/>
                    </a:p>
                    <a:p>
                      <a:r>
                        <a:rPr lang="fr-FR" b="1" baseline="0" dirty="0" smtClean="0">
                          <a:solidFill>
                            <a:schemeClr val="tx1"/>
                          </a:solidFill>
                          <a:sym typeface="Wingdings"/>
                        </a:rPr>
                        <a:t> Interactions médicamenteuses </a:t>
                      </a:r>
                      <a:endParaRPr lang="fr-FR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fr-FR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Élimination rénale (3)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3829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Caractéristiques d’une liaison au récepteur</a:t>
            </a:r>
          </a:p>
        </p:txBody>
      </p:sp>
      <p:pic>
        <p:nvPicPr>
          <p:cNvPr id="6146" name="Picture 2" descr="D:\Tutorat 2012-2013\séance de révision\Captu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9" y="2540495"/>
            <a:ext cx="6683242" cy="3624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16717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Caractéristiques d’une liaison au récepteur</a:t>
            </a:r>
            <a:endParaRPr lang="fr-FR" dirty="0"/>
          </a:p>
        </p:txBody>
      </p:sp>
      <p:pic>
        <p:nvPicPr>
          <p:cNvPr id="5122" name="Picture 2" descr="D:\Tutorat 2012-2013\séance de révision\Capture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38880"/>
            <a:ext cx="6912768" cy="374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91718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710857889"/>
              </p:ext>
            </p:extLst>
          </p:nvPr>
        </p:nvGraphicFramePr>
        <p:xfrm>
          <a:off x="899592" y="3140968"/>
          <a:ext cx="7408862" cy="21945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8174"/>
                <a:gridCol w="63006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Emax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Effet maximal</a:t>
                      </a:r>
                    </a:p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Représente </a:t>
                      </a:r>
                      <a:r>
                        <a:rPr lang="fr-FR" b="1" dirty="0" smtClean="0">
                          <a:solidFill>
                            <a:srgbClr val="FF0000"/>
                          </a:solidFill>
                        </a:rPr>
                        <a:t>l’efficacité</a:t>
                      </a:r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 du médicament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CE50</a:t>
                      </a:r>
                      <a:endParaRPr lang="fr-F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Concentration efficace 50</a:t>
                      </a:r>
                    </a:p>
                    <a:p>
                      <a:r>
                        <a:rPr lang="fr-FR" dirty="0" smtClean="0"/>
                        <a:t>Représente la </a:t>
                      </a:r>
                      <a:r>
                        <a:rPr lang="fr-FR" b="1" dirty="0" smtClean="0">
                          <a:solidFill>
                            <a:srgbClr val="FF0000"/>
                          </a:solidFill>
                        </a:rPr>
                        <a:t>puissance</a:t>
                      </a:r>
                      <a:r>
                        <a:rPr lang="fr-FR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fr-FR" dirty="0" smtClean="0"/>
                        <a:t>du médicament</a:t>
                      </a:r>
                    </a:p>
                    <a:p>
                      <a:r>
                        <a:rPr lang="fr-FR" dirty="0" smtClean="0"/>
                        <a:t>Dépend</a:t>
                      </a:r>
                      <a:r>
                        <a:rPr lang="fr-FR" baseline="0" dirty="0" smtClean="0"/>
                        <a:t> de l’affinité pour la cible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La pente</a:t>
                      </a:r>
                      <a:endParaRPr lang="fr-F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aseline="0" dirty="0" smtClean="0"/>
                        <a:t>Partie médiane et linéaire de la sigmoïde</a:t>
                      </a:r>
                    </a:p>
                    <a:p>
                      <a:r>
                        <a:rPr lang="fr-FR" baseline="0" dirty="0" smtClean="0"/>
                        <a:t>Représente </a:t>
                      </a:r>
                      <a:r>
                        <a:rPr lang="fr-FR" b="1" baseline="0" dirty="0" smtClean="0">
                          <a:solidFill>
                            <a:srgbClr val="FF0000"/>
                          </a:solidFill>
                        </a:rPr>
                        <a:t>l’activité</a:t>
                      </a:r>
                      <a:r>
                        <a:rPr lang="fr-FR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fr-FR" baseline="0" dirty="0" smtClean="0"/>
                        <a:t>du médicament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Paramètres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2563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99592" y="1988840"/>
            <a:ext cx="7408333" cy="3450696"/>
          </a:xfrm>
        </p:spPr>
        <p:txBody>
          <a:bodyPr/>
          <a:lstStyle/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= médicament qui provoque un </a:t>
            </a:r>
            <a:r>
              <a:rPr lang="fr-FR" b="1" dirty="0" smtClean="0"/>
              <a:t>effet comparable </a:t>
            </a:r>
            <a:r>
              <a:rPr lang="fr-FR" dirty="0" smtClean="0"/>
              <a:t>à celui du médiateur naturel après sa liaison au récepteur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AGONISTES</a:t>
            </a:r>
            <a:endParaRPr lang="fr-FR" dirty="0"/>
          </a:p>
        </p:txBody>
      </p:sp>
      <p:pic>
        <p:nvPicPr>
          <p:cNvPr id="7172" name="Picture 4" descr="D:\Tutorat 2012-2013\séance de révision\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6012" y="3356992"/>
            <a:ext cx="3681774" cy="333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43554" y="3573016"/>
            <a:ext cx="30963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Classez leur efficacité</a:t>
            </a:r>
          </a:p>
          <a:p>
            <a:endParaRPr lang="fr-FR" sz="2000" i="1" dirty="0"/>
          </a:p>
          <a:p>
            <a:r>
              <a:rPr lang="fr-FR" sz="2000" i="1" dirty="0" smtClean="0"/>
              <a:t>Classez leur puissance</a:t>
            </a:r>
            <a:endParaRPr lang="fr-FR" sz="2000" i="1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84932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868144" y="2675467"/>
            <a:ext cx="2412256" cy="3450696"/>
          </a:xfrm>
        </p:spPr>
        <p:txBody>
          <a:bodyPr>
            <a:normAutofit/>
          </a:bodyPr>
          <a:lstStyle/>
          <a:p>
            <a:r>
              <a:rPr lang="fr-FR" sz="2000" b="1" dirty="0" smtClean="0"/>
              <a:t>D</a:t>
            </a:r>
            <a:r>
              <a:rPr lang="fr-FR" sz="2000" dirty="0" smtClean="0"/>
              <a:t> : agoniste entier</a:t>
            </a:r>
          </a:p>
          <a:p>
            <a:endParaRPr lang="fr-FR" sz="2000" dirty="0"/>
          </a:p>
          <a:p>
            <a:r>
              <a:rPr lang="fr-FR" sz="2000" b="1" dirty="0" smtClean="0"/>
              <a:t>A B C </a:t>
            </a:r>
            <a:r>
              <a:rPr lang="fr-FR" sz="2000" dirty="0" smtClean="0"/>
              <a:t>: agonistes partiels</a:t>
            </a:r>
            <a:endParaRPr lang="fr-FR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réponses</a:t>
            </a:r>
            <a:endParaRPr lang="fr-FR" dirty="0"/>
          </a:p>
        </p:txBody>
      </p:sp>
      <p:pic>
        <p:nvPicPr>
          <p:cNvPr id="6" name="Picture 2" descr="D:\Tutorat 2012-2013\séance de révision\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52855"/>
            <a:ext cx="4680520" cy="423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81098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444291205"/>
              </p:ext>
            </p:extLst>
          </p:nvPr>
        </p:nvGraphicFramePr>
        <p:xfrm>
          <a:off x="971600" y="3140968"/>
          <a:ext cx="7408862" cy="2103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/>
                <a:gridCol w="517661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EFFICACITE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L’effet pharmacologique</a:t>
                      </a:r>
                      <a:r>
                        <a:rPr lang="fr-FR" b="0" baseline="0" dirty="0" smtClean="0">
                          <a:solidFill>
                            <a:schemeClr val="tx1"/>
                          </a:solidFill>
                        </a:rPr>
                        <a:t> maximal dépend des caractéristiques intrinsèques de l’agoniste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PUISSANCE</a:t>
                      </a:r>
                      <a:endParaRPr lang="fr-F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Concentration nécessaire pour obtenir l’effet pharmacologique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b="1" dirty="0" smtClean="0"/>
                        <a:t>Plus l’affinité </a:t>
                      </a:r>
                      <a:r>
                        <a:rPr lang="fr-FR" b="1" dirty="0" smtClean="0">
                          <a:sym typeface="Wingdings 3"/>
                        </a:rPr>
                        <a:t>, plus la puissance </a:t>
                      </a:r>
                      <a:r>
                        <a:rPr lang="fr-FR" b="1" baseline="0" dirty="0" smtClean="0">
                          <a:sym typeface="Wingdings 3"/>
                        </a:rPr>
                        <a:t> </a:t>
                      </a:r>
                      <a:r>
                        <a:rPr lang="fr-FR" baseline="0" dirty="0" smtClean="0">
                          <a:sym typeface="Wingdings 3"/>
                        </a:rPr>
                        <a:t>(indépendamment de l’efficacité)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Agonistes (2)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71411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99592" y="1816310"/>
            <a:ext cx="7992888" cy="3450696"/>
          </a:xfrm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Substance qui se lie à un récepteur spécifique sans provoquer l’effet mais qui </a:t>
            </a:r>
            <a:r>
              <a:rPr lang="fr-FR" b="1" dirty="0" smtClean="0"/>
              <a:t>bloque</a:t>
            </a:r>
            <a:r>
              <a:rPr lang="fr-FR" dirty="0" smtClean="0"/>
              <a:t> l’action du médiateur endogène</a:t>
            </a:r>
            <a:endParaRPr lang="fr-F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Antagonistes</a:t>
            </a:r>
            <a:endParaRPr lang="fr-FR" dirty="0"/>
          </a:p>
        </p:txBody>
      </p:sp>
      <p:pic>
        <p:nvPicPr>
          <p:cNvPr id="8195" name="Picture 3" descr="D:\Tutorat 2012-2013\séance de révision\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3356992"/>
            <a:ext cx="5112569" cy="3373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508104" y="2924944"/>
            <a:ext cx="29523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i="1" dirty="0" smtClean="0"/>
          </a:p>
          <a:p>
            <a:endParaRPr lang="fr-FR" i="1" dirty="0"/>
          </a:p>
          <a:p>
            <a:endParaRPr lang="fr-FR" i="1" dirty="0" smtClean="0"/>
          </a:p>
          <a:p>
            <a:endParaRPr lang="fr-FR" i="1" dirty="0"/>
          </a:p>
          <a:p>
            <a:r>
              <a:rPr lang="fr-FR" i="1" dirty="0" smtClean="0"/>
              <a:t>Comparé au médiateur endogène X, </a:t>
            </a:r>
          </a:p>
          <a:p>
            <a:r>
              <a:rPr lang="fr-FR" i="1" dirty="0" smtClean="0"/>
              <a:t>Quels types d’antagonistes sont Y et Z ?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698131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Réponses</a:t>
            </a:r>
            <a:endParaRPr lang="fr-FR" dirty="0"/>
          </a:p>
        </p:txBody>
      </p:sp>
      <p:pic>
        <p:nvPicPr>
          <p:cNvPr id="9218" name="Picture 2" descr="D:\Tutorat 2012-2013\séance de révision\g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1858" y="2435850"/>
            <a:ext cx="6088516" cy="4017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15248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12142749"/>
              </p:ext>
            </p:extLst>
          </p:nvPr>
        </p:nvGraphicFramePr>
        <p:xfrm>
          <a:off x="1115616" y="2420888"/>
          <a:ext cx="7408862" cy="41764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8294"/>
                <a:gridCol w="5220568"/>
              </a:tblGrid>
              <a:tr h="2952328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ANTAGONISTE</a:t>
                      </a:r>
                      <a:r>
                        <a:rPr lang="fr-FR" baseline="0" dirty="0" smtClean="0">
                          <a:solidFill>
                            <a:schemeClr val="tx1"/>
                          </a:solidFill>
                        </a:rPr>
                        <a:t> COMPETITIF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Compétition sur le même</a:t>
                      </a:r>
                      <a:r>
                        <a:rPr lang="fr-FR" b="0" baseline="0" dirty="0" smtClean="0">
                          <a:solidFill>
                            <a:schemeClr val="tx1"/>
                          </a:solidFill>
                        </a:rPr>
                        <a:t> site </a:t>
                      </a:r>
                    </a:p>
                    <a:p>
                      <a:r>
                        <a:rPr lang="fr-FR" b="0" baseline="0" dirty="0" smtClean="0">
                          <a:solidFill>
                            <a:schemeClr val="tx1"/>
                          </a:solidFill>
                        </a:rPr>
                        <a:t>2 facteurs mis en jeu :</a:t>
                      </a:r>
                    </a:p>
                    <a:p>
                      <a:endParaRPr lang="fr-FR" baseline="0" dirty="0" smtClean="0"/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r>
                        <a:rPr lang="fr-FR" dirty="0" smtClean="0">
                          <a:solidFill>
                            <a:srgbClr val="FF0000"/>
                          </a:solidFill>
                        </a:rPr>
                        <a:t>Antagoniste réversible et</a:t>
                      </a:r>
                      <a:r>
                        <a:rPr lang="fr-FR" baseline="0" dirty="0" smtClean="0">
                          <a:solidFill>
                            <a:srgbClr val="FF0000"/>
                          </a:solidFill>
                        </a:rPr>
                        <a:t> surmontable</a:t>
                      </a:r>
                      <a:endParaRPr lang="fr-F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224136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ANTAGONISTE</a:t>
                      </a:r>
                      <a:r>
                        <a:rPr lang="fr-FR" b="1" baseline="0" dirty="0" smtClean="0"/>
                        <a:t> NON COMPETITIF</a:t>
                      </a:r>
                      <a:endParaRPr lang="fr-F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Se lie a un autre site récepteur que l’agoniste</a:t>
                      </a:r>
                    </a:p>
                    <a:p>
                      <a:r>
                        <a:rPr lang="fr-FR" dirty="0" smtClean="0"/>
                        <a:t>Il baisse l’affinité du récepteur </a:t>
                      </a:r>
                      <a:r>
                        <a:rPr lang="fr-FR" dirty="0" err="1" smtClean="0"/>
                        <a:t>pr</a:t>
                      </a:r>
                      <a:r>
                        <a:rPr lang="fr-FR" dirty="0" smtClean="0"/>
                        <a:t> l’agoniste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b="1" dirty="0" smtClean="0">
                          <a:solidFill>
                            <a:srgbClr val="FF0000"/>
                          </a:solidFill>
                        </a:rPr>
                        <a:t>Antagoniste insurmontable</a:t>
                      </a:r>
                      <a:endParaRPr lang="fr-F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252728"/>
          </a:xfrm>
        </p:spPr>
        <p:txBody>
          <a:bodyPr/>
          <a:lstStyle/>
          <a:p>
            <a:r>
              <a:rPr lang="fr-FR" dirty="0" smtClean="0"/>
              <a:t>Les différents antagonistes</a:t>
            </a:r>
            <a:endParaRPr lang="fr-FR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144308541"/>
              </p:ext>
            </p:extLst>
          </p:nvPr>
        </p:nvGraphicFramePr>
        <p:xfrm>
          <a:off x="3419872" y="3140968"/>
          <a:ext cx="4968552" cy="1554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3096344"/>
              </a:tblGrid>
              <a:tr h="581784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La concentration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[antagoniste]</a:t>
                      </a:r>
                      <a:r>
                        <a:rPr lang="fr-FR" b="0" baseline="0" dirty="0" smtClean="0">
                          <a:solidFill>
                            <a:schemeClr val="tx1"/>
                          </a:solidFill>
                        </a:rPr>
                        <a:t> faible : il se fixera moins aux </a:t>
                      </a:r>
                      <a:r>
                        <a:rPr lang="fr-FR" b="0" baseline="0" dirty="0" err="1" smtClean="0">
                          <a:solidFill>
                            <a:schemeClr val="tx1"/>
                          </a:solidFill>
                        </a:rPr>
                        <a:t>R</a:t>
                      </a:r>
                      <a:r>
                        <a:rPr lang="fr-FR" b="0" baseline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81784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tx1"/>
                          </a:solidFill>
                        </a:rPr>
                        <a:t>La puissance</a:t>
                      </a:r>
                      <a:endParaRPr lang="fr-F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Si l’antagoniste a moins d’affinité </a:t>
                      </a:r>
                      <a:r>
                        <a:rPr lang="fr-FR" dirty="0" err="1" smtClean="0"/>
                        <a:t>pr</a:t>
                      </a:r>
                      <a:r>
                        <a:rPr lang="fr-FR" dirty="0" smtClean="0"/>
                        <a:t> le </a:t>
                      </a:r>
                      <a:r>
                        <a:rPr lang="fr-FR" dirty="0" err="1" smtClean="0"/>
                        <a:t>Rc</a:t>
                      </a:r>
                      <a:r>
                        <a:rPr lang="fr-FR" dirty="0" smtClean="0"/>
                        <a:t>,</a:t>
                      </a:r>
                      <a:r>
                        <a:rPr lang="fr-FR" baseline="0" dirty="0" smtClean="0"/>
                        <a:t> il se fixera moins aux </a:t>
                      </a:r>
                      <a:r>
                        <a:rPr lang="fr-FR" baseline="0" dirty="0" err="1" smtClean="0"/>
                        <a:t>Rc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39125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/>
              <a:t>Un médicament peut être à la fois :</a:t>
            </a:r>
          </a:p>
          <a:p>
            <a:endParaRPr lang="fr-FR" dirty="0"/>
          </a:p>
          <a:p>
            <a:r>
              <a:rPr lang="fr-FR" b="1" u="sng" dirty="0" smtClean="0">
                <a:solidFill>
                  <a:schemeClr val="accent3"/>
                </a:solidFill>
              </a:rPr>
              <a:t>Un agoniste partiel </a:t>
            </a:r>
            <a:r>
              <a:rPr lang="fr-FR" b="1" u="sng" dirty="0" smtClean="0">
                <a:solidFill>
                  <a:schemeClr val="accent3"/>
                </a:solidFill>
                <a:latin typeface="+mj-lt"/>
              </a:rPr>
              <a:t>: </a:t>
            </a:r>
            <a:r>
              <a:rPr lang="fr-FR" dirty="0" smtClean="0">
                <a:latin typeface="+mj-lt"/>
              </a:rPr>
              <a:t>en l’ absence du médiateur </a:t>
            </a:r>
          </a:p>
          <a:p>
            <a:endParaRPr lang="fr-FR" dirty="0">
              <a:latin typeface="+mj-lt"/>
            </a:endParaRPr>
          </a:p>
          <a:p>
            <a:r>
              <a:rPr lang="fr-FR" b="1" u="sng" dirty="0" smtClean="0">
                <a:solidFill>
                  <a:schemeClr val="accent3"/>
                </a:solidFill>
                <a:latin typeface="+mj-lt"/>
              </a:rPr>
              <a:t>Un antagoniste  compétitif </a:t>
            </a:r>
            <a:r>
              <a:rPr lang="fr-FR" dirty="0" smtClean="0">
                <a:latin typeface="+mj-lt"/>
              </a:rPr>
              <a:t>: en présence du médiateur</a:t>
            </a:r>
            <a:endParaRPr lang="fr-FR" dirty="0"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Double potentialité des médicaments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81436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466</TotalTime>
  <Words>751</Words>
  <Application>Microsoft Macintosh PowerPoint</Application>
  <PresentationFormat>Présentation à l'écran (4:3)</PresentationFormat>
  <Paragraphs>158</Paragraphs>
  <Slides>26</Slides>
  <Notes>0</Notes>
  <HiddenSlides>0</HiddenSlides>
  <MMClips>0</MMClips>
  <ScaleCrop>false</ScaleCrop>
  <HeadingPairs>
    <vt:vector size="4" baseType="variant"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Waveform</vt:lpstr>
      <vt:lpstr>   Séance de Révision UE6</vt:lpstr>
      <vt:lpstr>L’Absorption</vt:lpstr>
      <vt:lpstr>Quelle classification pour :</vt:lpstr>
      <vt:lpstr>Biodisponibilité (1) </vt:lpstr>
      <vt:lpstr>Biodisponibilité (2)</vt:lpstr>
      <vt:lpstr>Exemples</vt:lpstr>
      <vt:lpstr>Avec la biodisponibilité, on va retrouver 3 critères essentiels </vt:lpstr>
      <vt:lpstr>Bioéquivalence</vt:lpstr>
      <vt:lpstr>La clairance</vt:lpstr>
      <vt:lpstr>On rappel la différence avec la 1/2vie</vt:lpstr>
      <vt:lpstr>La clairance systémique</vt:lpstr>
      <vt:lpstr>La clairance hépatique</vt:lpstr>
      <vt:lpstr>Clairance hépatique (2)</vt:lpstr>
      <vt:lpstr>Elimination Rénale</vt:lpstr>
      <vt:lpstr>Élimination rénale (2)</vt:lpstr>
      <vt:lpstr>Élimination rénale (3)</vt:lpstr>
      <vt:lpstr>Caractéristiques d’une liaison au récepteur</vt:lpstr>
      <vt:lpstr>Caractéristiques d’une liaison au récepteur</vt:lpstr>
      <vt:lpstr>Paramètres </vt:lpstr>
      <vt:lpstr>AGONISTES</vt:lpstr>
      <vt:lpstr>réponses</vt:lpstr>
      <vt:lpstr>Agonistes (2)</vt:lpstr>
      <vt:lpstr>Antagonistes</vt:lpstr>
      <vt:lpstr>Réponses</vt:lpstr>
      <vt:lpstr>Les différents antagonistes</vt:lpstr>
      <vt:lpstr>Double potentialité des médicaments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Séance de Révision UE6</dc:title>
  <dc:creator>Violette</dc:creator>
  <cp:lastModifiedBy>Nicolas Maugars</cp:lastModifiedBy>
  <cp:revision>41</cp:revision>
  <dcterms:created xsi:type="dcterms:W3CDTF">2013-03-26T15:29:23Z</dcterms:created>
  <dcterms:modified xsi:type="dcterms:W3CDTF">2013-03-26T15:38:14Z</dcterms:modified>
</cp:coreProperties>
</file>