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</p:sldIdLst>
  <p:sldSz cx="12192000" cy="6858000"/>
  <p:notesSz cx="6858000" cy="9144000"/>
  <p:defaultTextStyle>
    <a:defPPr rtl="0"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6623" autoAdjust="0"/>
  </p:normalViewPr>
  <p:slideViewPr>
    <p:cSldViewPr snapToGrid="0">
      <p:cViewPr varScale="1">
        <p:scale>
          <a:sx n="89" d="100"/>
          <a:sy n="89" d="100"/>
        </p:scale>
        <p:origin x="68" y="2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3" d="100"/>
          <a:sy n="93" d="100"/>
        </p:scale>
        <p:origin x="370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3F3EE8CB-B09E-47E8-BD65-116BE1688E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03A5C30-91B0-4EBB-8785-D5274F3B8A4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9D9B3E-E4BD-48FD-84DC-5802BCAA7F41}" type="datetime1">
              <a:rPr lang="fr-FR" smtClean="0"/>
              <a:t>10/12/2021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56D8EFE-A8F1-430A-AFFE-DE99C039606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1AE734F-AF33-47F4-BEC8-621BEB14CC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19E3D-519C-4557-883A-9E6FAE4AC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0327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B407CF-6F2E-47A5-BFE0-5BF137588788}" type="datetime1">
              <a:rPr lang="fr-FR" smtClean="0"/>
              <a:pPr/>
              <a:t>02/12/2021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noProof="0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011DE-1D80-4A52-AED1-631FB8F3563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8862874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F011DE-1D80-4A52-AED1-631FB8F3563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788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rtlCol="0" anchor="b"/>
          <a:lstStyle>
            <a:lvl1pPr>
              <a:defRPr sz="54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rtlCol="0"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rtlCol="0"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rtl="0"/>
            <a:fld id="{42195C4E-AE26-4503-8BAB-0D4AB1E0E67A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 rtlCol="0"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rtl="0"/>
            <a:endParaRPr lang="fr-FR" noProof="0"/>
          </a:p>
        </p:txBody>
      </p:sp>
      <p:sp>
        <p:nvSpPr>
          <p:cNvPr id="11" name="Rectangle 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1154954" y="2603500"/>
            <a:ext cx="8825659" cy="3416300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25F0110-2849-4499-A789-FA99F4D0BA93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 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e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e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e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orme libre 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orme libre 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rtlCol="0" anchor="ctr"/>
          <a:lstStyle>
            <a:lvl1pPr algn="l">
              <a:defRPr sz="4000" b="0" cap="none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895559" y="2677644"/>
            <a:ext cx="3757545" cy="2283824"/>
          </a:xfrm>
        </p:spPr>
        <p:txBody>
          <a:bodyPr rtlCol="0"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5C3CD7-6F08-4E84-883C-1086EDBFEF7F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6" name="Rectangle 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 hasCustomPrompt="1"/>
          </p:nvPr>
        </p:nvSpPr>
        <p:spPr>
          <a:xfrm>
            <a:off x="1154954" y="2603500"/>
            <a:ext cx="4825158" cy="3416301"/>
          </a:xfrm>
        </p:spPr>
        <p:txBody>
          <a:bodyPr rtlCol="0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208712" y="2603500"/>
            <a:ext cx="4825159" cy="3416300"/>
          </a:xfrm>
        </p:spPr>
        <p:txBody>
          <a:bodyPr rtlCol="0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3153C7C-7A8A-46BA-B6F6-29C9663A9F2E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1154954" y="2603500"/>
            <a:ext cx="4825157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1154954" y="3179762"/>
            <a:ext cx="4825158" cy="2840039"/>
          </a:xfrm>
        </p:spPr>
        <p:txBody>
          <a:bodyPr rtlCol="0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208712" y="2603500"/>
            <a:ext cx="4825159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 hasCustomPrompt="1"/>
          </p:nvPr>
        </p:nvSpPr>
        <p:spPr>
          <a:xfrm>
            <a:off x="6208712" y="3179762"/>
            <a:ext cx="4825159" cy="2840039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4AE113-0BF3-4F38-BD96-6502EF6323FE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098F9E6-E17D-4449-85DC-C571FAACAC43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534965-FEC6-42D9-936A-DB9E914D771C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 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e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e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e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e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 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orme libre 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orme libre 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rtlCol="0" anchor="b"/>
          <a:lstStyle>
            <a:lvl1pPr algn="l">
              <a:defRPr sz="2400" b="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5781146" y="1447800"/>
            <a:ext cx="5190066" cy="4572000"/>
          </a:xfrm>
        </p:spPr>
        <p:txBody>
          <a:bodyPr rtlCol="0" anchor="ctr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 bwMode="gray">
          <a:xfrm>
            <a:off x="1154954" y="3129280"/>
            <a:ext cx="2793158" cy="2895599"/>
          </a:xfrm>
        </p:spPr>
        <p:txBody>
          <a:bodyPr rtlCol="0"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41E736F-0474-40CD-A469-57FFB8C52099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6" name="Rectangle 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 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e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e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e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 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orme libre 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orme libre 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rtlCol="0" anchor="b">
            <a:normAutofit/>
          </a:bodyPr>
          <a:lstStyle>
            <a:lvl1pPr algn="l">
              <a:defRPr sz="3600" b="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’image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 rtl="0">
              <a:buNone/>
            </a:pPr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 bwMode="gray">
          <a:xfrm>
            <a:off x="1154954" y="3657600"/>
            <a:ext cx="3859212" cy="1371600"/>
          </a:xfrm>
        </p:spPr>
        <p:txBody>
          <a:bodyPr rtlCol="0"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77F68DD-5EAC-4833-9EBF-669AE4E85C98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6" name="Rectangle 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 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e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e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e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orme libre 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orme libre 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’image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154954" y="5536665"/>
            <a:ext cx="8825658" cy="493712"/>
          </a:xfrm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11742A4-D226-4A8D-8F7C-882C890A111B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6" name="Rectangle 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 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e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e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e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orme libre 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orme libre 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 rtlCol="0"/>
          <a:lstStyle>
            <a:lvl1pPr>
              <a:defRPr sz="40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8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154954" y="3543300"/>
            <a:ext cx="8825659" cy="2476500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CCB9C91-985F-46B3-8E25-AFE9229F7B40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3" name="Rectangle 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e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e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e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e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e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orme libre 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orme libre 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Zone de texte 15"/>
          <p:cNvSpPr txBox="1"/>
          <p:nvPr/>
        </p:nvSpPr>
        <p:spPr bwMode="gray">
          <a:xfrm>
            <a:off x="881566" y="607336"/>
            <a:ext cx="801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0"/>
            <a:r>
              <a:rPr lang="fr-FR" sz="9600" b="0" i="0" noProof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« </a:t>
            </a:r>
          </a:p>
        </p:txBody>
      </p:sp>
      <p:sp>
        <p:nvSpPr>
          <p:cNvPr id="13" name="Zone de texte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0"/>
            <a:r>
              <a:rPr lang="fr-FR" sz="9600" b="0" i="0" noProof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 rtlCol="0"/>
          <a:lstStyle>
            <a:lvl1pPr>
              <a:defRPr sz="40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14" name="Espace réservé du texte 3"/>
          <p:cNvSpPr>
            <a:spLocks noGrp="1"/>
          </p:cNvSpPr>
          <p:nvPr>
            <p:ph type="body" sz="half" idx="13" hasCustomPrompt="1"/>
          </p:nvPr>
        </p:nvSpPr>
        <p:spPr bwMode="gray">
          <a:xfrm>
            <a:off x="1945945" y="3678766"/>
            <a:ext cx="7731219" cy="342174"/>
          </a:xfrm>
        </p:spPr>
        <p:txBody>
          <a:bodyPr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0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154954" y="5029199"/>
            <a:ext cx="9244897" cy="997857"/>
          </a:xfrm>
        </p:spPr>
        <p:txBody>
          <a:bodyPr rtlCol="0"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C81C48-4FF5-4ACE-9705-775E3CC7E788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professionn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 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e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e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e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orme libre 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orme libre 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rtlCol="0" anchor="b"/>
          <a:lstStyle>
            <a:lvl1pPr algn="l">
              <a:defRPr sz="4000" b="0" cap="none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1154954" y="5024967"/>
            <a:ext cx="8825659" cy="860400"/>
          </a:xfrm>
        </p:spPr>
        <p:txBody>
          <a:bodyPr rtlCol="0"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3EBEF5C-2AD0-43F8-B071-901983706B44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4" name="Rectangle 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rtlCol="0"/>
          <a:lstStyle>
            <a:lvl1pPr>
              <a:defRPr sz="36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1154954" y="2603502"/>
            <a:ext cx="3141878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6" name="Espace réservé du texte 3"/>
          <p:cNvSpPr>
            <a:spLocks noGrp="1"/>
          </p:cNvSpPr>
          <p:nvPr>
            <p:ph type="body" sz="half" idx="15" hasCustomPrompt="1"/>
          </p:nvPr>
        </p:nvSpPr>
        <p:spPr>
          <a:xfrm>
            <a:off x="1154953" y="3179764"/>
            <a:ext cx="3141879" cy="284729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4512721" y="2603500"/>
            <a:ext cx="3147009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9" name="Espace réservé du texte 3"/>
          <p:cNvSpPr>
            <a:spLocks noGrp="1"/>
          </p:cNvSpPr>
          <p:nvPr>
            <p:ph type="body" sz="half" idx="16" hasCustomPrompt="1"/>
          </p:nvPr>
        </p:nvSpPr>
        <p:spPr>
          <a:xfrm>
            <a:off x="4512721" y="3179763"/>
            <a:ext cx="3147009" cy="284729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4" name="Espace réservé du texte 4"/>
          <p:cNvSpPr>
            <a:spLocks noGrp="1"/>
          </p:cNvSpPr>
          <p:nvPr>
            <p:ph type="body" sz="quarter" idx="13" hasCustomPrompt="1"/>
          </p:nvPr>
        </p:nvSpPr>
        <p:spPr>
          <a:xfrm>
            <a:off x="7888135" y="2603501"/>
            <a:ext cx="3145730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20" name="Espace réservé du texte 3"/>
          <p:cNvSpPr>
            <a:spLocks noGrp="1"/>
          </p:cNvSpPr>
          <p:nvPr>
            <p:ph type="body" sz="half" idx="17" hasCustomPrompt="1"/>
          </p:nvPr>
        </p:nvSpPr>
        <p:spPr>
          <a:xfrm>
            <a:off x="7888329" y="3179762"/>
            <a:ext cx="3145536" cy="284729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cxnSp>
        <p:nvCxnSpPr>
          <p:cNvPr id="17" name="Connecteur droit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BBC88E3-DCC1-44A3-BD7E-56A8F8B3802D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onne 3 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rtlCol="0"/>
          <a:lstStyle>
            <a:lvl1pPr>
              <a:defRPr sz="36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1154954" y="4532844"/>
            <a:ext cx="3050438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9" name="Espace réservé d’image 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22" name="Espace réservé du texte 3"/>
          <p:cNvSpPr>
            <a:spLocks noGrp="1"/>
          </p:cNvSpPr>
          <p:nvPr>
            <p:ph type="body" sz="half" idx="18" hasCustomPrompt="1"/>
          </p:nvPr>
        </p:nvSpPr>
        <p:spPr>
          <a:xfrm>
            <a:off x="1154954" y="5109106"/>
            <a:ext cx="3050438" cy="91795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4568865" y="4532844"/>
            <a:ext cx="3050438" cy="576263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41" name="Espace réservé d’image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23" name="Espace réservé du texte 3"/>
          <p:cNvSpPr>
            <a:spLocks noGrp="1"/>
          </p:cNvSpPr>
          <p:nvPr>
            <p:ph type="body" sz="half" idx="19" hasCustomPrompt="1"/>
          </p:nvPr>
        </p:nvSpPr>
        <p:spPr>
          <a:xfrm>
            <a:off x="4570172" y="5109105"/>
            <a:ext cx="3050438" cy="91795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4" name="Espace réservé du texte 4"/>
          <p:cNvSpPr>
            <a:spLocks noGrp="1"/>
          </p:cNvSpPr>
          <p:nvPr>
            <p:ph type="body" sz="quarter" idx="13" hasCustomPrompt="1"/>
          </p:nvPr>
        </p:nvSpPr>
        <p:spPr>
          <a:xfrm>
            <a:off x="7982775" y="4532845"/>
            <a:ext cx="305109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42" name="Espace réservé d’image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24" name="Espace réservé du texte 3"/>
          <p:cNvSpPr>
            <a:spLocks noGrp="1"/>
          </p:cNvSpPr>
          <p:nvPr>
            <p:ph type="body" sz="half" idx="20" hasCustomPrompt="1"/>
          </p:nvPr>
        </p:nvSpPr>
        <p:spPr>
          <a:xfrm>
            <a:off x="7982775" y="5109104"/>
            <a:ext cx="3051096" cy="91795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cxnSp>
        <p:nvCxnSpPr>
          <p:cNvPr id="43" name="Connecteur droit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1E6155A-FE65-4316-8E6E-73D2F9E4D4C9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vertical 2"/>
          <p:cNvSpPr>
            <a:spLocks noGrp="1"/>
          </p:cNvSpPr>
          <p:nvPr>
            <p:ph type="body" orient="vert" idx="1" hasCustomPrompt="1"/>
          </p:nvPr>
        </p:nvSpPr>
        <p:spPr>
          <a:xfrm>
            <a:off x="1154954" y="2603500"/>
            <a:ext cx="8825659" cy="3416300"/>
          </a:xfrm>
        </p:spPr>
        <p:txBody>
          <a:bodyPr vert="eaVert" rtlCol="0" anchor="t" anchorCtr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 rtlCol="0"/>
          <a:lstStyle/>
          <a:p>
            <a:pPr rtl="0"/>
            <a:fld id="{A8CA6B76-0D5F-44F0-BA36-2331CC965A63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 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e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e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e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e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orme libre 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orme libre 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rtlCol="0" anchor="b" anchorCtr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vertical 2"/>
          <p:cNvSpPr>
            <a:spLocks noGrp="1"/>
          </p:cNvSpPr>
          <p:nvPr>
            <p:ph type="body" orient="vert" idx="1" hasCustomPrompt="1"/>
          </p:nvPr>
        </p:nvSpPr>
        <p:spPr>
          <a:xfrm>
            <a:off x="1154954" y="1278467"/>
            <a:ext cx="6256025" cy="4748590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 rtlCol="0"/>
          <a:lstStyle/>
          <a:p>
            <a:pPr rtl="0"/>
            <a:fld id="{D5F644F7-8D5D-4FB0-9219-33234A2ECB18}" type="datetime1">
              <a:rPr lang="fr-FR" noProof="0" smtClean="0"/>
              <a:t>02/12/2021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14" name="Rectangle 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e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e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e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e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e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orme libre 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orme libre 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orme libre 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pPr rtl="0"/>
            <a:fld id="{E2405E08-7CD8-42E9-85C1-EAB22C8D2847}" type="datetime1">
              <a:rPr lang="fr-FR" noProof="0" smtClean="0"/>
              <a:t>02/12/2021</a:t>
            </a:fld>
            <a:endParaRPr lang="fr-FR" noProof="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pPr rtl="0"/>
            <a:endParaRPr lang="fr-FR" noProof="0"/>
          </a:p>
        </p:txBody>
      </p:sp>
      <p:sp>
        <p:nvSpPr>
          <p:cNvPr id="21" name="Rectangle 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 rtl="0"/>
            <a:fld id="{D57F1E4F-1CFF-5643-939E-217C01CDF56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54955" y="1449652"/>
            <a:ext cx="8825658" cy="2677648"/>
          </a:xfrm>
        </p:spPr>
        <p:txBody>
          <a:bodyPr rtlCol="0"/>
          <a:lstStyle/>
          <a:p>
            <a:pPr rtl="0"/>
            <a:r>
              <a:rPr lang="fr-FR" u="sng" dirty="0"/>
              <a:t>Amélogénèse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endParaRPr lang="fr-FR" dirty="0"/>
          </a:p>
          <a:p>
            <a:pPr rtl="0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6326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1C897-6373-43E6-A742-E6DCFFE93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Sabon Next LT" panose="020B0502040204020203" pitchFamily="2" charset="0"/>
                <a:cs typeface="Sabon Next LT" panose="020B0502040204020203" pitchFamily="2" charset="0"/>
              </a:rPr>
              <a:t>I) Généralité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4D8BD94-9AE9-4F7B-BD37-5F9FE72C7CC4}"/>
              </a:ext>
            </a:extLst>
          </p:cNvPr>
          <p:cNvSpPr txBox="1"/>
          <p:nvPr/>
        </p:nvSpPr>
        <p:spPr>
          <a:xfrm>
            <a:off x="6529388" y="1428750"/>
            <a:ext cx="5414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structure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car </a:t>
            </a:r>
            <a:r>
              <a:rPr lang="fr-FR" u="sng" dirty="0">
                <a:latin typeface="Sabon Next LT" panose="02000500000000000000" pitchFamily="2" charset="0"/>
                <a:cs typeface="Sabon Next LT" panose="02000500000000000000" pitchFamily="2" charset="0"/>
              </a:rPr>
              <a:t>acellulaire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, </a:t>
            </a:r>
            <a:r>
              <a:rPr lang="fr-FR" u="sng" dirty="0">
                <a:latin typeface="Sabon Next LT" panose="02000500000000000000" pitchFamily="2" charset="0"/>
                <a:cs typeface="Sabon Next LT" panose="02000500000000000000" pitchFamily="2" charset="0"/>
              </a:rPr>
              <a:t>avasculaire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et </a:t>
            </a:r>
            <a:r>
              <a:rPr lang="fr-FR" u="sng" dirty="0">
                <a:latin typeface="Sabon Next LT" panose="02000500000000000000" pitchFamily="2" charset="0"/>
                <a:cs typeface="Sabon Next LT" panose="02000500000000000000" pitchFamily="2" charset="0"/>
              </a:rPr>
              <a:t>non innervé </a:t>
            </a:r>
            <a:r>
              <a:rPr lang="fr-FR" u="sng" dirty="0"/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909BC52-5857-489A-A991-4D199A347ACE}"/>
              </a:ext>
            </a:extLst>
          </p:cNvPr>
          <p:cNvSpPr txBox="1"/>
          <p:nvPr/>
        </p:nvSpPr>
        <p:spPr>
          <a:xfrm>
            <a:off x="6529388" y="1928813"/>
            <a:ext cx="5136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structure la plus minéralisé du corps</a:t>
            </a:r>
            <a:r>
              <a:rPr lang="fr-FR" dirty="0"/>
              <a:t>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06112CE-1F74-4CB7-BCF6-0247EB11D096}"/>
              </a:ext>
            </a:extLst>
          </p:cNvPr>
          <p:cNvSpPr txBox="1"/>
          <p:nvPr/>
        </p:nvSpPr>
        <p:spPr>
          <a:xfrm>
            <a:off x="6529388" y="2428876"/>
            <a:ext cx="4829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origine ectodermique (dérive de l’EDI)</a:t>
            </a:r>
            <a:endParaRPr lang="fr-FR" dirty="0">
              <a:sym typeface="Wingdings" panose="05000000000000000000" pitchFamily="2" charset="2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B097FE6-047D-4B14-90BC-A3A22A891A75}"/>
              </a:ext>
            </a:extLst>
          </p:cNvPr>
          <p:cNvSpPr txBox="1"/>
          <p:nvPr/>
        </p:nvSpPr>
        <p:spPr>
          <a:xfrm>
            <a:off x="6529388" y="2928939"/>
            <a:ext cx="463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organisé en prisme et SIP </a:t>
            </a:r>
            <a:endParaRPr lang="fr-FR" dirty="0"/>
          </a:p>
        </p:txBody>
      </p:sp>
      <p:sp>
        <p:nvSpPr>
          <p:cNvPr id="12" name="Flèche : angle droit 11">
            <a:extLst>
              <a:ext uri="{FF2B5EF4-FFF2-40B4-BE49-F238E27FC236}">
                <a16:creationId xmlns:a16="http://schemas.microsoft.com/office/drawing/2014/main" id="{5BB10E9E-B2C3-4630-9338-2AEB11D052BD}"/>
              </a:ext>
            </a:extLst>
          </p:cNvPr>
          <p:cNvSpPr/>
          <p:nvPr/>
        </p:nvSpPr>
        <p:spPr>
          <a:xfrm rot="5400000">
            <a:off x="7230513" y="3276481"/>
            <a:ext cx="281821" cy="284678"/>
          </a:xfrm>
          <a:prstGeom prst="bent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09980067-C696-4D49-9F6E-9942608BF2AA}"/>
              </a:ext>
            </a:extLst>
          </p:cNvPr>
          <p:cNvSpPr txBox="1"/>
          <p:nvPr/>
        </p:nvSpPr>
        <p:spPr>
          <a:xfrm>
            <a:off x="7513763" y="3277909"/>
            <a:ext cx="43510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latin typeface="Sabon Next LT" panose="02000500000000000000" pitchFamily="2" charset="0"/>
                <a:cs typeface="Sabon Next LT" panose="02000500000000000000" pitchFamily="2" charset="0"/>
              </a:rPr>
              <a:t>composé de cristaux d’hydroxyapatite carbonaté Ca10(PO4)6(OH)2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0617D57-3037-4E7B-9F75-016D94853142}"/>
              </a:ext>
            </a:extLst>
          </p:cNvPr>
          <p:cNvSpPr txBox="1"/>
          <p:nvPr/>
        </p:nvSpPr>
        <p:spPr>
          <a:xfrm>
            <a:off x="6529388" y="3996270"/>
            <a:ext cx="4722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produit pendant un laps de temps</a:t>
            </a:r>
            <a:endParaRPr lang="fr-FR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EB5A2E10-1E95-4147-AA86-967B5C28963D}"/>
              </a:ext>
            </a:extLst>
          </p:cNvPr>
          <p:cNvSpPr txBox="1"/>
          <p:nvPr/>
        </p:nvSpPr>
        <p:spPr>
          <a:xfrm>
            <a:off x="6529388" y="4499188"/>
            <a:ext cx="5662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3 étapes : 1) synthèse &amp; sécrétion</a:t>
            </a:r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4C7EBCE-85D9-40AE-9AD4-8CBE39519E96}"/>
              </a:ext>
            </a:extLst>
          </p:cNvPr>
          <p:cNvSpPr txBox="1"/>
          <p:nvPr/>
        </p:nvSpPr>
        <p:spPr>
          <a:xfrm>
            <a:off x="7650957" y="4878935"/>
            <a:ext cx="2393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2) maturation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5E90942-6D0A-49EB-BF3A-F04166813D94}"/>
              </a:ext>
            </a:extLst>
          </p:cNvPr>
          <p:cNvSpPr txBox="1"/>
          <p:nvPr/>
        </p:nvSpPr>
        <p:spPr>
          <a:xfrm>
            <a:off x="7650957" y="5258682"/>
            <a:ext cx="1878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3) minéralisation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9050F3B-B3D3-4D10-A13A-940616489200}"/>
              </a:ext>
            </a:extLst>
          </p:cNvPr>
          <p:cNvSpPr txBox="1"/>
          <p:nvPr/>
        </p:nvSpPr>
        <p:spPr>
          <a:xfrm>
            <a:off x="6529388" y="5722144"/>
            <a:ext cx="5436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suit un </a:t>
            </a:r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gradient temporo-spatial de différenciation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16319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40EBDC-F148-4A2C-AB36-0ECF08560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II) Les améloblastes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9ABE5E1-2AAB-4291-8CB5-DA728FB76228}"/>
              </a:ext>
            </a:extLst>
          </p:cNvPr>
          <p:cNvSpPr txBox="1"/>
          <p:nvPr/>
        </p:nvSpPr>
        <p:spPr>
          <a:xfrm>
            <a:off x="6643688" y="1435894"/>
            <a:ext cx="4736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- Améloblaste pré-sécréteur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C02EF9A-F014-4F6E-A9B2-2C2F2E18ABD8}"/>
              </a:ext>
            </a:extLst>
          </p:cNvPr>
          <p:cNvSpPr txBox="1"/>
          <p:nvPr/>
        </p:nvSpPr>
        <p:spPr>
          <a:xfrm>
            <a:off x="6643687" y="1964531"/>
            <a:ext cx="5436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- Améloblaste sécréteur sans prolongement de tomes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0144C1F-9BD6-4F51-B147-94539F0F0FFD}"/>
              </a:ext>
            </a:extLst>
          </p:cNvPr>
          <p:cNvSpPr txBox="1"/>
          <p:nvPr/>
        </p:nvSpPr>
        <p:spPr>
          <a:xfrm>
            <a:off x="6643686" y="2516731"/>
            <a:ext cx="5436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- Améloblaste sécréteur avec prolongement de tomes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918EEE8-6A1C-4711-8A46-13F5A1ED6757}"/>
              </a:ext>
            </a:extLst>
          </p:cNvPr>
          <p:cNvSpPr txBox="1"/>
          <p:nvPr/>
        </p:nvSpPr>
        <p:spPr>
          <a:xfrm>
            <a:off x="6643686" y="3066109"/>
            <a:ext cx="5200650" cy="368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- Améloblaste de maturation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F521EA5-ADB5-4E46-9628-744AC62A33DA}"/>
              </a:ext>
            </a:extLst>
          </p:cNvPr>
          <p:cNvSpPr txBox="1"/>
          <p:nvPr/>
        </p:nvSpPr>
        <p:spPr>
          <a:xfrm>
            <a:off x="6643686" y="3614748"/>
            <a:ext cx="4900613" cy="368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- Améloblaste de protection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AEFF29E-0BCD-482F-86D3-3AA786ABEFF8}"/>
              </a:ext>
            </a:extLst>
          </p:cNvPr>
          <p:cNvSpPr txBox="1"/>
          <p:nvPr/>
        </p:nvSpPr>
        <p:spPr>
          <a:xfrm>
            <a:off x="6608449" y="4476275"/>
            <a:ext cx="4736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 Seule cellule a pouvoir sécréter l’émail !!</a:t>
            </a:r>
            <a:endParaRPr lang="fr-FR" dirty="0"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62935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310EF-3ACD-47C5-801B-4C08BAD2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A) Améloblaste pré-sécréteur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AB0EC86-847E-465C-A08C-0CDD91466DBC}"/>
              </a:ext>
            </a:extLst>
          </p:cNvPr>
          <p:cNvSpPr txBox="1"/>
          <p:nvPr/>
        </p:nvSpPr>
        <p:spPr>
          <a:xfrm>
            <a:off x="807244" y="3150394"/>
            <a:ext cx="4471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cellule post-mitotique (ne se divise plus)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109D528-ADFB-4418-85B3-2016B2BD4A93}"/>
              </a:ext>
            </a:extLst>
          </p:cNvPr>
          <p:cNvSpPr txBox="1"/>
          <p:nvPr/>
        </p:nvSpPr>
        <p:spPr>
          <a:xfrm>
            <a:off x="807244" y="3702962"/>
            <a:ext cx="9109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sortie du cycle couplé avec les </a:t>
            </a:r>
            <a:r>
              <a:rPr lang="fr-FR" dirty="0" err="1">
                <a:latin typeface="Sabon Next LT" panose="02000500000000000000" pitchFamily="2" charset="0"/>
                <a:cs typeface="Sabon Next LT" panose="02000500000000000000" pitchFamily="2" charset="0"/>
              </a:rPr>
              <a:t>odontoblates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 </a:t>
            </a:r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décalage de 24-66h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6B1B77D-FEC5-49A9-ABF8-3B7C2D42E0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88" t="6064" r="2104" b="2443"/>
          <a:stretch/>
        </p:blipFill>
        <p:spPr>
          <a:xfrm>
            <a:off x="7093744" y="4215523"/>
            <a:ext cx="4511209" cy="215877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A0F2103-96C1-4A52-B13A-D7E5A8598ACF}"/>
              </a:ext>
            </a:extLst>
          </p:cNvPr>
          <p:cNvSpPr txBox="1"/>
          <p:nvPr/>
        </p:nvSpPr>
        <p:spPr>
          <a:xfrm>
            <a:off x="807244" y="4255530"/>
            <a:ext cx="5836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séparé des odontoblastes pour une </a:t>
            </a:r>
            <a:r>
              <a:rPr lang="fr-FR" u="sng" dirty="0">
                <a:latin typeface="Sabon Next LT" panose="02000500000000000000" pitchFamily="2" charset="0"/>
                <a:cs typeface="Sabon Next LT" panose="02000500000000000000" pitchFamily="2" charset="0"/>
              </a:rPr>
              <a:t>membrane basale</a:t>
            </a:r>
            <a:endParaRPr lang="fr-FR" u="sng" dirty="0"/>
          </a:p>
        </p:txBody>
      </p:sp>
    </p:spTree>
    <p:extLst>
      <p:ext uri="{BB962C8B-B14F-4D97-AF65-F5344CB8AC3E}">
        <p14:creationId xmlns:p14="http://schemas.microsoft.com/office/powerpoint/2010/main" val="367849854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499729-5CC4-4B1A-950E-2BF418DF5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B) Améloblaste sécréteur sans prolongement de tomes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94A86CA-C4FD-4B9D-B299-11DA62C46CF1}"/>
              </a:ext>
            </a:extLst>
          </p:cNvPr>
          <p:cNvSpPr txBox="1"/>
          <p:nvPr/>
        </p:nvSpPr>
        <p:spPr>
          <a:xfrm>
            <a:off x="985838" y="2643188"/>
            <a:ext cx="7436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contact entre améloblaste et dentine induit l’amélogénèse 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4EA7D12-9CD0-49B7-A41D-199CA039BBE3}"/>
              </a:ext>
            </a:extLst>
          </p:cNvPr>
          <p:cNvSpPr txBox="1"/>
          <p:nvPr/>
        </p:nvSpPr>
        <p:spPr>
          <a:xfrm>
            <a:off x="985838" y="3143250"/>
            <a:ext cx="7193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sécrète la 1</a:t>
            </a:r>
            <a:r>
              <a:rPr lang="fr-FR" baseline="30000" dirty="0">
                <a:latin typeface="Sabon Next LT" panose="02000500000000000000" pitchFamily="2" charset="0"/>
                <a:cs typeface="Sabon Next LT" panose="02000500000000000000" pitchFamily="2" charset="0"/>
              </a:rPr>
              <a:t>er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couche d’émail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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émail</a:t>
            </a:r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 </a:t>
            </a:r>
            <a:r>
              <a:rPr lang="fr-FR" dirty="0" err="1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aprismatique</a:t>
            </a:r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(10µm)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B5F508B-B819-4820-B8C7-3C76F815AF44}"/>
              </a:ext>
            </a:extLst>
          </p:cNvPr>
          <p:cNvSpPr txBox="1"/>
          <p:nvPr/>
        </p:nvSpPr>
        <p:spPr>
          <a:xfrm>
            <a:off x="985838" y="4143374"/>
            <a:ext cx="5688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cristaux d’émail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 aucune orientation particulière 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B597D0C-8438-41B1-9673-D06527B89D60}"/>
              </a:ext>
            </a:extLst>
          </p:cNvPr>
          <p:cNvSpPr txBox="1"/>
          <p:nvPr/>
        </p:nvSpPr>
        <p:spPr>
          <a:xfrm>
            <a:off x="985838" y="3643312"/>
            <a:ext cx="5136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ym typeface="Wingdings" panose="05000000000000000000" pitchFamily="2" charset="2"/>
              </a:rPr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directement au contact du manteau dentinaire</a:t>
            </a:r>
            <a:endParaRPr lang="fr-FR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2FCC17F-C652-4201-9B9E-D48ACD479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1331" y="4658567"/>
            <a:ext cx="2921150" cy="198765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512583D-EC34-4405-808B-43D88F978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0362" y="2395657"/>
            <a:ext cx="1836763" cy="423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08777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10B332-2C90-49F6-AD51-F9B4A1E2A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C) Améloblaste sécréteur avec prolongement de tomes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6053121-2D22-4983-A0DF-0F6CC8029E4B}"/>
              </a:ext>
            </a:extLst>
          </p:cNvPr>
          <p:cNvSpPr txBox="1"/>
          <p:nvPr/>
        </p:nvSpPr>
        <p:spPr>
          <a:xfrm>
            <a:off x="1033510" y="2637116"/>
            <a:ext cx="8160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sécrète </a:t>
            </a:r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l’émail prismatique immature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(4µm/j)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BFA3698-A3CB-493B-BCDF-5B831E9AC880}"/>
              </a:ext>
            </a:extLst>
          </p:cNvPr>
          <p:cNvSpPr txBox="1"/>
          <p:nvPr/>
        </p:nvSpPr>
        <p:spPr>
          <a:xfrm>
            <a:off x="1033510" y="3171825"/>
            <a:ext cx="70960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prolongement de tomes à 2 sites de sécrétion :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F533E0F-1A39-436E-AFB5-697CBAD54DDF}"/>
              </a:ext>
            </a:extLst>
          </p:cNvPr>
          <p:cNvSpPr txBox="1"/>
          <p:nvPr/>
        </p:nvSpPr>
        <p:spPr>
          <a:xfrm>
            <a:off x="1893094" y="3541157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ym typeface="Wingdings" panose="05000000000000000000" pitchFamily="2" charset="2"/>
              </a:rPr>
              <a:t> </a:t>
            </a:r>
            <a:r>
              <a:rPr lang="fr-FR" b="1" u="sng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proximale</a:t>
            </a:r>
            <a:r>
              <a:rPr lang="fr-FR" b="1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 : substance inter-prismatique</a:t>
            </a:r>
            <a:endParaRPr lang="fr-FR" b="1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052BBD4-6C1A-4B1A-9C47-5E7822E5300C}"/>
              </a:ext>
            </a:extLst>
          </p:cNvPr>
          <p:cNvSpPr txBox="1"/>
          <p:nvPr/>
        </p:nvSpPr>
        <p:spPr>
          <a:xfrm>
            <a:off x="1893094" y="3910489"/>
            <a:ext cx="2371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ym typeface="Wingdings" panose="05000000000000000000" pitchFamily="2" charset="2"/>
              </a:rPr>
              <a:t> </a:t>
            </a:r>
            <a:r>
              <a:rPr lang="fr-FR" b="1" u="sng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distale</a:t>
            </a:r>
            <a:r>
              <a:rPr lang="fr-FR" b="1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 : prisme</a:t>
            </a:r>
            <a:endParaRPr lang="fr-FR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EEA68A3-0E66-4A40-8A5E-F019724E145F}"/>
              </a:ext>
            </a:extLst>
          </p:cNvPr>
          <p:cNvSpPr txBox="1"/>
          <p:nvPr/>
        </p:nvSpPr>
        <p:spPr>
          <a:xfrm>
            <a:off x="1033509" y="4279821"/>
            <a:ext cx="4774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1 améloblaste sécrète 1 prisme +++</a:t>
            </a:r>
            <a:endParaRPr lang="fr-FR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6CCDA63-28AD-46ED-B459-9E395436E0E4}"/>
              </a:ext>
            </a:extLst>
          </p:cNvPr>
          <p:cNvSpPr txBox="1"/>
          <p:nvPr/>
        </p:nvSpPr>
        <p:spPr>
          <a:xfrm>
            <a:off x="1033509" y="4814530"/>
            <a:ext cx="7388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• la substance inter-prismatique est sécrété par plusieurs améloblastes +++</a:t>
            </a:r>
          </a:p>
        </p:txBody>
      </p:sp>
      <p:sp>
        <p:nvSpPr>
          <p:cNvPr id="9" name="Accolade fermante 8">
            <a:extLst>
              <a:ext uri="{FF2B5EF4-FFF2-40B4-BE49-F238E27FC236}">
                <a16:creationId xmlns:a16="http://schemas.microsoft.com/office/drawing/2014/main" id="{20EF02AE-D63B-4ED2-9845-3F27F038E558}"/>
              </a:ext>
            </a:extLst>
          </p:cNvPr>
          <p:cNvSpPr/>
          <p:nvPr/>
        </p:nvSpPr>
        <p:spPr>
          <a:xfrm>
            <a:off x="6618684" y="3541157"/>
            <a:ext cx="192881" cy="738664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21F9DC8-90D2-45D6-ACAB-FB49CFE4BFE6}"/>
              </a:ext>
            </a:extLst>
          </p:cNvPr>
          <p:cNvSpPr txBox="1"/>
          <p:nvPr/>
        </p:nvSpPr>
        <p:spPr>
          <a:xfrm>
            <a:off x="6811565" y="3725823"/>
            <a:ext cx="4774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sécrète les mêmes protéines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44AEFD33-9444-42DF-B557-81DDADDB73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1213" y="2629615"/>
            <a:ext cx="1679972" cy="332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20107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1ED9FF-45F7-47A9-AFD1-97391ECD5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D) Améloblaste de transition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85E75D0-AE57-4F60-98FE-4ABD9188B8C2}"/>
              </a:ext>
            </a:extLst>
          </p:cNvPr>
          <p:cNvSpPr txBox="1"/>
          <p:nvPr/>
        </p:nvSpPr>
        <p:spPr>
          <a:xfrm>
            <a:off x="1000171" y="2687790"/>
            <a:ext cx="5095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à la fin du stade de sécrétion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5428689-3DA3-4912-9F54-8D628395C2A4}"/>
              </a:ext>
            </a:extLst>
          </p:cNvPr>
          <p:cNvSpPr txBox="1"/>
          <p:nvPr/>
        </p:nvSpPr>
        <p:spPr>
          <a:xfrm>
            <a:off x="1000171" y="3269081"/>
            <a:ext cx="5095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25% s’apoptose ...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8EC6AA-BAEF-4B40-B38C-499B5C9B55BA}"/>
              </a:ext>
            </a:extLst>
          </p:cNvPr>
          <p:cNvSpPr txBox="1"/>
          <p:nvPr/>
        </p:nvSpPr>
        <p:spPr>
          <a:xfrm>
            <a:off x="1000171" y="4431663"/>
            <a:ext cx="6943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sécrète une lame basale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 adhère à la surface de l’émail immature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28903DF-263E-4C77-A05A-D8A5B826B7BC}"/>
              </a:ext>
            </a:extLst>
          </p:cNvPr>
          <p:cNvSpPr txBox="1"/>
          <p:nvPr/>
        </p:nvSpPr>
        <p:spPr>
          <a:xfrm>
            <a:off x="1000171" y="3850372"/>
            <a:ext cx="6522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la sécrétion des protéines de la matrice de l’émail s’arrête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1142375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2F57E-0E06-485E-AF45-EC73C0059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E) Améloblaste de maturation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2A79F9D-A73F-444F-A768-A56D00027ADE}"/>
              </a:ext>
            </a:extLst>
          </p:cNvPr>
          <p:cNvSpPr txBox="1"/>
          <p:nvPr/>
        </p:nvSpPr>
        <p:spPr>
          <a:xfrm>
            <a:off x="1050131" y="2736056"/>
            <a:ext cx="634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phase de croissance des cristaux d’émail (largeur et épaisseur)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B766DCA-F2A0-4D8D-B601-05D117AA2DB1}"/>
              </a:ext>
            </a:extLst>
          </p:cNvPr>
          <p:cNvSpPr txBox="1"/>
          <p:nvPr/>
        </p:nvSpPr>
        <p:spPr>
          <a:xfrm>
            <a:off x="1050131" y="3193257"/>
            <a:ext cx="5095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deux processus ont lieu en même temps :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582BA78-110D-40FB-AF39-C19A70F8B200}"/>
              </a:ext>
            </a:extLst>
          </p:cNvPr>
          <p:cNvSpPr txBox="1"/>
          <p:nvPr/>
        </p:nvSpPr>
        <p:spPr>
          <a:xfrm>
            <a:off x="1526429" y="3567947"/>
            <a:ext cx="5095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ð"/>
            </a:pP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élimination des </a:t>
            </a:r>
            <a:r>
              <a:rPr lang="fr-FR" dirty="0" err="1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nanosphères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 d’</a:t>
            </a:r>
            <a:r>
              <a:rPr lang="fr-FR" dirty="0" err="1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amélogénine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B93D771-8AFF-48F6-8A1D-F2D39D8994B6}"/>
              </a:ext>
            </a:extLst>
          </p:cNvPr>
          <p:cNvSpPr txBox="1"/>
          <p:nvPr/>
        </p:nvSpPr>
        <p:spPr>
          <a:xfrm>
            <a:off x="1526428" y="3840482"/>
            <a:ext cx="5095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ð"/>
            </a:pP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 arrivé massive Ca et P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1233BCC-15A4-4CBD-B1EF-9895775ABA2B}"/>
              </a:ext>
            </a:extLst>
          </p:cNvPr>
          <p:cNvSpPr txBox="1"/>
          <p:nvPr/>
        </p:nvSpPr>
        <p:spPr>
          <a:xfrm>
            <a:off x="1050131" y="4297683"/>
            <a:ext cx="634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2 aspects morphologiques au pôle distal : </a:t>
            </a:r>
            <a:r>
              <a:rPr lang="fr-FR" b="1" dirty="0">
                <a:latin typeface="Sabon Next LT" panose="02000500000000000000" pitchFamily="2" charset="0"/>
                <a:cs typeface="Sabon Next LT" panose="02000500000000000000" pitchFamily="2" charset="0"/>
              </a:rPr>
              <a:t>plissé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ou </a:t>
            </a:r>
            <a:r>
              <a:rPr lang="fr-FR" b="1" dirty="0">
                <a:latin typeface="Sabon Next LT" panose="02000500000000000000" pitchFamily="2" charset="0"/>
                <a:cs typeface="Sabon Next LT" panose="02000500000000000000" pitchFamily="2" charset="0"/>
              </a:rPr>
              <a:t>lisse</a:t>
            </a:r>
            <a:endParaRPr lang="fr-FR" b="1" dirty="0"/>
          </a:p>
        </p:txBody>
      </p:sp>
      <p:sp>
        <p:nvSpPr>
          <p:cNvPr id="8" name="ZoneTexte 2">
            <a:extLst>
              <a:ext uri="{FF2B5EF4-FFF2-40B4-BE49-F238E27FC236}">
                <a16:creationId xmlns:a16="http://schemas.microsoft.com/office/drawing/2014/main" id="{D2A79F9D-A73F-444F-A768-A56D00027ADE}"/>
              </a:ext>
            </a:extLst>
          </p:cNvPr>
          <p:cNvSpPr txBox="1"/>
          <p:nvPr/>
        </p:nvSpPr>
        <p:spPr>
          <a:xfrm>
            <a:off x="1526428" y="4667015"/>
            <a:ext cx="634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rtl="0">
              <a:defRPr lang="fr-FR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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Plissé : jonction </a:t>
            </a:r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distaux serrés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et </a:t>
            </a:r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proximaux lâches 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9" name="ZoneTexte 2">
            <a:extLst>
              <a:ext uri="{FF2B5EF4-FFF2-40B4-BE49-F238E27FC236}">
                <a16:creationId xmlns:a16="http://schemas.microsoft.com/office/drawing/2014/main" id="{D2A79F9D-A73F-444F-A768-A56D00027ADE}"/>
              </a:ext>
            </a:extLst>
          </p:cNvPr>
          <p:cNvSpPr txBox="1"/>
          <p:nvPr/>
        </p:nvSpPr>
        <p:spPr>
          <a:xfrm>
            <a:off x="1526428" y="4944908"/>
            <a:ext cx="634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rtl="0">
              <a:defRPr lang="fr-FR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>
                <a:sym typeface="Wingdings" panose="05000000000000000000" pitchFamily="2" charset="2"/>
              </a:rPr>
              <a:t>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Lisse : jonction </a:t>
            </a:r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distaux lâches 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et </a:t>
            </a:r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  <a:sym typeface="Wingdings" panose="05000000000000000000" pitchFamily="2" charset="2"/>
              </a:rPr>
              <a:t>proximaux serrés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BEC28E01-149B-4D85-B87B-FC4CB378F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3068" y="2821869"/>
            <a:ext cx="2938801" cy="2580240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D8A352D7-6015-4AFE-ABAA-FB459BD99486}"/>
              </a:ext>
            </a:extLst>
          </p:cNvPr>
          <p:cNvSpPr txBox="1"/>
          <p:nvPr/>
        </p:nvSpPr>
        <p:spPr>
          <a:xfrm>
            <a:off x="1050131" y="5402109"/>
            <a:ext cx="7393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émail mature = 96% de cristaux, 3,2% d’eau et 0,8 de matière organique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310841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787C16-0EA3-42D6-8787-C6525871E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F) Améloblaste de protection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8AA2588-FAFA-41BE-A45F-CFB81FDDDC46}"/>
              </a:ext>
            </a:extLst>
          </p:cNvPr>
          <p:cNvSpPr txBox="1"/>
          <p:nvPr/>
        </p:nvSpPr>
        <p:spPr>
          <a:xfrm>
            <a:off x="1050131" y="2736056"/>
            <a:ext cx="6800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protège l’émail jusqu’à l’arriver de la dent dans la cavité buccal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98A77F0-EF67-4950-87B3-0ACDE23CD784}"/>
              </a:ext>
            </a:extLst>
          </p:cNvPr>
          <p:cNvSpPr txBox="1"/>
          <p:nvPr/>
        </p:nvSpPr>
        <p:spPr>
          <a:xfrm>
            <a:off x="1050131" y="3244334"/>
            <a:ext cx="634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après éruption de la dent = plus jamais d’améloblaste</a:t>
            </a:r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BC580DE-4DF1-45A3-B60E-1EFAC1B03A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516" y="4106241"/>
            <a:ext cx="3778444" cy="1778091"/>
          </a:xfrm>
          <a:prstGeom prst="rect">
            <a:avLst/>
          </a:prstGeom>
        </p:spPr>
      </p:pic>
      <p:sp>
        <p:nvSpPr>
          <p:cNvPr id="7" name="Flèche : droite 6">
            <a:extLst>
              <a:ext uri="{FF2B5EF4-FFF2-40B4-BE49-F238E27FC236}">
                <a16:creationId xmlns:a16="http://schemas.microsoft.com/office/drawing/2014/main" id="{03737292-2D0C-4627-B981-1B3188136687}"/>
              </a:ext>
            </a:extLst>
          </p:cNvPr>
          <p:cNvSpPr/>
          <p:nvPr/>
        </p:nvSpPr>
        <p:spPr>
          <a:xfrm>
            <a:off x="5064919" y="4995286"/>
            <a:ext cx="928687" cy="14107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9CD812C-895F-4AFB-9621-AB35746E9CEE}"/>
              </a:ext>
            </a:extLst>
          </p:cNvPr>
          <p:cNvSpPr txBox="1"/>
          <p:nvPr/>
        </p:nvSpPr>
        <p:spPr>
          <a:xfrm>
            <a:off x="6095999" y="4836319"/>
            <a:ext cx="3933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Excès de fluor pendant l’</a:t>
            </a:r>
            <a:r>
              <a:rPr lang="fr-FR" dirty="0" err="1">
                <a:latin typeface="Sabon Next LT" panose="02000500000000000000" pitchFamily="2" charset="0"/>
                <a:cs typeface="Sabon Next LT" panose="02000500000000000000" pitchFamily="2" charset="0"/>
              </a:rPr>
              <a:t>amelogénèse</a:t>
            </a:r>
            <a:endParaRPr lang="fr-FR" dirty="0"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25398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826F0F9-75E6-4714-9A93-48F823BF1AE0}"/>
              </a:ext>
            </a:extLst>
          </p:cNvPr>
          <p:cNvSpPr txBox="1"/>
          <p:nvPr/>
        </p:nvSpPr>
        <p:spPr>
          <a:xfrm>
            <a:off x="1993106" y="785813"/>
            <a:ext cx="7036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u="sng" dirty="0">
                <a:latin typeface="Sabon Next LT" panose="02000500000000000000" pitchFamily="2" charset="0"/>
                <a:cs typeface="Sabon Next LT" panose="02000500000000000000" pitchFamily="2" charset="0"/>
              </a:rPr>
              <a:t>QCM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D04EDBC-1996-4469-8B50-F23870D41369}"/>
              </a:ext>
            </a:extLst>
          </p:cNvPr>
          <p:cNvSpPr txBox="1"/>
          <p:nvPr/>
        </p:nvSpPr>
        <p:spPr>
          <a:xfrm>
            <a:off x="478631" y="1735931"/>
            <a:ext cx="11713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>
                <a:latin typeface="Sabon Next LT" panose="02000500000000000000" pitchFamily="2" charset="0"/>
                <a:cs typeface="Sabon Next LT" panose="02000500000000000000" pitchFamily="2" charset="0"/>
              </a:rPr>
              <a:t>A propos de l’amélogénèse, donnez la(les) réponse(s) exacte(s) :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DC2228-0403-47D3-A997-218DB8527417}"/>
              </a:ext>
            </a:extLst>
          </p:cNvPr>
          <p:cNvSpPr txBox="1"/>
          <p:nvPr/>
        </p:nvSpPr>
        <p:spPr>
          <a:xfrm>
            <a:off x="1278731" y="2321719"/>
            <a:ext cx="6293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A) L’émail est un tissu très dur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33955AE-AA84-4934-9FDC-5E63CF307DB4}"/>
              </a:ext>
            </a:extLst>
          </p:cNvPr>
          <p:cNvSpPr txBox="1"/>
          <p:nvPr/>
        </p:nvSpPr>
        <p:spPr>
          <a:xfrm>
            <a:off x="1278731" y="2794397"/>
            <a:ext cx="6293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B) La 1</a:t>
            </a:r>
            <a:r>
              <a:rPr lang="fr-FR" baseline="30000" dirty="0">
                <a:latin typeface="Sabon Next LT" panose="02000500000000000000" pitchFamily="2" charset="0"/>
                <a:cs typeface="Sabon Next LT" panose="02000500000000000000" pitchFamily="2" charset="0"/>
              </a:rPr>
              <a:t>er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couche d’émail est </a:t>
            </a:r>
            <a:r>
              <a:rPr lang="fr-FR" dirty="0" err="1">
                <a:latin typeface="Sabon Next LT" panose="02000500000000000000" pitchFamily="2" charset="0"/>
                <a:cs typeface="Sabon Next LT" panose="02000500000000000000" pitchFamily="2" charset="0"/>
              </a:rPr>
              <a:t>aprismatique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A4286AD-9574-4324-98ED-4B6B39F82339}"/>
              </a:ext>
            </a:extLst>
          </p:cNvPr>
          <p:cNvSpPr txBox="1"/>
          <p:nvPr/>
        </p:nvSpPr>
        <p:spPr>
          <a:xfrm>
            <a:off x="1278731" y="3267075"/>
            <a:ext cx="6815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C) Les cellules à aspect plissé ont des jonctions distaux lâches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BD0FB00-679D-43A3-A79E-17C8730F21C1}"/>
              </a:ext>
            </a:extLst>
          </p:cNvPr>
          <p:cNvSpPr txBox="1"/>
          <p:nvPr/>
        </p:nvSpPr>
        <p:spPr>
          <a:xfrm>
            <a:off x="1278731" y="3739753"/>
            <a:ext cx="6293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D) Le site proximal du prolongement de tomes sécrète la SIP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23547E1-8317-48AA-B804-A3C86E4D2D9A}"/>
              </a:ext>
            </a:extLst>
          </p:cNvPr>
          <p:cNvSpPr txBox="1"/>
          <p:nvPr/>
        </p:nvSpPr>
        <p:spPr>
          <a:xfrm>
            <a:off x="1278731" y="4212431"/>
            <a:ext cx="6293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E) Les réponses A, B, 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95969538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826F0F9-75E6-4714-9A93-48F823BF1AE0}"/>
              </a:ext>
            </a:extLst>
          </p:cNvPr>
          <p:cNvSpPr txBox="1"/>
          <p:nvPr/>
        </p:nvSpPr>
        <p:spPr>
          <a:xfrm>
            <a:off x="1993106" y="785813"/>
            <a:ext cx="7036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u="sng" dirty="0">
                <a:latin typeface="Sabon Next LT" panose="02000500000000000000" pitchFamily="2" charset="0"/>
                <a:cs typeface="Sabon Next LT" panose="02000500000000000000" pitchFamily="2" charset="0"/>
              </a:rPr>
              <a:t>CORRECTION QCM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D04EDBC-1996-4469-8B50-F23870D41369}"/>
              </a:ext>
            </a:extLst>
          </p:cNvPr>
          <p:cNvSpPr txBox="1"/>
          <p:nvPr/>
        </p:nvSpPr>
        <p:spPr>
          <a:xfrm>
            <a:off x="478631" y="1735931"/>
            <a:ext cx="11713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>
                <a:latin typeface="Sabon Next LT" panose="02000500000000000000" pitchFamily="2" charset="0"/>
                <a:cs typeface="Sabon Next LT" panose="02000500000000000000" pitchFamily="2" charset="0"/>
              </a:rPr>
              <a:t>Réponse :</a:t>
            </a:r>
            <a:r>
              <a:rPr lang="fr-FR" dirty="0">
                <a:latin typeface="Sabon Next LT" panose="02000500000000000000" pitchFamily="2" charset="0"/>
                <a:cs typeface="Sabon Next LT" panose="02000500000000000000" pitchFamily="2" charset="0"/>
              </a:rPr>
              <a:t> BD</a:t>
            </a:r>
            <a:endParaRPr lang="fr-FR" u="sng" dirty="0">
              <a:latin typeface="Sabon Next LT" panose="02000500000000000000" pitchFamily="2" charset="0"/>
              <a:cs typeface="Sabon Next LT" panose="02000500000000000000" pitchFamily="2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DC2228-0403-47D3-A997-218DB8527417}"/>
              </a:ext>
            </a:extLst>
          </p:cNvPr>
          <p:cNvSpPr txBox="1"/>
          <p:nvPr/>
        </p:nvSpPr>
        <p:spPr>
          <a:xfrm>
            <a:off x="1243012" y="2321719"/>
            <a:ext cx="6293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A) L’émail est une structure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33955AE-AA84-4934-9FDC-5E63CF307DB4}"/>
              </a:ext>
            </a:extLst>
          </p:cNvPr>
          <p:cNvSpPr txBox="1"/>
          <p:nvPr/>
        </p:nvSpPr>
        <p:spPr>
          <a:xfrm>
            <a:off x="1278731" y="2794397"/>
            <a:ext cx="6293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B05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B) La 1</a:t>
            </a:r>
            <a:r>
              <a:rPr lang="fr-FR" baseline="30000" dirty="0">
                <a:solidFill>
                  <a:srgbClr val="00B05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er</a:t>
            </a:r>
            <a:r>
              <a:rPr lang="fr-FR" dirty="0">
                <a:solidFill>
                  <a:srgbClr val="00B05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 couche d’émail est </a:t>
            </a:r>
            <a:r>
              <a:rPr lang="fr-FR" dirty="0" err="1">
                <a:solidFill>
                  <a:srgbClr val="00B05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aprismatique</a:t>
            </a:r>
            <a:r>
              <a:rPr lang="fr-FR" dirty="0">
                <a:solidFill>
                  <a:srgbClr val="00B05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A4286AD-9574-4324-98ED-4B6B39F82339}"/>
              </a:ext>
            </a:extLst>
          </p:cNvPr>
          <p:cNvSpPr txBox="1"/>
          <p:nvPr/>
        </p:nvSpPr>
        <p:spPr>
          <a:xfrm>
            <a:off x="1278731" y="3267075"/>
            <a:ext cx="6815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C) Aspect plissé jonctions distaux serrés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BD0FB00-679D-43A3-A79E-17C8730F21C1}"/>
              </a:ext>
            </a:extLst>
          </p:cNvPr>
          <p:cNvSpPr txBox="1"/>
          <p:nvPr/>
        </p:nvSpPr>
        <p:spPr>
          <a:xfrm>
            <a:off x="1278731" y="3739753"/>
            <a:ext cx="6293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B05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D) Le site proximal du prolongement de tomes sécrète la SIP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23547E1-8317-48AA-B804-A3C86E4D2D9A}"/>
              </a:ext>
            </a:extLst>
          </p:cNvPr>
          <p:cNvSpPr txBox="1"/>
          <p:nvPr/>
        </p:nvSpPr>
        <p:spPr>
          <a:xfrm>
            <a:off x="1278731" y="4212431"/>
            <a:ext cx="6293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Sabon Next LT" panose="02000500000000000000" pitchFamily="2" charset="0"/>
                <a:cs typeface="Sabon Next LT" panose="02000500000000000000" pitchFamily="2" charset="0"/>
              </a:rPr>
              <a:t>E) Les réponses A, B, 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2855368895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E23D2F2-AAD7-44FC-A35A-051EF796E2A2}"/>
              </a:ext>
            </a:extLst>
          </p:cNvPr>
          <p:cNvSpPr txBox="1"/>
          <p:nvPr/>
        </p:nvSpPr>
        <p:spPr>
          <a:xfrm>
            <a:off x="1792578" y="3075057"/>
            <a:ext cx="8443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 err="1">
                <a:latin typeface="Sabon Next LT" panose="02000500000000000000" pitchFamily="2" charset="0"/>
                <a:cs typeface="Sabon Next LT" panose="02000500000000000000" pitchFamily="2" charset="0"/>
              </a:rPr>
              <a:t>Finito</a:t>
            </a:r>
            <a:r>
              <a:rPr lang="fr-FR" sz="4000" b="1" dirty="0">
                <a:latin typeface="Sabon Next LT" panose="02000500000000000000" pitchFamily="2" charset="0"/>
                <a:cs typeface="Sabon Next LT" panose="02000500000000000000" pitchFamily="2" charset="0"/>
              </a:rPr>
              <a:t> pipo &lt;3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CD78809-8929-468F-A996-A18495D483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3" t="6063" r="1435" b="6122"/>
          <a:stretch/>
        </p:blipFill>
        <p:spPr>
          <a:xfrm>
            <a:off x="7815263" y="3264693"/>
            <a:ext cx="4155626" cy="3121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358008"/>
      </p:ext>
    </p:extLst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le Ion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tf00001237_wac</Template>
  <TotalTime>16169</TotalTime>
  <Words>530</Words>
  <Application>Microsoft Office PowerPoint</Application>
  <PresentationFormat>Grand écran</PresentationFormat>
  <Paragraphs>70</Paragraphs>
  <Slides>12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Century Gothic</vt:lpstr>
      <vt:lpstr>Sabon Next LT</vt:lpstr>
      <vt:lpstr>Wingdings</vt:lpstr>
      <vt:lpstr>Wingdings 3</vt:lpstr>
      <vt:lpstr>Salle Ion</vt:lpstr>
      <vt:lpstr>Amélogénèse</vt:lpstr>
      <vt:lpstr>I) Généralité</vt:lpstr>
      <vt:lpstr>II) Les améloblastes</vt:lpstr>
      <vt:lpstr>A) Améloblaste pré-sécréteur </vt:lpstr>
      <vt:lpstr>B) Améloblaste sécréteur sans prolongement de tomes</vt:lpstr>
      <vt:lpstr>C) Améloblaste sécréteur avec prolongement de tomes </vt:lpstr>
      <vt:lpstr>D) Améloblaste de transition</vt:lpstr>
      <vt:lpstr>E) Améloblaste de maturation</vt:lpstr>
      <vt:lpstr>F) Améloblaste de protection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Amélogénèse</dc:title>
  <dc:creator>Enzo Sortelle</dc:creator>
  <cp:lastModifiedBy>Enzo Sortelle</cp:lastModifiedBy>
  <cp:revision>21</cp:revision>
  <dcterms:created xsi:type="dcterms:W3CDTF">2021-08-26T13:12:36Z</dcterms:created>
  <dcterms:modified xsi:type="dcterms:W3CDTF">2021-12-10T13:17:59Z</dcterms:modified>
</cp:coreProperties>
</file>