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76" r:id="rId1"/>
  </p:sldMasterIdLst>
  <p:notesMasterIdLst>
    <p:notesMasterId r:id="rId36"/>
  </p:notesMasterIdLst>
  <p:sldIdLst>
    <p:sldId id="256" r:id="rId2"/>
    <p:sldId id="262" r:id="rId3"/>
    <p:sldId id="305" r:id="rId4"/>
    <p:sldId id="261" r:id="rId5"/>
    <p:sldId id="265" r:id="rId6"/>
    <p:sldId id="258" r:id="rId7"/>
    <p:sldId id="263" r:id="rId8"/>
    <p:sldId id="306" r:id="rId9"/>
    <p:sldId id="307" r:id="rId10"/>
    <p:sldId id="308" r:id="rId11"/>
    <p:sldId id="310" r:id="rId12"/>
    <p:sldId id="309" r:id="rId13"/>
    <p:sldId id="311" r:id="rId14"/>
    <p:sldId id="312" r:id="rId15"/>
    <p:sldId id="304" r:id="rId16"/>
    <p:sldId id="313" r:id="rId17"/>
    <p:sldId id="314" r:id="rId18"/>
    <p:sldId id="315" r:id="rId19"/>
    <p:sldId id="316" r:id="rId20"/>
    <p:sldId id="317" r:id="rId21"/>
    <p:sldId id="281" r:id="rId22"/>
    <p:sldId id="319" r:id="rId23"/>
    <p:sldId id="322" r:id="rId24"/>
    <p:sldId id="321" r:id="rId25"/>
    <p:sldId id="323" r:id="rId26"/>
    <p:sldId id="324" r:id="rId27"/>
    <p:sldId id="325" r:id="rId28"/>
    <p:sldId id="326" r:id="rId29"/>
    <p:sldId id="327" r:id="rId30"/>
    <p:sldId id="328" r:id="rId31"/>
    <p:sldId id="329" r:id="rId32"/>
    <p:sldId id="330" r:id="rId33"/>
    <p:sldId id="331" r:id="rId34"/>
    <p:sldId id="269" r:id="rId35"/>
  </p:sldIdLst>
  <p:sldSz cx="9144000" cy="5143500" type="screen16x9"/>
  <p:notesSz cx="6858000" cy="9144000"/>
  <p:embeddedFontLst>
    <p:embeddedFont>
      <p:font typeface="Arvo" panose="02000000000000000000" pitchFamily="2" charset="77"/>
      <p:regular r:id="rId37"/>
      <p:bold r:id="rId38"/>
      <p:italic r:id="rId39"/>
      <p:boldItalic r:id="rId40"/>
    </p:embeddedFont>
    <p:embeddedFont>
      <p:font typeface="Bodoni" pitchFamily="2" charset="0"/>
      <p:regular r:id="rId41"/>
      <p:bold r:id="rId42"/>
      <p:italic r:id="rId43"/>
      <p:boldItalic r:id="rId44"/>
    </p:embeddedFont>
    <p:embeddedFont>
      <p:font typeface="Ubuntu" panose="020B0504030602030204" pitchFamily="34" charset="0"/>
      <p:regular r:id="rId45"/>
      <p:bold r:id="rId46"/>
      <p:italic r:id="rId47"/>
      <p:boldItalic r:id="rId48"/>
    </p:embeddedFont>
    <p:embeddedFont>
      <p:font typeface="Ubuntu Light" panose="020B0304030602030204" pitchFamily="34" charset="0"/>
      <p:regular r:id="rId49"/>
      <p:bold r:id="rId50"/>
      <p:italic r:id="rId51"/>
      <p:boldItalic r:id="rId52"/>
    </p:embeddedFont>
    <p:embeddedFont>
      <p:font typeface="Ubuntu Medium" panose="020B0604030602030204" pitchFamily="34" charset="0"/>
      <p:regular r:id="rId53"/>
      <p:bold r:id="rId54"/>
      <p:italic r:id="rId55"/>
      <p:boldItalic r:id="rId56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>
          <p15:clr>
            <a:srgbClr val="A4A3A4"/>
          </p15:clr>
        </p15:guide>
        <p15:guide id="2" orient="horz" pos="3053">
          <p15:clr>
            <a:srgbClr val="A4A3A4"/>
          </p15:clr>
        </p15:guide>
        <p15:guide id="3" orient="horz" pos="2871">
          <p15:clr>
            <a:srgbClr val="A4A3A4"/>
          </p15:clr>
        </p15:guide>
        <p15:guide id="4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19DE640-E8EC-4E69-A4CD-0B59E2590B52}">
  <a:tblStyle styleId="{819DE640-E8EC-4E69-A4CD-0B59E2590B52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  <a:tblStyle styleId="{C6DC40B0-1BE0-4628-B6F6-E5ACD883916A}" styleName="Table_1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54"/>
  </p:normalViewPr>
  <p:slideViewPr>
    <p:cSldViewPr snapToGrid="0">
      <p:cViewPr varScale="1">
        <p:scale>
          <a:sx n="138" d="100"/>
          <a:sy n="138" d="100"/>
        </p:scale>
        <p:origin x="880" y="184"/>
      </p:cViewPr>
      <p:guideLst>
        <p:guide orient="horz"/>
        <p:guide orient="horz" pos="3053"/>
        <p:guide orient="horz" pos="2871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3.fntdata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font" Target="fonts/font6.fntdata"/><Relationship Id="rId47" Type="http://schemas.openxmlformats.org/officeDocument/2006/relationships/font" Target="fonts/font11.fntdata"/><Relationship Id="rId50" Type="http://schemas.openxmlformats.org/officeDocument/2006/relationships/font" Target="fonts/font14.fntdata"/><Relationship Id="rId55" Type="http://schemas.openxmlformats.org/officeDocument/2006/relationships/font" Target="fonts/font19.fntdata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font" Target="fonts/font1.fntdata"/><Relationship Id="rId40" Type="http://schemas.openxmlformats.org/officeDocument/2006/relationships/font" Target="fonts/font4.fntdata"/><Relationship Id="rId45" Type="http://schemas.openxmlformats.org/officeDocument/2006/relationships/font" Target="fonts/font9.fntdata"/><Relationship Id="rId53" Type="http://schemas.openxmlformats.org/officeDocument/2006/relationships/font" Target="fonts/font17.fntdata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7.fntdata"/><Relationship Id="rId48" Type="http://schemas.openxmlformats.org/officeDocument/2006/relationships/font" Target="fonts/font12.fntdata"/><Relationship Id="rId56" Type="http://schemas.openxmlformats.org/officeDocument/2006/relationships/font" Target="fonts/font20.fntdata"/><Relationship Id="rId8" Type="http://schemas.openxmlformats.org/officeDocument/2006/relationships/slide" Target="slides/slide7.xml"/><Relationship Id="rId51" Type="http://schemas.openxmlformats.org/officeDocument/2006/relationships/font" Target="fonts/font15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font" Target="fonts/font2.fntdata"/><Relationship Id="rId46" Type="http://schemas.openxmlformats.org/officeDocument/2006/relationships/font" Target="fonts/font10.fntdata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font" Target="fonts/font5.fntdata"/><Relationship Id="rId54" Type="http://schemas.openxmlformats.org/officeDocument/2006/relationships/font" Target="fonts/font18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49" Type="http://schemas.openxmlformats.org/officeDocument/2006/relationships/font" Target="fonts/font13.fntdata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font" Target="fonts/font8.fntdata"/><Relationship Id="rId52" Type="http://schemas.openxmlformats.org/officeDocument/2006/relationships/font" Target="fonts/font16.fntdata"/><Relationship Id="rId6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g442eb61d9d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1" name="Google Shape;191;g442eb61d9d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2037362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442eb61d9d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442eb61d9d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" name="Google Shape;266;g442eb61d9d_0_6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67" name="Google Shape;267;g442eb61d9d_0_6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090806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442eb61d9d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442eb61d9d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4470683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5408728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112375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849738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0442192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50747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846076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9376777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41855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1533532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7307850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99689065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7129966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659693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1" name="Google Shape;211;g442eb61d9d_0_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2" name="Google Shape;212;g442eb61d9d_0_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279551447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0" name="Google Shape;790;g442eb61d9d_0_5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91" name="Google Shape;791;g442eb61d9d_0_5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9221180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4" name="Google Shape;234;g442eb61d9d_0_3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5" name="Google Shape;235;g442eb61d9d_0_3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7150158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5825514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6098418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4317633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89640379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77070439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Google Shape;240;g442eb61d9d_0_4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1" name="Google Shape;241;g442eb61d9d_0_4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19420488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7" name="Google Shape;247;g442eb61d9d_0_5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48" name="Google Shape;248;g442eb61d9d_0_5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12072533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Google Shape;304;g442eb61d9d_0_8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05" name="Google Shape;305;g442eb61d9d_0_8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itle slide" type="title">
  <p:cSld name="TITLE">
    <p:bg>
      <p:bgPr>
        <a:solidFill>
          <a:srgbClr val="FFFFFF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>
            <a:off x="676300" y="321200"/>
            <a:ext cx="4885500" cy="4431600"/>
          </a:xfrm>
          <a:prstGeom prst="rect">
            <a:avLst/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>
              <a:solidFill>
                <a:srgbClr val="434343"/>
              </a:solidFill>
            </a:endParaRPr>
          </a:p>
        </p:txBody>
      </p:sp>
      <p:sp>
        <p:nvSpPr>
          <p:cNvPr id="11" name="Google Shape;11;p2"/>
          <p:cNvSpPr txBox="1">
            <a:spLocks noGrp="1"/>
          </p:cNvSpPr>
          <p:nvPr>
            <p:ph type="ctrTitle"/>
          </p:nvPr>
        </p:nvSpPr>
        <p:spPr>
          <a:xfrm>
            <a:off x="1610650" y="1856275"/>
            <a:ext cx="6157800" cy="875700"/>
          </a:xfrm>
          <a:prstGeom prst="rect">
            <a:avLst/>
          </a:prstGeom>
          <a:ln w="38100" cap="flat" cmpd="sng">
            <a:solidFill>
              <a:srgbClr val="535353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3600"/>
              <a:buNone/>
              <a:defRPr sz="36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6000"/>
              <a:buNone/>
              <a:defRPr sz="60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SECTION_HEADER_1">
    <p:bg>
      <p:bgPr>
        <a:solidFill>
          <a:srgbClr val="FFFFFF"/>
        </a:solidFill>
        <a:effectLst/>
      </p:bgPr>
    </p:bg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6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4000"/>
              <a:buNone/>
              <a:defRPr sz="4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42" name="Google Shape;42;p6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44" name="Google Shape;44;p6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body slide" type="tx">
  <p:cSld name="TITLE_AND_BODY">
    <p:bg>
      <p:bgPr>
        <a:solidFill>
          <a:srgbClr val="FFFFFF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8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p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2400"/>
              <a:buFont typeface="Bodoni"/>
              <a:buNone/>
              <a:defRPr b="1">
                <a:latin typeface="Bodoni"/>
                <a:ea typeface="Bodoni"/>
                <a:cs typeface="Bodoni"/>
                <a:sym typeface="Bodoni"/>
              </a:defRPr>
            </a:lvl9pPr>
          </a:lstStyle>
          <a:p>
            <a:endParaRPr/>
          </a:p>
        </p:txBody>
      </p:sp>
      <p:sp>
        <p:nvSpPr>
          <p:cNvPr id="53" name="Google Shape;53;p8"/>
          <p:cNvSpPr txBox="1">
            <a:spLocks noGrp="1"/>
          </p:cNvSpPr>
          <p:nvPr>
            <p:ph type="body" idx="1"/>
          </p:nvPr>
        </p:nvSpPr>
        <p:spPr>
          <a:xfrm>
            <a:off x="1454050" y="1904925"/>
            <a:ext cx="5877000" cy="2502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175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400"/>
            </a:lvl2pPr>
            <a:lvl3pPr marL="1371600" lvl="2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■"/>
              <a:defRPr sz="1300"/>
            </a:lvl3pPr>
            <a:lvl4pPr marL="1828800" lvl="3" indent="-3111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300"/>
              <a:buChar char="●"/>
              <a:defRPr sz="1300"/>
            </a:lvl4pPr>
            <a:lvl5pPr marL="2286000" lvl="4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210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000"/>
              <a:buChar char="■"/>
              <a:defRPr sz="1000"/>
            </a:lvl9pPr>
          </a:lstStyle>
          <a:p>
            <a:endParaRPr/>
          </a:p>
        </p:txBody>
      </p:sp>
      <p:sp>
        <p:nvSpPr>
          <p:cNvPr id="54" name="Google Shape;54;p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cxnSp>
        <p:nvCxnSpPr>
          <p:cNvPr id="55" name="Google Shape;55;p8"/>
          <p:cNvCxnSpPr/>
          <p:nvPr/>
        </p:nvCxnSpPr>
        <p:spPr>
          <a:xfrm>
            <a:off x="4233900" y="1223600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subtitle">
  <p:cSld name="TITLE_AND_BODY_1">
    <p:bg>
      <p:bgPr>
        <a:solidFill>
          <a:srgbClr val="FFFFFF"/>
        </a:solidFill>
        <a:effectLst/>
      </p:bgPr>
    </p:bg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>
            <a:spLocks noGrp="1"/>
          </p:cNvSpPr>
          <p:nvPr>
            <p:ph type="title"/>
          </p:nvPr>
        </p:nvSpPr>
        <p:spPr>
          <a:xfrm>
            <a:off x="4598900" y="773100"/>
            <a:ext cx="38880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0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64" name="Google Shape;64;p10"/>
          <p:cNvSpPr/>
          <p:nvPr/>
        </p:nvSpPr>
        <p:spPr>
          <a:xfrm>
            <a:off x="0" y="0"/>
            <a:ext cx="4259700" cy="5143500"/>
          </a:xfrm>
          <a:prstGeom prst="snip2DiagRect">
            <a:avLst>
              <a:gd name="adj1" fmla="val 0"/>
              <a:gd name="adj2" fmla="val 50000"/>
            </a:avLst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65" name="Google Shape;65;p10"/>
          <p:cNvSpPr txBox="1">
            <a:spLocks noGrp="1"/>
          </p:cNvSpPr>
          <p:nvPr>
            <p:ph type="subTitle" idx="1"/>
          </p:nvPr>
        </p:nvSpPr>
        <p:spPr>
          <a:xfrm>
            <a:off x="4598900" y="2968204"/>
            <a:ext cx="29208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/>
            </a:lvl9pPr>
          </a:lstStyle>
          <a:p>
            <a:endParaRPr/>
          </a:p>
        </p:txBody>
      </p:sp>
      <p:cxnSp>
        <p:nvCxnSpPr>
          <p:cNvPr id="66" name="Google Shape;66;p10"/>
          <p:cNvCxnSpPr/>
          <p:nvPr/>
        </p:nvCxnSpPr>
        <p:spPr>
          <a:xfrm>
            <a:off x="4778200" y="278062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2 columns slide" type="twoColTx">
  <p:cSld name="TITLE_AND_TWO_COLUMNS">
    <p:bg>
      <p:bgPr>
        <a:solidFill>
          <a:srgbClr val="FFFFFF"/>
        </a:solidFill>
        <a:effectLst/>
      </p:bgPr>
    </p:bg>
    <p:spTree>
      <p:nvGrpSpPr>
        <p:cNvPr id="1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" name="Google Shape;68;p11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cxnSp>
        <p:nvCxnSpPr>
          <p:cNvPr id="69" name="Google Shape;69;p11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70" name="Google Shape;70;p1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71" name="Google Shape;71;p11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defRPr sz="1800">
                <a:solidFill>
                  <a:srgbClr val="66666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72" name="Google Shape;72;p11"/>
          <p:cNvSpPr txBox="1">
            <a:spLocks noGrp="1"/>
          </p:cNvSpPr>
          <p:nvPr>
            <p:ph type="subTitle" idx="1"/>
          </p:nvPr>
        </p:nvSpPr>
        <p:spPr>
          <a:xfrm>
            <a:off x="111322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3" name="Google Shape;73;p11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defRPr sz="1800">
                <a:solidFill>
                  <a:srgbClr val="66666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74" name="Google Shape;74;p11"/>
          <p:cNvSpPr txBox="1">
            <a:spLocks noGrp="1"/>
          </p:cNvSpPr>
          <p:nvPr>
            <p:ph type="subTitle" idx="3"/>
          </p:nvPr>
        </p:nvSpPr>
        <p:spPr>
          <a:xfrm>
            <a:off x="4818379" y="2177000"/>
            <a:ext cx="31014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75" name="Google Shape;75;p11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&amp; 3 columns slide">
  <p:cSld name="TITLE_AND_TWO_COLUMNS_1">
    <p:bg>
      <p:bgPr>
        <a:solidFill>
          <a:srgbClr val="FFFFFF"/>
        </a:solidFill>
        <a:effectLst/>
      </p:bgPr>
    </p:bg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3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7" name="Google Shape;87;p13"/>
          <p:cNvSpPr txBox="1">
            <a:spLocks noGrp="1"/>
          </p:cNvSpPr>
          <p:nvPr>
            <p:ph type="title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2200"/>
              <a:buNone/>
              <a:defRPr sz="2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2pPr>
            <a:lvl3pPr lvl="2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3pPr>
            <a:lvl4pPr lvl="3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4pPr>
            <a:lvl5pPr lvl="4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5pPr>
            <a:lvl6pPr lvl="5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6pPr>
            <a:lvl7pPr lvl="6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7pPr>
            <a:lvl8pPr lvl="7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8pPr>
            <a:lvl9pPr lvl="8" rtl="0">
              <a:spcBef>
                <a:spcPts val="0"/>
              </a:spcBef>
              <a:spcAft>
                <a:spcPts val="0"/>
              </a:spcAft>
              <a:buSzPts val="2400"/>
              <a:buNone/>
              <a:defRPr/>
            </a:lvl9pPr>
          </a:lstStyle>
          <a:p>
            <a:endParaRPr/>
          </a:p>
        </p:txBody>
      </p:sp>
      <p:sp>
        <p:nvSpPr>
          <p:cNvPr id="88" name="Google Shape;88;p13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89" name="Google Shape;89;p13"/>
          <p:cNvSpPr txBox="1">
            <a:spLocks noGrp="1"/>
          </p:cNvSpPr>
          <p:nvPr>
            <p:ph type="ctrTitle" idx="2"/>
          </p:nvPr>
        </p:nvSpPr>
        <p:spPr>
          <a:xfrm>
            <a:off x="11053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defRPr sz="1800">
                <a:solidFill>
                  <a:srgbClr val="66666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90" name="Google Shape;90;p13"/>
          <p:cNvSpPr txBox="1">
            <a:spLocks noGrp="1"/>
          </p:cNvSpPr>
          <p:nvPr>
            <p:ph type="subTitle" idx="1"/>
          </p:nvPr>
        </p:nvSpPr>
        <p:spPr>
          <a:xfrm>
            <a:off x="11053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1" name="Google Shape;91;p13"/>
          <p:cNvSpPr txBox="1">
            <a:spLocks noGrp="1"/>
          </p:cNvSpPr>
          <p:nvPr>
            <p:ph type="ctrTitle" idx="3"/>
          </p:nvPr>
        </p:nvSpPr>
        <p:spPr>
          <a:xfrm>
            <a:off x="35152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defRPr sz="1800">
                <a:solidFill>
                  <a:srgbClr val="66666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92" name="Google Shape;92;p13"/>
          <p:cNvSpPr txBox="1">
            <a:spLocks noGrp="1"/>
          </p:cNvSpPr>
          <p:nvPr>
            <p:ph type="subTitle" idx="4"/>
          </p:nvPr>
        </p:nvSpPr>
        <p:spPr>
          <a:xfrm>
            <a:off x="35152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sp>
        <p:nvSpPr>
          <p:cNvPr id="93" name="Google Shape;93;p13"/>
          <p:cNvSpPr txBox="1">
            <a:spLocks noGrp="1"/>
          </p:cNvSpPr>
          <p:nvPr>
            <p:ph type="ctrTitle" idx="5"/>
          </p:nvPr>
        </p:nvSpPr>
        <p:spPr>
          <a:xfrm>
            <a:off x="59251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800"/>
              <a:buNone/>
              <a:defRPr sz="1800">
                <a:solidFill>
                  <a:srgbClr val="666666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666666"/>
              </a:buClr>
              <a:buSzPts val="1600"/>
              <a:buNone/>
              <a:defRPr sz="1600"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94" name="Google Shape;94;p13"/>
          <p:cNvSpPr txBox="1">
            <a:spLocks noGrp="1"/>
          </p:cNvSpPr>
          <p:nvPr>
            <p:ph type="subTitle" idx="6"/>
          </p:nvPr>
        </p:nvSpPr>
        <p:spPr>
          <a:xfrm>
            <a:off x="5925154" y="2667875"/>
            <a:ext cx="2113500" cy="111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 sz="1400"/>
            </a:lvl9pPr>
          </a:lstStyle>
          <a:p>
            <a:endParaRPr/>
          </a:p>
        </p:txBody>
      </p:sp>
      <p:cxnSp>
        <p:nvCxnSpPr>
          <p:cNvPr id="95" name="Google Shape;95;p13"/>
          <p:cNvCxnSpPr/>
          <p:nvPr/>
        </p:nvCxnSpPr>
        <p:spPr>
          <a:xfrm>
            <a:off x="3406450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96" name="Google Shape;96;p13"/>
          <p:cNvCxnSpPr/>
          <p:nvPr/>
        </p:nvCxnSpPr>
        <p:spPr>
          <a:xfrm>
            <a:off x="5737375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text &amp; some text slide">
  <p:cSld name="BIG_NUMBER">
    <p:bg>
      <p:bgPr>
        <a:solidFill>
          <a:srgbClr val="FFFFFF"/>
        </a:solidFill>
        <a:effectLst/>
      </p:bgPr>
    </p:bg>
    <p:spTree>
      <p:nvGrpSpPr>
        <p:cNvPr id="1" name="Shape 1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" name="Google Shape;118;p15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19" name="Google Shape;119;p15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subTitle" idx="1"/>
          </p:nvPr>
        </p:nvSpPr>
        <p:spPr>
          <a:xfrm>
            <a:off x="2433300" y="3015325"/>
            <a:ext cx="42774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title"/>
          </p:nvPr>
        </p:nvSpPr>
        <p:spPr>
          <a:xfrm>
            <a:off x="0" y="2466400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 b="1"/>
            </a:lvl1pPr>
            <a:lvl2pPr lvl="1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2pPr>
            <a:lvl3pPr lvl="2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3pPr>
            <a:lvl4pPr lvl="3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4pPr>
            <a:lvl5pPr lvl="4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5pPr>
            <a:lvl6pPr lvl="5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6pPr>
            <a:lvl7pPr lvl="6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7pPr>
            <a:lvl8pPr lvl="7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8pPr>
            <a:lvl9pPr lvl="8" rtl="0">
              <a:spcBef>
                <a:spcPts val="0"/>
              </a:spcBef>
              <a:spcAft>
                <a:spcPts val="0"/>
              </a:spcAft>
              <a:buSzPts val="7200"/>
              <a:buNone/>
              <a:defRPr sz="7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 &amp; some text slide 2">
  <p:cSld name="BIG_NUMBER_2">
    <p:bg>
      <p:bgPr>
        <a:solidFill>
          <a:srgbClr val="FFFFFF"/>
        </a:solidFill>
        <a:effectLst/>
      </p:bgPr>
    </p:bg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16"/>
          <p:cNvSpPr/>
          <p:nvPr/>
        </p:nvSpPr>
        <p:spPr>
          <a:xfrm>
            <a:off x="406950" y="352200"/>
            <a:ext cx="8330100" cy="4311000"/>
          </a:xfrm>
          <a:prstGeom prst="rect">
            <a:avLst/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24" name="Google Shape;124;p16"/>
          <p:cNvSpPr txBox="1">
            <a:spLocks noGrp="1"/>
          </p:cNvSpPr>
          <p:nvPr>
            <p:ph type="title" hasCustomPrompt="1"/>
          </p:nvPr>
        </p:nvSpPr>
        <p:spPr>
          <a:xfrm>
            <a:off x="742950" y="1238100"/>
            <a:ext cx="7729500" cy="1963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 b="1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125" name="Google Shape;125;p16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  <p:sp>
        <p:nvSpPr>
          <p:cNvPr id="126" name="Google Shape;126;p16"/>
          <p:cNvSpPr txBox="1">
            <a:spLocks noGrp="1"/>
          </p:cNvSpPr>
          <p:nvPr>
            <p:ph type="subTitle" idx="1"/>
          </p:nvPr>
        </p:nvSpPr>
        <p:spPr>
          <a:xfrm>
            <a:off x="2433300" y="3015325"/>
            <a:ext cx="4277400" cy="644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200"/>
              <a:buNone/>
              <a:defRPr sz="1200">
                <a:solidFill>
                  <a:srgbClr val="FFFFFF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>
                <a:solidFill>
                  <a:srgbClr val="FFFFFF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400"/>
              <a:buNone/>
              <a:defRPr sz="14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 slide" type="blank">
  <p:cSld name="BLANK">
    <p:bg>
      <p:bgPr>
        <a:solidFill>
          <a:srgbClr val="FFFFFF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White frame">
  <p:cSld name="BLANK_1_1">
    <p:bg>
      <p:bgPr>
        <a:solidFill>
          <a:srgbClr val="FFFFFF"/>
        </a:solidFill>
        <a:effectLst/>
      </p:bgPr>
    </p:bg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19"/>
          <p:cNvSpPr/>
          <p:nvPr/>
        </p:nvSpPr>
        <p:spPr>
          <a:xfrm>
            <a:off x="406950" y="416250"/>
            <a:ext cx="8330100" cy="4311000"/>
          </a:xfrm>
          <a:prstGeom prst="rect">
            <a:avLst/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yan with title and text ">
  <p:cSld name="CUSTOM_2"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23"/>
          <p:cNvSpPr/>
          <p:nvPr/>
        </p:nvSpPr>
        <p:spPr>
          <a:xfrm>
            <a:off x="0" y="1027350"/>
            <a:ext cx="9144000" cy="3088800"/>
          </a:xfrm>
          <a:prstGeom prst="rect">
            <a:avLst/>
          </a:prstGeom>
          <a:solidFill>
            <a:srgbClr val="81ECEC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7" name="Google Shape;157;p23"/>
          <p:cNvSpPr txBox="1">
            <a:spLocks noGrp="1"/>
          </p:cNvSpPr>
          <p:nvPr>
            <p:ph type="title"/>
          </p:nvPr>
        </p:nvSpPr>
        <p:spPr>
          <a:xfrm>
            <a:off x="4696275" y="172545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b="1"/>
            </a:lvl1pPr>
            <a:lvl2pPr lvl="1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2pPr>
            <a:lvl3pPr lvl="2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3pPr>
            <a:lvl4pPr lvl="3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4pPr>
            <a:lvl5pPr lvl="4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5pPr>
            <a:lvl6pPr lvl="5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6pPr>
            <a:lvl7pPr lvl="6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7pPr>
            <a:lvl8pPr lvl="7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8pPr>
            <a:lvl9pPr lvl="8" rtl="0">
              <a:spcBef>
                <a:spcPts val="0"/>
              </a:spcBef>
              <a:spcAft>
                <a:spcPts val="0"/>
              </a:spcAft>
              <a:buSzPts val="4000"/>
              <a:buNone/>
              <a:defRPr sz="4000"/>
            </a:lvl9pPr>
          </a:lstStyle>
          <a:p>
            <a:endParaRPr/>
          </a:p>
        </p:txBody>
      </p:sp>
      <p:sp>
        <p:nvSpPr>
          <p:cNvPr id="158" name="Google Shape;158;p23"/>
          <p:cNvSpPr txBox="1">
            <a:spLocks noGrp="1"/>
          </p:cNvSpPr>
          <p:nvPr>
            <p:ph type="subTitle" idx="1"/>
          </p:nvPr>
        </p:nvSpPr>
        <p:spPr>
          <a:xfrm>
            <a:off x="4696275" y="2839950"/>
            <a:ext cx="2770200" cy="578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rgbClr val="666666"/>
                </a:solidFill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None/>
              <a:defRPr>
                <a:solidFill>
                  <a:srgbClr val="666666"/>
                </a:solidFill>
              </a:defRPr>
            </a:lvl9pPr>
          </a:lstStyle>
          <a:p>
            <a:endParaRPr/>
          </a:p>
        </p:txBody>
      </p:sp>
      <p:sp>
        <p:nvSpPr>
          <p:cNvPr id="159" name="Google Shape;159;p23"/>
          <p:cNvSpPr txBox="1">
            <a:spLocks noGrp="1"/>
          </p:cNvSpPr>
          <p:nvPr>
            <p:ph type="sldNum" idx="12"/>
          </p:nvPr>
        </p:nvSpPr>
        <p:spPr>
          <a:xfrm>
            <a:off x="8364708" y="4269092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lt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noFill/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1068100" y="933450"/>
            <a:ext cx="7047300" cy="482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Ubuntu"/>
              <a:buNone/>
              <a:defRPr sz="2400" b="1">
                <a:solidFill>
                  <a:schemeClr val="dk1"/>
                </a:solidFill>
                <a:latin typeface="Ubuntu"/>
                <a:ea typeface="Ubuntu"/>
                <a:cs typeface="Ubuntu"/>
                <a:sym typeface="Ubuntu"/>
              </a:defRPr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vo"/>
              <a:buNone/>
              <a:defRPr sz="2400">
                <a:solidFill>
                  <a:schemeClr val="dk1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068100" y="1695450"/>
            <a:ext cx="7047300" cy="250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●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1pPr>
            <a:lvl2pPr marL="914400" lvl="1" indent="-3175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Ubuntu Light"/>
              <a:buChar char="○"/>
              <a:defRPr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2pPr>
            <a:lvl3pPr marL="1371600" lvl="2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■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3pPr>
            <a:lvl4pPr marL="1828800" lvl="3" indent="-3111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300"/>
              <a:buFont typeface="Ubuntu Light"/>
              <a:buChar char="●"/>
              <a:defRPr sz="13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4pPr>
            <a:lvl5pPr marL="2286000" lvl="4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○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5pPr>
            <a:lvl6pPr marL="2743200" lvl="5" indent="-3048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200"/>
              <a:buFont typeface="Ubuntu Light"/>
              <a:buChar char="■"/>
              <a:defRPr sz="12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6pPr>
            <a:lvl7pPr marL="3200400" lvl="6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●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7pPr>
            <a:lvl8pPr marL="3657600" lvl="7" indent="-2984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100"/>
              <a:buFont typeface="Ubuntu Light"/>
              <a:buChar char="○"/>
              <a:defRPr sz="11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8pPr>
            <a:lvl9pPr marL="4114800" lvl="8" indent="-29210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000"/>
              <a:buFont typeface="Ubuntu Light"/>
              <a:buChar char="■"/>
              <a:defRPr sz="1000">
                <a:solidFill>
                  <a:schemeClr val="lt2"/>
                </a:solidFill>
                <a:latin typeface="Ubuntu Light"/>
                <a:ea typeface="Ubuntu Light"/>
                <a:cs typeface="Ubuntu Light"/>
                <a:sym typeface="Ubuntu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1pPr>
            <a:lvl2pPr lvl="1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2pPr>
            <a:lvl3pPr lvl="2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3pPr>
            <a:lvl4pPr lvl="3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4pPr>
            <a:lvl5pPr lvl="4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5pPr>
            <a:lvl6pPr lvl="5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6pPr>
            <a:lvl7pPr lvl="6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7pPr>
            <a:lvl8pPr lvl="7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8pPr>
            <a:lvl9pPr lvl="8" rtl="0">
              <a:buNone/>
              <a:defRPr sz="1200">
                <a:solidFill>
                  <a:schemeClr val="dk2"/>
                </a:solidFill>
                <a:latin typeface="Arvo"/>
                <a:ea typeface="Arvo"/>
                <a:cs typeface="Arvo"/>
                <a:sym typeface="Arvo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/>
              <a:t>‹N°›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2" r:id="rId2"/>
    <p:sldLayoutId id="2147483654" r:id="rId3"/>
    <p:sldLayoutId id="2147483656" r:id="rId4"/>
    <p:sldLayoutId id="2147483657" r:id="rId5"/>
    <p:sldLayoutId id="2147483659" r:id="rId6"/>
    <p:sldLayoutId id="2147483661" r:id="rId7"/>
    <p:sldLayoutId id="2147483662" r:id="rId8"/>
    <p:sldLayoutId id="2147483664" r:id="rId9"/>
    <p:sldLayoutId id="2147483665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gif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gif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gif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2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3" name="Google Shape;193;p32"/>
          <p:cNvSpPr txBox="1">
            <a:spLocks noGrp="1"/>
          </p:cNvSpPr>
          <p:nvPr>
            <p:ph type="ctrTitle"/>
          </p:nvPr>
        </p:nvSpPr>
        <p:spPr>
          <a:xfrm>
            <a:off x="1610650" y="1856275"/>
            <a:ext cx="6157800" cy="875700"/>
          </a:xfrm>
          <a:prstGeom prst="rect">
            <a:avLst/>
          </a:prstGeom>
          <a:ln w="95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/>
              <a:t>Fécondation</a:t>
            </a:r>
            <a:endParaRPr i="1" dirty="0">
              <a:solidFill>
                <a:srgbClr val="434343"/>
              </a:solidFill>
            </a:endParaRPr>
          </a:p>
        </p:txBody>
      </p:sp>
      <p:sp>
        <p:nvSpPr>
          <p:cNvPr id="194" name="Google Shape;194;p32"/>
          <p:cNvSpPr txBox="1"/>
          <p:nvPr/>
        </p:nvSpPr>
        <p:spPr>
          <a:xfrm>
            <a:off x="1610650" y="1220000"/>
            <a:ext cx="4004400" cy="65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s" sz="1800" dirty="0">
                <a:solidFill>
                  <a:srgbClr val="434343"/>
                </a:solidFill>
                <a:latin typeface="Ubuntu Light"/>
                <a:ea typeface="Ubuntu Light"/>
                <a:cs typeface="Ubuntu Light"/>
                <a:sym typeface="Ubuntu Light"/>
              </a:rPr>
              <a:t>BDR 2.0</a:t>
            </a:r>
            <a:endParaRPr sz="1800" dirty="0">
              <a:solidFill>
                <a:srgbClr val="434343"/>
              </a:solidFill>
              <a:latin typeface="Ubuntu Light"/>
              <a:ea typeface="Ubuntu Light"/>
              <a:cs typeface="Ubuntu Light"/>
              <a:sym typeface="Ubuntu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Et zéé parti 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</a:t>
            </a:fld>
            <a:endParaRPr/>
          </a:p>
        </p:txBody>
      </p:sp>
      <p:pic>
        <p:nvPicPr>
          <p:cNvPr id="5" name="Image 4" descr="Une image contenant carré&#10;&#10;Description générée automatiquement">
            <a:extLst>
              <a:ext uri="{FF2B5EF4-FFF2-40B4-BE49-F238E27FC236}">
                <a16:creationId xmlns:a16="http://schemas.microsoft.com/office/drawing/2014/main" id="{A4FDA6B0-1995-E541-AAA6-59936C2FF6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446" y="1612900"/>
            <a:ext cx="639932" cy="609092"/>
          </a:xfrm>
          <a:prstGeom prst="rect">
            <a:avLst/>
          </a:prstGeom>
        </p:spPr>
      </p:pic>
      <p:pic>
        <p:nvPicPr>
          <p:cNvPr id="9" name="Image 8" descr="Une image contenant carré&#10;&#10;Description générée automatiquement">
            <a:extLst>
              <a:ext uri="{FF2B5EF4-FFF2-40B4-BE49-F238E27FC236}">
                <a16:creationId xmlns:a16="http://schemas.microsoft.com/office/drawing/2014/main" id="{5B148A97-0245-FF4A-8B9D-13B53F50F80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446" y="2616963"/>
            <a:ext cx="639932" cy="609092"/>
          </a:xfrm>
          <a:prstGeom prst="rect">
            <a:avLst/>
          </a:prstGeom>
        </p:spPr>
      </p:pic>
      <p:pic>
        <p:nvPicPr>
          <p:cNvPr id="10" name="Image 9" descr="Une image contenant carré&#10;&#10;Description générée automatiquement">
            <a:extLst>
              <a:ext uri="{FF2B5EF4-FFF2-40B4-BE49-F238E27FC236}">
                <a16:creationId xmlns:a16="http://schemas.microsoft.com/office/drawing/2014/main" id="{975873AC-FB9F-7347-A0E3-7A7D10CC7CC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5446" y="3621026"/>
            <a:ext cx="639932" cy="609092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CF69F5BA-0B70-A64E-B194-3A9D92291D25}"/>
              </a:ext>
            </a:extLst>
          </p:cNvPr>
          <p:cNvSpPr txBox="1"/>
          <p:nvPr/>
        </p:nvSpPr>
        <p:spPr>
          <a:xfrm>
            <a:off x="1173660" y="1655836"/>
            <a:ext cx="60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1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5B49A643-E088-544D-817C-6C1454796966}"/>
              </a:ext>
            </a:extLst>
          </p:cNvPr>
          <p:cNvSpPr txBox="1"/>
          <p:nvPr/>
        </p:nvSpPr>
        <p:spPr>
          <a:xfrm>
            <a:off x="1167633" y="2659899"/>
            <a:ext cx="60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2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1BC1BE77-C656-2B4F-A619-79874762A18F}"/>
              </a:ext>
            </a:extLst>
          </p:cNvPr>
          <p:cNvSpPr txBox="1"/>
          <p:nvPr/>
        </p:nvSpPr>
        <p:spPr>
          <a:xfrm>
            <a:off x="1170935" y="3663962"/>
            <a:ext cx="603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2800" dirty="0"/>
              <a:t>3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54A26D14-A367-0541-B635-72E2369A1E20}"/>
              </a:ext>
            </a:extLst>
          </p:cNvPr>
          <p:cNvSpPr txBox="1"/>
          <p:nvPr/>
        </p:nvSpPr>
        <p:spPr>
          <a:xfrm>
            <a:off x="1984248" y="1732780"/>
            <a:ext cx="2587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Le trajet spermatique</a:t>
            </a:r>
          </a:p>
        </p:txBody>
      </p:sp>
      <p:sp>
        <p:nvSpPr>
          <p:cNvPr id="16" name="ZoneTexte 15">
            <a:extLst>
              <a:ext uri="{FF2B5EF4-FFF2-40B4-BE49-F238E27FC236}">
                <a16:creationId xmlns:a16="http://schemas.microsoft.com/office/drawing/2014/main" id="{FC044C6B-6131-6A40-9AB5-7D8BAD6A2CE8}"/>
              </a:ext>
            </a:extLst>
          </p:cNvPr>
          <p:cNvSpPr txBox="1"/>
          <p:nvPr/>
        </p:nvSpPr>
        <p:spPr>
          <a:xfrm>
            <a:off x="1984248" y="2736843"/>
            <a:ext cx="5276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La traversée des enveloppes péri-ovocytaires</a:t>
            </a:r>
          </a:p>
        </p:txBody>
      </p:sp>
      <p:sp>
        <p:nvSpPr>
          <p:cNvPr id="17" name="ZoneTexte 16">
            <a:extLst>
              <a:ext uri="{FF2B5EF4-FFF2-40B4-BE49-F238E27FC236}">
                <a16:creationId xmlns:a16="http://schemas.microsoft.com/office/drawing/2014/main" id="{F61F379C-D6FE-0E4F-AE56-C8745EE5A84E}"/>
              </a:ext>
            </a:extLst>
          </p:cNvPr>
          <p:cNvSpPr txBox="1"/>
          <p:nvPr/>
        </p:nvSpPr>
        <p:spPr>
          <a:xfrm>
            <a:off x="1984248" y="3740906"/>
            <a:ext cx="2587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00" dirty="0"/>
              <a:t>La fécondation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869026" y="2218830"/>
            <a:ext cx="5405948" cy="70584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Le trajet spermatique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06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>
            <a:spLocks noGrp="1"/>
          </p:cNvSpPr>
          <p:nvPr>
            <p:ph type="title"/>
          </p:nvPr>
        </p:nvSpPr>
        <p:spPr>
          <a:xfrm>
            <a:off x="4598900" y="1491800"/>
            <a:ext cx="35937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Point de départ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8" name="Google Shape;238;p37"/>
          <p:cNvSpPr txBox="1">
            <a:spLocks noGrp="1"/>
          </p:cNvSpPr>
          <p:nvPr>
            <p:ph type="subTitle" idx="1"/>
          </p:nvPr>
        </p:nvSpPr>
        <p:spPr>
          <a:xfrm>
            <a:off x="4598900" y="2968192"/>
            <a:ext cx="29208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-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e point de départ du trajet est les testicules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Les spz sont stockés dans l’épididyme avant d’être évacués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Pour faire sortir les spz il faut une éjaculation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" name="Image 2" descr="Une image contenant silhouette&#10;&#10;Description générée automatiquement">
            <a:extLst>
              <a:ext uri="{FF2B5EF4-FFF2-40B4-BE49-F238E27FC236}">
                <a16:creationId xmlns:a16="http://schemas.microsoft.com/office/drawing/2014/main" id="{7D43D8F1-3CCE-3446-81A2-282E55A3D2A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1552" t="30598" r="20618" b="31155"/>
          <a:stretch/>
        </p:blipFill>
        <p:spPr>
          <a:xfrm>
            <a:off x="7203882" y="1655132"/>
            <a:ext cx="1741336" cy="115167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9" name="Google Shape;269;p41"/>
          <p:cNvSpPr txBox="1">
            <a:spLocks noGrp="1"/>
          </p:cNvSpPr>
          <p:nvPr>
            <p:ph type="title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Remplissage puis émission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cxnSp>
        <p:nvCxnSpPr>
          <p:cNvPr id="270" name="Google Shape;270;p41"/>
          <p:cNvCxnSpPr/>
          <p:nvPr/>
        </p:nvCxnSpPr>
        <p:spPr>
          <a:xfrm>
            <a:off x="3406450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cxnSp>
        <p:nvCxnSpPr>
          <p:cNvPr id="271" name="Google Shape;271;p41"/>
          <p:cNvCxnSpPr/>
          <p:nvPr/>
        </p:nvCxnSpPr>
        <p:spPr>
          <a:xfrm>
            <a:off x="5737375" y="1926825"/>
            <a:ext cx="0" cy="19413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72" name="Google Shape;272;p41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5</a:t>
            </a:fld>
            <a:endParaRPr/>
          </a:p>
        </p:txBody>
      </p:sp>
      <p:sp>
        <p:nvSpPr>
          <p:cNvPr id="273" name="Google Shape;273;p41"/>
          <p:cNvSpPr txBox="1">
            <a:spLocks noGrp="1"/>
          </p:cNvSpPr>
          <p:nvPr>
            <p:ph type="ctrTitle" idx="2"/>
          </p:nvPr>
        </p:nvSpPr>
        <p:spPr>
          <a:xfrm>
            <a:off x="11053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Pendant le rapport sexuel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4" name="Google Shape;274;p41"/>
          <p:cNvSpPr txBox="1">
            <a:spLocks noGrp="1"/>
          </p:cNvSpPr>
          <p:nvPr>
            <p:ph type="subTitle" idx="1"/>
          </p:nvPr>
        </p:nvSpPr>
        <p:spPr>
          <a:xfrm>
            <a:off x="882596" y="2667875"/>
            <a:ext cx="2415004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- V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errouillage absolu des sphincters péri-prostatiques (externe + interne)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Tx/>
              <a:buChar char="-"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Permet aux canaux de se remplir de spz et de liquide séminal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5" name="Google Shape;275;p41"/>
          <p:cNvSpPr txBox="1">
            <a:spLocks noGrp="1"/>
          </p:cNvSpPr>
          <p:nvPr>
            <p:ph type="ctrTitle" idx="3"/>
          </p:nvPr>
        </p:nvSpPr>
        <p:spPr>
          <a:xfrm>
            <a:off x="35152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Au moment de l’éjaculation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6" name="Google Shape;276;p41"/>
          <p:cNvSpPr txBox="1">
            <a:spLocks noGrp="1"/>
          </p:cNvSpPr>
          <p:nvPr>
            <p:ph type="subTitle" idx="4"/>
          </p:nvPr>
        </p:nvSpPr>
        <p:spPr>
          <a:xfrm>
            <a:off x="3515252" y="2667875"/>
            <a:ext cx="2113500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- Ouverture du sphincter externe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- Le sphincter interne reste fermé pour éviter une miction pendant le rapport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7" name="Google Shape;277;p41"/>
          <p:cNvSpPr txBox="1">
            <a:spLocks noGrp="1"/>
          </p:cNvSpPr>
          <p:nvPr>
            <p:ph type="ctrTitle" idx="5"/>
          </p:nvPr>
        </p:nvSpPr>
        <p:spPr>
          <a:xfrm>
            <a:off x="5925151" y="2062425"/>
            <a:ext cx="2113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Après l’éjaculation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78" name="Google Shape;278;p41"/>
          <p:cNvSpPr txBox="1">
            <a:spLocks noGrp="1"/>
          </p:cNvSpPr>
          <p:nvPr>
            <p:ph type="subTitle" idx="6"/>
          </p:nvPr>
        </p:nvSpPr>
        <p:spPr>
          <a:xfrm>
            <a:off x="5925150" y="2667875"/>
            <a:ext cx="2623507" cy="1551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Fermeture spontanée du col vésical pendant un certain temps → empêche miction post-éjaculatoire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Correspond à la période réfractaire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’éjaculat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Volume éjaculatoire entre 2 et 6 mL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→ 20 à 200 millions de spz/mL de sperme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6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6" name="Picture 2" descr="WPTDS Marrakech 2019] Champagne ! – Poker52">
            <a:extLst>
              <a:ext uri="{FF2B5EF4-FFF2-40B4-BE49-F238E27FC236}">
                <a16:creationId xmlns:a16="http://schemas.microsoft.com/office/drawing/2014/main" id="{3651E64F-2A36-9B4E-AC24-4AD4326528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471"/>
          <a:stretch/>
        </p:blipFill>
        <p:spPr bwMode="auto">
          <a:xfrm>
            <a:off x="5764471" y="261402"/>
            <a:ext cx="2920800" cy="3816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’éjaculat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7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ea typeface="Ubuntu Medium"/>
                <a:cs typeface="Ubuntu Medium"/>
                <a:sym typeface="Ubuntu Medium"/>
              </a:rPr>
              <a:t>Après l’éjaculation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oagulation rapide et quasi immédiate du sperme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ausé par la séménogéline (protéine)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ermet au sperme de ne pas se perdre dans l’AGF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Après la coagulation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Liquéfaction du sperme qui dure 20-30 min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Due à la dégradation de la séménogéline par la PSA (enzyme prostatique)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21749C59-B759-5D4D-8E82-3BC90A3771BB}"/>
              </a:ext>
            </a:extLst>
          </p:cNvPr>
          <p:cNvSpPr txBox="1"/>
          <p:nvPr/>
        </p:nvSpPr>
        <p:spPr>
          <a:xfrm>
            <a:off x="1252490" y="3797074"/>
            <a:ext cx="6528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→ La séménogéline et la PSA sont contenues dans le sperme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64CBAED-8361-4849-94A6-6A08098233D9}"/>
              </a:ext>
            </a:extLst>
          </p:cNvPr>
          <p:cNvSpPr txBox="1"/>
          <p:nvPr/>
        </p:nvSpPr>
        <p:spPr>
          <a:xfrm>
            <a:off x="1307989" y="4071899"/>
            <a:ext cx="65280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→ Les pertes observées après un rapport correspondent à l’évacuation de liquide séminal dépourvu de spz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</a:t>
            </a: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a survie des spz dans l’AGF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Possible grâce à la différence de pH entre le vagin et le liquide séminal.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endParaRPr lang="es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Vagin: 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acide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b="1" dirty="0">
                <a:solidFill>
                  <a:schemeClr val="tx1">
                    <a:lumMod val="50000"/>
                  </a:schemeClr>
                </a:solidFill>
              </a:rPr>
              <a:t>Liquide séminal: </a:t>
            </a: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alcalin (sert de tampon pour avoir un pH neutre)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8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078" name="Picture 6" descr="Spermatozoïdes : taille, durée de vie, nombre">
            <a:extLst>
              <a:ext uri="{FF2B5EF4-FFF2-40B4-BE49-F238E27FC236}">
                <a16:creationId xmlns:a16="http://schemas.microsoft.com/office/drawing/2014/main" id="{BBFFAC35-D84B-774D-8CF3-E9EB85E0DA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194" y="1724048"/>
            <a:ext cx="3426759" cy="16814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88294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>
            <a:spLocks noGrp="1"/>
          </p:cNvSpPr>
          <p:nvPr>
            <p:ph type="title"/>
          </p:nvPr>
        </p:nvSpPr>
        <p:spPr>
          <a:xfrm>
            <a:off x="4598900" y="1491800"/>
            <a:ext cx="35937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Différentes méthodes de contraception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8" name="Google Shape;238;p37"/>
          <p:cNvSpPr txBox="1">
            <a:spLocks noGrp="1"/>
          </p:cNvSpPr>
          <p:nvPr>
            <p:ph type="subTitle" idx="1"/>
          </p:nvPr>
        </p:nvSpPr>
        <p:spPr>
          <a:xfrm>
            <a:off x="4598900" y="2968192"/>
            <a:ext cx="29208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Méthode OGINO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Méthode d’acidification du vagin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Méthode du retrait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Méthode Billings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29462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05550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Méthode OGINO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fille mesure sa température corporelle tous les matins afin de repérer le moment de l’ovulation </a:t>
            </a:r>
          </a:p>
          <a:p>
            <a:pPr marL="0" lvl="0" indent="0"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À l’ovulation on a une augmentation d’environ 0,3-0,4°C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10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5122" name="Picture 2" descr="Comment faire sa courbe de température pour être enceinte ? : Femme  Actuelle Le MAG">
            <a:extLst>
              <a:ext uri="{FF2B5EF4-FFF2-40B4-BE49-F238E27FC236}">
                <a16:creationId xmlns:a16="http://schemas.microsoft.com/office/drawing/2014/main" id="{224DA63B-E22C-6441-A768-8905AD2A4F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8944"/>
          <a:stretch/>
        </p:blipFill>
        <p:spPr bwMode="auto">
          <a:xfrm>
            <a:off x="5702106" y="1641722"/>
            <a:ext cx="2763369" cy="2190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322164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62029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Méthode d’acidification du vagin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dépose des éponges spermicides dans la cavité vaginale</a:t>
            </a:r>
          </a:p>
          <a:p>
            <a:pPr marL="0" lvl="0" indent="0"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Ces éponges ont un pH extrêmement acide afin de tuer les spz 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11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170" name="Picture 2" descr="Sd Variations. TODAY VAGINAL CONTRACEPTIVE SPONGE BOITE 3 UNITES">
            <a:extLst>
              <a:ext uri="{FF2B5EF4-FFF2-40B4-BE49-F238E27FC236}">
                <a16:creationId xmlns:a16="http://schemas.microsoft.com/office/drawing/2014/main" id="{9299E286-1754-9E4A-98EB-B7B32B8D31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4626" y="790660"/>
            <a:ext cx="3562180" cy="35621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62633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62029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Méthode du retrait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N’est pas fiable ++</a:t>
            </a:r>
          </a:p>
          <a:p>
            <a:pPr marL="0" lvl="0" indent="0">
              <a:buClr>
                <a:srgbClr val="000000"/>
              </a:buClr>
              <a:buSzPts val="1100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>
              <a:buClr>
                <a:srgbClr val="000000"/>
              </a:buClr>
              <a:buSzPts val="1100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 liquide pré-séminal contient des spermatozoïdes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12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7174" name="Picture 6" descr="Planification familiale naturelle | Zanzu">
            <a:extLst>
              <a:ext uri="{FF2B5EF4-FFF2-40B4-BE49-F238E27FC236}">
                <a16:creationId xmlns:a16="http://schemas.microsoft.com/office/drawing/2014/main" id="{C4E0BB2E-7C8E-384E-8BE3-C7BC55A8A1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665" y="1319916"/>
            <a:ext cx="3548270" cy="26612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258118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7" y="993900"/>
            <a:ext cx="3620290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Méthode Billings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2920800" cy="15969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Consiste à étudier l’aspect de sa glaire cervicale</a:t>
            </a:r>
          </a:p>
          <a:p>
            <a:pPr marL="0" lvl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Elle est +/- filante selon le moment du cycle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13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10242" name="Picture 2" descr="Glaire cervicale — Wikipédia">
            <a:extLst>
              <a:ext uri="{FF2B5EF4-FFF2-40B4-BE49-F238E27FC236}">
                <a16:creationId xmlns:a16="http://schemas.microsoft.com/office/drawing/2014/main" id="{7BCAA199-DA96-CE4E-9E5B-42A459364B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1428" y="154556"/>
            <a:ext cx="2071774" cy="24171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44" name="Picture 4" descr="Détecter l'ovulation et tomber enceinte : Examen de la glaire cervicale">
            <a:extLst>
              <a:ext uri="{FF2B5EF4-FFF2-40B4-BE49-F238E27FC236}">
                <a16:creationId xmlns:a16="http://schemas.microsoft.com/office/drawing/2014/main" id="{62D48F1B-6D34-024C-97EA-1DCB077562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4518" y="2683437"/>
            <a:ext cx="3334352" cy="1759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8134212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 dirty="0">
                <a:solidFill>
                  <a:schemeClr val="tx1">
                    <a:lumMod val="50000"/>
                  </a:schemeClr>
                </a:solidFill>
              </a:rPr>
              <a:t>Méthode Billings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14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962109" y="1571550"/>
            <a:ext cx="3320619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ea typeface="Ubuntu Medium"/>
                <a:cs typeface="Ubuntu Medium"/>
                <a:sym typeface="Ubuntu Medium"/>
              </a:rPr>
              <a:t>Le passage du col de l’utérus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 niveau du vagin on retrouve 100% des spz de l’éjaculat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 niveau du col utérin on retrouve 3% des spz de l’éjaculat (on en perd 97%)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La glaire cervicale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594103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Réseau de </a:t>
            </a:r>
            <a:r>
              <a:rPr lang="fr-FR">
                <a:solidFill>
                  <a:schemeClr val="tx1">
                    <a:lumMod val="50000"/>
                  </a:schemeClr>
                </a:solidFill>
              </a:rPr>
              <a:t>glyocoprotéines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denses impénétrables aux spz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Forme un maillage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Verrou naturel à la pénétration des spz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Seul moment où elle est perméable aux spz → période ovulatoire (les œstrogènes rompent le maillage)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rôle inverse de la progestérone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664CBAED-8361-4849-94A6-6A08098233D9}"/>
              </a:ext>
            </a:extLst>
          </p:cNvPr>
          <p:cNvSpPr txBox="1"/>
          <p:nvPr/>
        </p:nvSpPr>
        <p:spPr>
          <a:xfrm>
            <a:off x="1307989" y="4166598"/>
            <a:ext cx="6528021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/>
              <a:t>→ Le cancer du col de l’utérus démarre à la jonction endocol-</a:t>
            </a:r>
            <a:r>
              <a:rPr lang="fr-FR" b="1" dirty="0" err="1"/>
              <a:t>exocol</a:t>
            </a:r>
            <a:endParaRPr lang="fr-FR" b="1" dirty="0"/>
          </a:p>
        </p:txBody>
      </p:sp>
    </p:spTree>
    <p:extLst>
      <p:ext uri="{BB962C8B-B14F-4D97-AF65-F5344CB8AC3E}">
        <p14:creationId xmlns:p14="http://schemas.microsoft.com/office/powerpoint/2010/main" val="319892291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431235"/>
            <a:ext cx="7410615" cy="313281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À pour but de rendre aux spz leur pouvoir de fécondance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La capacitation n’est pas immédiate après l’éjaculation et sa durée est extrêmement variable selon les espèces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Chez l’homme il faut 6-7h pour capaciter le spz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capacitation n’est possible qu’à partir du moment où il n’y a plus de liquide séminal</a:t>
            </a: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Donc le spz ne peut pas être capacité tant qu’il n’est pas rentré dans le col de l’utérus</a:t>
            </a:r>
          </a:p>
          <a:p>
            <a:pPr mar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capacitation va: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Enlever les protéines de la membrane du spz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Modifier la fluidité de la membrane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Exposer les sites d’interaction avec le gamète féminin</a:t>
            </a:r>
          </a:p>
          <a:p>
            <a:pPr marL="285750" indent="-285750" algn="l">
              <a:buFontTx/>
              <a:buChar char="-"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 but est d’entrainer un mouvement hyperactivé du spermatozoïde</a:t>
            </a:r>
          </a:p>
          <a:p>
            <a:pPr marL="13970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 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La capacitation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9535128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431235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1. L’albumine et les glycosaminoglycanes présentent dans l’AGF vont capter les protéines de surface du spz et les enlever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2. Une fois ces protéines retirées, modification de répartition du cholestérol. Il s’enlève de la membrane qui se fluidifie du coup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Les réactions moléculaires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16</a:t>
            </a:fld>
            <a:endParaRPr/>
          </a:p>
        </p:txBody>
      </p:sp>
      <p:pic>
        <p:nvPicPr>
          <p:cNvPr id="11266" name="Picture 2" descr="Index of /reproduction/fecondation/images">
            <a:extLst>
              <a:ext uri="{FF2B5EF4-FFF2-40B4-BE49-F238E27FC236}">
                <a16:creationId xmlns:a16="http://schemas.microsoft.com/office/drawing/2014/main" id="{0CEC32D2-29B5-B746-83DB-25D410EF82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45845" y="2667167"/>
            <a:ext cx="2852309" cy="19324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587923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431235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3. Un flux de calcium rentre dans le cellule et l’adénylate cyclase s’active, produit de l’AMPc qui activera la phosphokinase A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4. En même temps que l’entrée de calcium on va avoir une entrée d’ions bicarbonate HCO3-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Les réactions moléculaires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17</a:t>
            </a:fld>
            <a:endParaRPr/>
          </a:p>
        </p:txBody>
      </p:sp>
      <p:pic>
        <p:nvPicPr>
          <p:cNvPr id="13314" name="Picture 2" descr="Index of /reproduction/fecondation/images">
            <a:extLst>
              <a:ext uri="{FF2B5EF4-FFF2-40B4-BE49-F238E27FC236}">
                <a16:creationId xmlns:a16="http://schemas.microsoft.com/office/drawing/2014/main" id="{68D40415-2C79-8745-82D4-81A9064AA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607" y="2452481"/>
            <a:ext cx="3810786" cy="209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0013026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431235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5. L’activation de la phosphokinase A permet de maintenir la polymérisation de l’actine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Cette polymérisation permet le mouvement des microtubules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Les réactions moléculaires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18</a:t>
            </a:fld>
            <a:endParaRPr/>
          </a:p>
        </p:txBody>
      </p:sp>
      <p:pic>
        <p:nvPicPr>
          <p:cNvPr id="13314" name="Picture 2" descr="Index of /reproduction/fecondation/images">
            <a:extLst>
              <a:ext uri="{FF2B5EF4-FFF2-40B4-BE49-F238E27FC236}">
                <a16:creationId xmlns:a16="http://schemas.microsoft.com/office/drawing/2014/main" id="{68D40415-2C79-8745-82D4-81A9064AAB0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66607" y="2452481"/>
            <a:ext cx="3810786" cy="2091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10907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431235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passe d’un spz recouvert de cholestérol à un spz dépourvu de cholestérol membranaire libérant donc le flagelle pouvant effectuer son mouvement final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La capacitation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19</a:t>
            </a:fld>
            <a:endParaRPr/>
          </a:p>
        </p:txBody>
      </p:sp>
      <p:pic>
        <p:nvPicPr>
          <p:cNvPr id="6" name="Picture 2" descr="What is Sperm Capacitation? - Doing Wheelies">
            <a:extLst>
              <a:ext uri="{FF2B5EF4-FFF2-40B4-BE49-F238E27FC236}">
                <a16:creationId xmlns:a16="http://schemas.microsoft.com/office/drawing/2014/main" id="{7AAE2672-665B-8042-A61B-F2CED8D90F1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80" b="63493"/>
          <a:stretch/>
        </p:blipFill>
        <p:spPr bwMode="auto">
          <a:xfrm>
            <a:off x="803082" y="2385390"/>
            <a:ext cx="3422650" cy="185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What is Sperm Capacitation? - Doing Wheelies">
            <a:extLst>
              <a:ext uri="{FF2B5EF4-FFF2-40B4-BE49-F238E27FC236}">
                <a16:creationId xmlns:a16="http://schemas.microsoft.com/office/drawing/2014/main" id="{6B49F33F-F6FB-C54D-9CE8-6DD6B8CC46C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1915"/>
          <a:stretch/>
        </p:blipFill>
        <p:spPr bwMode="auto">
          <a:xfrm>
            <a:off x="4635610" y="2589661"/>
            <a:ext cx="3422650" cy="144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557061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Pendant ce trajet on perd encore des spz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perd des spz parce que: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Certains s’arrêtent de par leur mouvement insuffisamment activé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Certains vont emprunter le mauvais chemin (malgré le chimiotactisme)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Des contractions du myomètre après le rapport facilitent le passage du spz jusqu’à l’ovocyte. Elles sont dues à des prostaglandines contenues dans le liquide séminal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Du col de l’utérus à l’ampoule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20</a:t>
            </a:fld>
            <a:endParaRPr/>
          </a:p>
        </p:txBody>
      </p:sp>
      <p:pic>
        <p:nvPicPr>
          <p:cNvPr id="18434" name="Picture 2" descr="L'appareil génital féminin Paris : Groupe hospitalier Paris Saint Joseph,  Service chirurgie gynécologique - Chirurgie - Nos spécialités">
            <a:extLst>
              <a:ext uri="{FF2B5EF4-FFF2-40B4-BE49-F238E27FC236}">
                <a16:creationId xmlns:a16="http://schemas.microsoft.com/office/drawing/2014/main" id="{64EF9AEF-D45C-4448-ABC4-8711715B63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485" y="3172571"/>
            <a:ext cx="1820249" cy="13606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80972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574083" y="2070733"/>
            <a:ext cx="5995833" cy="100203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La traversée des enveloppes péri-ovocytaires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une fois que le spz a trouvé son bon chemin il doit ensuite traverser les enveloppes qui entourent l’ovocyte </a:t>
            </a:r>
          </a:p>
          <a:p>
            <a:pPr marL="0" lv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traversée du cumulus est possible grâce: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 mouvement hyperactivé du flagelle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Aux sécrétions tubaires d’hyaluronidases qui détruisent l’acide hyaluronique qui compacte le cumulus</a:t>
            </a:r>
          </a:p>
          <a:p>
            <a:pPr marL="285750" lvl="0" indent="-285750" algn="l">
              <a:buFontTx/>
              <a:buChar char="-"/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La traversée du cumulus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22</a:t>
            </a:fld>
            <a:endParaRPr/>
          </a:p>
        </p:txBody>
      </p:sp>
      <p:pic>
        <p:nvPicPr>
          <p:cNvPr id="20482" name="Picture 2" descr="La Fécondation :">
            <a:extLst>
              <a:ext uri="{FF2B5EF4-FFF2-40B4-BE49-F238E27FC236}">
                <a16:creationId xmlns:a16="http://schemas.microsoft.com/office/drawing/2014/main" id="{A07304CC-C3D9-FB48-82E3-0C4C1C60CA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521" y="2814933"/>
            <a:ext cx="1784957" cy="17612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653236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3842927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La réaction acrosomique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614775" y="2564775"/>
            <a:ext cx="4792112" cy="24171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Nécessite d’avoir un spz capacité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réaction commence lorsque le spz touche la zone pellucide via ZP3 (ce premier contact répond à une spécificité des espèces)</a:t>
            </a:r>
          </a:p>
          <a:p>
            <a:pPr mar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C’est une fusion ponctuée de la membrane plasmique avec la membrane externe de l’acrosome 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Cela entraine une activation de la phospholipase A (PLA) et une entrée massive de calcium dans le spz</a:t>
            </a:r>
          </a:p>
          <a:p>
            <a:pPr marL="285750" lvl="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L’entrée de calcium permet la libération du contenu de l’acrosome</a:t>
            </a: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23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" name="Image 7" descr="Fécondation - UE2 Histologie - BDR - Tutorat Associatif Toulousain">
            <a:extLst>
              <a:ext uri="{FF2B5EF4-FFF2-40B4-BE49-F238E27FC236}">
                <a16:creationId xmlns:a16="http://schemas.microsoft.com/office/drawing/2014/main" id="{90562163-24F4-F144-9140-1D0ED2BD4847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342" y="305941"/>
            <a:ext cx="2472209" cy="2211113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8ED805D-79B4-D449-B830-EF25628DA266}"/>
              </a:ext>
            </a:extLst>
          </p:cNvPr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5342" y="2571750"/>
            <a:ext cx="2472209" cy="226580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6087975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4" name="Google Shape;214;p34"/>
          <p:cNvSpPr txBox="1">
            <a:spLocks noGrp="1"/>
          </p:cNvSpPr>
          <p:nvPr>
            <p:ph type="title"/>
          </p:nvPr>
        </p:nvSpPr>
        <p:spPr>
          <a:xfrm>
            <a:off x="570046" y="993900"/>
            <a:ext cx="3842927" cy="1114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La réaction acrosomique</a:t>
            </a:r>
            <a:endParaRPr b="1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5" name="Google Shape;215;p34"/>
          <p:cNvSpPr txBox="1">
            <a:spLocks noGrp="1"/>
          </p:cNvSpPr>
          <p:nvPr>
            <p:ph type="subTitle" idx="1"/>
          </p:nvPr>
        </p:nvSpPr>
        <p:spPr>
          <a:xfrm>
            <a:off x="570046" y="2281306"/>
            <a:ext cx="4792112" cy="2704161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2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interaction cette fois entre ZP2 et SP17 (récepteur sur la membrane acrosomique interne du spz)</a:t>
            </a:r>
          </a:p>
          <a:p>
            <a:pPr marL="0" lvl="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Cette interaction permet de continuer l’entrée dans la zone pellucide</a:t>
            </a:r>
          </a:p>
          <a:p>
            <a:pPr marL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Pénétration oblique par activité protéolytique de l’acrosine sur la membrane acrosomique interne + mouvements de poussée du flagelle (les spz se couchent dans l’espace périvitellin)</a:t>
            </a:r>
          </a:p>
          <a:p>
            <a:pPr marL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/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→ Le spz avec le plus de protéines d’interactions membranaires sera celui capable de pénétrer l’ovocyte</a:t>
            </a: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16" name="Google Shape;216;p34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24</a:t>
            </a:fld>
            <a:endParaRPr/>
          </a:p>
        </p:txBody>
      </p:sp>
      <p:cxnSp>
        <p:nvCxnSpPr>
          <p:cNvPr id="217" name="Google Shape;217;p34"/>
          <p:cNvCxnSpPr/>
          <p:nvPr/>
        </p:nvCxnSpPr>
        <p:spPr>
          <a:xfrm>
            <a:off x="678525" y="2060575"/>
            <a:ext cx="676200" cy="0"/>
          </a:xfrm>
          <a:prstGeom prst="straightConnector1">
            <a:avLst/>
          </a:prstGeom>
          <a:noFill/>
          <a:ln w="76200" cap="flat" cmpd="sng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9" name="Image 8">
            <a:extLst>
              <a:ext uri="{FF2B5EF4-FFF2-40B4-BE49-F238E27FC236}">
                <a16:creationId xmlns:a16="http://schemas.microsoft.com/office/drawing/2014/main" id="{81BE18E5-661F-AB46-A605-FB87CF8B8F7D}"/>
              </a:ext>
            </a:extLst>
          </p:cNvPr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5366" y="1413712"/>
            <a:ext cx="3195955" cy="235966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55711536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7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" name="Google Shape;820;p57"/>
          <p:cNvSpPr txBox="1">
            <a:spLocks noGrp="1"/>
          </p:cNvSpPr>
          <p:nvPr>
            <p:ph type="title"/>
          </p:nvPr>
        </p:nvSpPr>
        <p:spPr>
          <a:xfrm>
            <a:off x="1574083" y="2070733"/>
            <a:ext cx="5995833" cy="1002034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3200" dirty="0">
                <a:solidFill>
                  <a:schemeClr val="tx1">
                    <a:lumMod val="50000"/>
                  </a:schemeClr>
                </a:solidFill>
              </a:rPr>
              <a:t>La fécondation</a:t>
            </a:r>
            <a:endParaRPr sz="3200"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27105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7" name="Google Shape;237;p37"/>
          <p:cNvSpPr txBox="1">
            <a:spLocks noGrp="1"/>
          </p:cNvSpPr>
          <p:nvPr>
            <p:ph type="title"/>
          </p:nvPr>
        </p:nvSpPr>
        <p:spPr>
          <a:xfrm>
            <a:off x="4598900" y="1491800"/>
            <a:ext cx="3593700" cy="1206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3 étapes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38" name="Google Shape;238;p37"/>
          <p:cNvSpPr txBox="1">
            <a:spLocks noGrp="1"/>
          </p:cNvSpPr>
          <p:nvPr>
            <p:ph type="subTitle" idx="1"/>
          </p:nvPr>
        </p:nvSpPr>
        <p:spPr>
          <a:xfrm>
            <a:off x="4598900" y="2968192"/>
            <a:ext cx="2920800" cy="1590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Fusion des membranes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Activation ovocytaire</a:t>
            </a:r>
          </a:p>
          <a:p>
            <a:pPr marL="285750" lvl="0" indent="-285750" algn="l" rtl="0">
              <a:spcBef>
                <a:spcPts val="0"/>
              </a:spcBef>
              <a:spcAft>
                <a:spcPts val="0"/>
              </a:spcAft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Fusion des pronoyaux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364631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Sous l’acrosome on a les protéines ADAMs qui sont non-spécifiques d’espèce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Ces protéines sont des fertilines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Chez l’homme on a la sous-unité béta </a:t>
            </a:r>
          </a:p>
          <a:p>
            <a:pPr mar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Ces fertilines béta interagissent avec l’intégrine alpha 6 béta 1 de la membrane ovocytaire. Ce qui va permettre la fusion des membranes.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Fusion des membranes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27</a:t>
            </a:fld>
            <a:endParaRPr/>
          </a:p>
        </p:txBody>
      </p:sp>
      <p:grpSp>
        <p:nvGrpSpPr>
          <p:cNvPr id="3" name="Groupe 2">
            <a:extLst>
              <a:ext uri="{FF2B5EF4-FFF2-40B4-BE49-F238E27FC236}">
                <a16:creationId xmlns:a16="http://schemas.microsoft.com/office/drawing/2014/main" id="{987BAA0D-4638-9640-8F96-91F7F3ED585F}"/>
              </a:ext>
            </a:extLst>
          </p:cNvPr>
          <p:cNvGrpSpPr/>
          <p:nvPr/>
        </p:nvGrpSpPr>
        <p:grpSpPr>
          <a:xfrm>
            <a:off x="2997641" y="2694109"/>
            <a:ext cx="2680639" cy="1837471"/>
            <a:chOff x="2997641" y="2694109"/>
            <a:chExt cx="2680639" cy="1837471"/>
          </a:xfrm>
        </p:grpSpPr>
        <p:pic>
          <p:nvPicPr>
            <p:cNvPr id="24578" name="Picture 2" descr="Reproduction : fécondation (fusion spermatozoïde-ovule : réaction corticale)">
              <a:extLst>
                <a:ext uri="{FF2B5EF4-FFF2-40B4-BE49-F238E27FC236}">
                  <a16:creationId xmlns:a16="http://schemas.microsoft.com/office/drawing/2014/main" id="{9F77DB02-CE6E-E044-BC49-994F011D0C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997641" y="2694109"/>
              <a:ext cx="2680639" cy="1837471"/>
            </a:xfrm>
            <a:prstGeom prst="rect">
              <a:avLst/>
            </a:prstGeom>
            <a:noFill/>
            <a:ln>
              <a:solidFill>
                <a:srgbClr val="FFFFCC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Rectangle : coins arrondis 1">
              <a:extLst>
                <a:ext uri="{FF2B5EF4-FFF2-40B4-BE49-F238E27FC236}">
                  <a16:creationId xmlns:a16="http://schemas.microsoft.com/office/drawing/2014/main" id="{924BD6D6-58DE-004C-8699-B10732EC9943}"/>
                </a:ext>
              </a:extLst>
            </p:cNvPr>
            <p:cNvSpPr/>
            <p:nvPr/>
          </p:nvSpPr>
          <p:spPr>
            <a:xfrm>
              <a:off x="4158532" y="3808675"/>
              <a:ext cx="174929" cy="143123"/>
            </a:xfrm>
            <a:prstGeom prst="roundRect">
              <a:avLst/>
            </a:prstGeom>
            <a:solidFill>
              <a:srgbClr val="FFFFCC"/>
            </a:solidFill>
            <a:ln>
              <a:solidFill>
                <a:srgbClr val="FFFFC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/>
            </a:p>
          </p:txBody>
        </p:sp>
      </p:grpSp>
    </p:spTree>
    <p:extLst>
      <p:ext uri="{BB962C8B-B14F-4D97-AF65-F5344CB8AC3E}">
        <p14:creationId xmlns:p14="http://schemas.microsoft.com/office/powerpoint/2010/main" val="328076397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Un des moments cruciaux de la fécondation </a:t>
            </a: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Sans cette activation on se retrouve avec une polyspermie (risque d’avoir donc un 2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ou 3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spz qui pénètre dans l’ovocyte)</a:t>
            </a:r>
          </a:p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Sous la dépendance d’un signal calcique qui va durer quelques heures après la pénétration du spz (elle est liée à la formation d’IP3 par activation de la PLC)</a:t>
            </a:r>
          </a:p>
          <a:p>
            <a:pPr marL="0" lv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3 étapes de l’activation ovocytaire: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Réaction corticale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Réaction nucléaire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Formation des pronoyaux = réaction cytoplasmique</a:t>
            </a: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Activation ovocytaire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28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7525052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1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ère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étape de l’activation ovocytaire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Liée au premier pic calcique qui suit la fusion des membranes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Fusion des granules corticaux qui vont relarguer tout leur contenu (GAG) dans l’espace périvitellin juste sous la zone pellucide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Les GAG vont être responsables d’un clivage de ZP3 et de ZP2, ce qui crée un verrou sur la zone pellucide, impossible de la franchir.</a:t>
            </a: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Réaction corticale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29</a:t>
            </a:fld>
            <a:endParaRPr/>
          </a:p>
        </p:txBody>
      </p:sp>
      <p:pic>
        <p:nvPicPr>
          <p:cNvPr id="26626" name="Picture 2" descr="Reproduction : fécondation (fusion spermatozoïde-ovule : reprise méiose  ovocytaire et devenir des organites du spermatozoïde)">
            <a:extLst>
              <a:ext uri="{FF2B5EF4-FFF2-40B4-BE49-F238E27FC236}">
                <a16:creationId xmlns:a16="http://schemas.microsoft.com/office/drawing/2014/main" id="{25D3C434-953C-1E42-92E8-7CBA0B98015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000"/>
          <a:stretch/>
        </p:blipFill>
        <p:spPr bwMode="auto">
          <a:xfrm>
            <a:off x="1370202" y="2711393"/>
            <a:ext cx="6403596" cy="1832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2618381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2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étape de l’activation ovocytaire, c’est une reprise de la méiose.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Lever du blocage de la métaphase 2, expulsion du 2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ème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globule polaire</a:t>
            </a:r>
          </a:p>
          <a:p>
            <a:pPr marL="285750" lvl="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Tout de suite on a une apparition du pronoyau femelle</a:t>
            </a: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Réaction nucléaire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30</a:t>
            </a:fld>
            <a:endParaRPr/>
          </a:p>
        </p:txBody>
      </p:sp>
      <p:pic>
        <p:nvPicPr>
          <p:cNvPr id="28674" name="Picture 2" descr="La pénétration du spermatozoïde dans l'ovocyte">
            <a:extLst>
              <a:ext uri="{FF2B5EF4-FFF2-40B4-BE49-F238E27FC236}">
                <a16:creationId xmlns:a16="http://schemas.microsoft.com/office/drawing/2014/main" id="{13DCF7C2-8ED6-8149-B6C2-BE6D759231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0750" y="2137827"/>
            <a:ext cx="2322499" cy="2395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180192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PN femelle → directement après reprise de méiose 2</a:t>
            </a:r>
          </a:p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PN mâle → dans l’ovocyte ne vont pénétrer seuls que le noyau et le centriole proximal</a:t>
            </a:r>
          </a:p>
          <a:p>
            <a:pPr marL="0" indent="0" algn="l">
              <a:buNone/>
            </a:pP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→ Le flagelle est détruit au moment de la fusion membranaire</a:t>
            </a:r>
          </a:p>
          <a:p>
            <a:pPr marL="0" indent="0" algn="l">
              <a:buNone/>
            </a:pPr>
            <a:endParaRPr lang="fr-FR" b="1" dirty="0">
              <a:solidFill>
                <a:schemeClr val="tx1">
                  <a:lumMod val="50000"/>
                </a:schemeClr>
              </a:solidFill>
            </a:endParaRP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a une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mise en contact directe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de la chromatine avec le cytoplasme ovocytaire, qui va conduire au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remplacement des protamines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(qui condensaient le noyau spermatique)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par des histones ovocytaires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.</a:t>
            </a:r>
          </a:p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chromatine va se décompacter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et très rapidement une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membrane nucléaire va apparaître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autour de cette chromatine mâle par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bourgeonnement du RE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et donc de l’ovocyte.</a:t>
            </a:r>
          </a:p>
          <a:p>
            <a:pPr mar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Formation des pronoyaux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31</a:t>
            </a:fld>
            <a:endParaRPr/>
          </a:p>
        </p:txBody>
      </p:sp>
      <p:pic>
        <p:nvPicPr>
          <p:cNvPr id="30724" name="Picture 4" descr="Reproduction : fécondation (fusion spermatozoïde-ovule : reprise méiose  ovocytaire et devenir des organites du spermatozoïde)">
            <a:extLst>
              <a:ext uri="{FF2B5EF4-FFF2-40B4-BE49-F238E27FC236}">
                <a16:creationId xmlns:a16="http://schemas.microsoft.com/office/drawing/2014/main" id="{8C65E8D1-501E-3F42-8246-52B3BD1E99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1616"/>
          <a:stretch/>
        </p:blipFill>
        <p:spPr bwMode="auto">
          <a:xfrm>
            <a:off x="2507691" y="3412945"/>
            <a:ext cx="4128618" cy="1143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93663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3" name="Google Shape;243;p38"/>
          <p:cNvSpPr txBox="1">
            <a:spLocks noGrp="1"/>
          </p:cNvSpPr>
          <p:nvPr>
            <p:ph type="body" idx="1"/>
          </p:nvPr>
        </p:nvSpPr>
        <p:spPr>
          <a:xfrm>
            <a:off x="930303" y="1304026"/>
            <a:ext cx="7410615" cy="297569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Au microscope on peut distinguer les deux pronoyaux car </a:t>
            </a:r>
            <a:r>
              <a:rPr lang="fr-FR" b="1" dirty="0">
                <a:solidFill>
                  <a:schemeClr val="tx1">
                    <a:lumMod val="50000"/>
                  </a:schemeClr>
                </a:solidFill>
              </a:rPr>
              <a:t>PN mâle &gt; PN femelle</a:t>
            </a:r>
          </a:p>
          <a:p>
            <a:pPr mar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La rencontre des deux pronoyaux est permise par le réseau de microtubules et de microfilaments présent dans l’ovocyte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Le 1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er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fuseau de division est constitué à partir du centriole proximal du spz. Tout autour de ce fuseau vont se disposer des mitochondries ovocytaires (permettront d’apporter l’énergie nécessaire pour la réplication de l’ADN)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Lorsque les pronoyaux vont se rapprocher on va avoir une disparition de la membrane nucléaire</a:t>
            </a:r>
          </a:p>
          <a:p>
            <a:pPr marL="285750" indent="-285750" algn="l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Phase S de réplication de l’ADN. Elle commence au moment de la disparition de la membrane nucléaire</a:t>
            </a:r>
          </a:p>
          <a:p>
            <a:pPr marL="0" lvl="0" indent="0" algn="l">
              <a:buNone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Dès que cette réplication est achevée on va avoir la 1</a:t>
            </a:r>
            <a:r>
              <a:rPr lang="fr-FR" baseline="30000" dirty="0">
                <a:solidFill>
                  <a:schemeClr val="tx1">
                    <a:lumMod val="50000"/>
                  </a:schemeClr>
                </a:solidFill>
              </a:rPr>
              <a:t>ère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 division (mitose) qui va donner 2 blastomères</a:t>
            </a:r>
          </a:p>
          <a:p>
            <a:pPr mar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>
              <a:buNone/>
            </a:pPr>
            <a:endParaRPr lang="fr-FR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4" name="Google Shape;244;p38"/>
          <p:cNvSpPr txBox="1">
            <a:spLocks noGrp="1"/>
          </p:cNvSpPr>
          <p:nvPr>
            <p:ph type="title"/>
          </p:nvPr>
        </p:nvSpPr>
        <p:spPr>
          <a:xfrm>
            <a:off x="0" y="216225"/>
            <a:ext cx="9144000" cy="9138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sz="2400" dirty="0">
                <a:solidFill>
                  <a:schemeClr val="tx1">
                    <a:lumMod val="50000"/>
                  </a:schemeClr>
                </a:solidFill>
              </a:rPr>
              <a:t>Fusion des pronoyaux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45" name="Google Shape;245;p38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fld id="{00000000-1234-1234-1234-123412341234}" type="slidenum">
              <a:rPr lang="es"/>
              <a:t>32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00716827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39"/>
          <p:cNvSpPr txBox="1">
            <a:spLocks noGrp="1"/>
          </p:cNvSpPr>
          <p:nvPr>
            <p:ph type="title" idx="4"/>
          </p:nvPr>
        </p:nvSpPr>
        <p:spPr>
          <a:xfrm>
            <a:off x="-11850" y="927075"/>
            <a:ext cx="9144000" cy="482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r-FR" sz="2400" dirty="0">
                <a:solidFill>
                  <a:schemeClr val="tx1">
                    <a:lumMod val="50000"/>
                  </a:schemeClr>
                </a:solidFill>
              </a:rPr>
              <a:t>In vitro</a:t>
            </a:r>
            <a:endParaRPr sz="24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1" name="Google Shape;251;p39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33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cxnSp>
        <p:nvCxnSpPr>
          <p:cNvPr id="252" name="Google Shape;252;p39"/>
          <p:cNvCxnSpPr/>
          <p:nvPr/>
        </p:nvCxnSpPr>
        <p:spPr>
          <a:xfrm>
            <a:off x="4550550" y="1941425"/>
            <a:ext cx="0" cy="1927500"/>
          </a:xfrm>
          <a:prstGeom prst="straightConnector1">
            <a:avLst/>
          </a:prstGeom>
          <a:noFill/>
          <a:ln w="38100" cap="flat" cmpd="sng">
            <a:solidFill>
              <a:srgbClr val="81ECEC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253" name="Google Shape;253;p39"/>
          <p:cNvSpPr txBox="1">
            <a:spLocks noGrp="1"/>
          </p:cNvSpPr>
          <p:nvPr>
            <p:ph type="ctrTitle"/>
          </p:nvPr>
        </p:nvSpPr>
        <p:spPr>
          <a:xfrm>
            <a:off x="1113228" y="1571550"/>
            <a:ext cx="3169500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s" dirty="0">
                <a:solidFill>
                  <a:schemeClr val="tx1">
                    <a:lumMod val="50000"/>
                  </a:schemeClr>
                </a:solidFill>
                <a:latin typeface="Ubuntu Medium"/>
                <a:ea typeface="Ubuntu Medium"/>
                <a:cs typeface="Ubuntu Medium"/>
                <a:sym typeface="Ubuntu Medium"/>
              </a:rPr>
              <a:t>FIV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4" name="Google Shape;254;p39"/>
          <p:cNvSpPr txBox="1">
            <a:spLocks noGrp="1"/>
          </p:cNvSpPr>
          <p:nvPr>
            <p:ph type="subTitle" idx="1"/>
          </p:nvPr>
        </p:nvSpPr>
        <p:spPr>
          <a:xfrm>
            <a:off x="1113225" y="2177000"/>
            <a:ext cx="3101400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285750" indent="-285750">
              <a:buFontTx/>
              <a:buChar char="-"/>
            </a:pP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on met ces spz contre l’ovocyte dans une boite de culture et on laisse faire</a:t>
            </a:r>
          </a:p>
          <a:p>
            <a:pPr marL="0" indent="0"/>
            <a:endParaRPr lang="fr-FR" dirty="0">
              <a:solidFill>
                <a:schemeClr val="tx1">
                  <a:lumMod val="50000"/>
                </a:schemeClr>
              </a:solidFill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5" name="Google Shape;255;p39"/>
          <p:cNvSpPr txBox="1">
            <a:spLocks noGrp="1"/>
          </p:cNvSpPr>
          <p:nvPr>
            <p:ph type="ctrTitle" idx="2"/>
          </p:nvPr>
        </p:nvSpPr>
        <p:spPr>
          <a:xfrm>
            <a:off x="4818373" y="1571550"/>
            <a:ext cx="3617945" cy="644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r>
              <a:rPr lang="es" dirty="0">
                <a:solidFill>
                  <a:schemeClr val="tx1">
                    <a:lumMod val="50000"/>
                  </a:schemeClr>
                </a:solidFill>
              </a:rPr>
              <a:t>ICSI </a:t>
            </a:r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(Insémination artificielle)</a:t>
            </a: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256" name="Google Shape;256;p39"/>
          <p:cNvSpPr txBox="1">
            <a:spLocks noGrp="1"/>
          </p:cNvSpPr>
          <p:nvPr>
            <p:ph type="subTitle" idx="3"/>
          </p:nvPr>
        </p:nvSpPr>
        <p:spPr>
          <a:xfrm>
            <a:off x="4818374" y="2177000"/>
            <a:ext cx="3800835" cy="2122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Quand on n’a pas assez de spz, on dépose directement le spz dans l’ovocyte, donc on traverse la zone pellucide. </a:t>
            </a:r>
          </a:p>
          <a:p>
            <a:pPr mar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Il faut positionner l’ovocyte d’une façon particulière (pour ne pas perforer le matériel chromosomique), on s’oriente avec le globule polaire. </a:t>
            </a:r>
          </a:p>
          <a:p>
            <a:pPr marL="0" indent="0"/>
            <a:r>
              <a:rPr lang="fr-FR" dirty="0">
                <a:solidFill>
                  <a:schemeClr val="tx1">
                    <a:lumMod val="50000"/>
                  </a:schemeClr>
                </a:solidFill>
              </a:rPr>
              <a:t>→ Le matériel chromosomique est contre le globule polaire juste après l’ovulation.</a:t>
            </a: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</a:pPr>
            <a:endParaRPr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32770" name="Picture 2" descr="Intracytoplasmic Sperm Injection (ICSI) | Overlake Reproductive Health">
            <a:extLst>
              <a:ext uri="{FF2B5EF4-FFF2-40B4-BE49-F238E27FC236}">
                <a16:creationId xmlns:a16="http://schemas.microsoft.com/office/drawing/2014/main" id="{E236A835-B4EB-D64B-9AC1-DD544EB1E1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981" y="518188"/>
            <a:ext cx="1800551" cy="11710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2" name="Picture 4" descr="Icsi : images, photos et images vectorielles de stock | Shutterstock">
            <a:extLst>
              <a:ext uri="{FF2B5EF4-FFF2-40B4-BE49-F238E27FC236}">
                <a16:creationId xmlns:a16="http://schemas.microsoft.com/office/drawing/2014/main" id="{9BD04E68-985C-7D4E-ABD7-2E74268875E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11" t="10903" r="54981" b="34893"/>
          <a:stretch/>
        </p:blipFill>
        <p:spPr bwMode="auto">
          <a:xfrm>
            <a:off x="1671526" y="462296"/>
            <a:ext cx="1160494" cy="1282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257499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" name="Google Shape;307;p45"/>
          <p:cNvSpPr txBox="1">
            <a:spLocks noGrp="1"/>
          </p:cNvSpPr>
          <p:nvPr>
            <p:ph type="title"/>
          </p:nvPr>
        </p:nvSpPr>
        <p:spPr>
          <a:xfrm>
            <a:off x="2731273" y="524786"/>
            <a:ext cx="3681454" cy="105639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None/>
            </a:pPr>
            <a:r>
              <a:rPr lang="es" sz="7200" dirty="0">
                <a:solidFill>
                  <a:schemeClr val="tx1">
                    <a:lumMod val="50000"/>
                  </a:schemeClr>
                </a:solidFill>
              </a:rPr>
              <a:t>Ze End</a:t>
            </a:r>
            <a:endParaRPr sz="7200" dirty="0">
              <a:solidFill>
                <a:schemeClr val="tx1">
                  <a:lumMod val="50000"/>
                </a:schemeClr>
              </a:solidFill>
            </a:endParaRPr>
          </a:p>
        </p:txBody>
      </p:sp>
      <p:sp>
        <p:nvSpPr>
          <p:cNvPr id="308" name="Google Shape;308;p45"/>
          <p:cNvSpPr txBox="1">
            <a:spLocks noGrp="1"/>
          </p:cNvSpPr>
          <p:nvPr>
            <p:ph type="sldNum" idx="12"/>
          </p:nvPr>
        </p:nvSpPr>
        <p:spPr>
          <a:xfrm>
            <a:off x="85486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" sz="1200">
                <a:solidFill>
                  <a:srgbClr val="CCCCCC"/>
                </a:solidFill>
                <a:latin typeface="Arvo"/>
                <a:ea typeface="Arvo"/>
                <a:cs typeface="Arvo"/>
                <a:sym typeface="Arvo"/>
              </a:rPr>
              <a:t>34</a:t>
            </a:fld>
            <a:endParaRPr sz="1200">
              <a:solidFill>
                <a:srgbClr val="CCCCCC"/>
              </a:solidFill>
              <a:latin typeface="Arvo"/>
              <a:ea typeface="Arvo"/>
              <a:cs typeface="Arvo"/>
              <a:sym typeface="Arvo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A543E01-B021-B948-B46B-8BF9076C38A4}"/>
              </a:ext>
            </a:extLst>
          </p:cNvPr>
          <p:cNvSpPr txBox="1"/>
          <p:nvPr/>
        </p:nvSpPr>
        <p:spPr>
          <a:xfrm>
            <a:off x="562554" y="1772832"/>
            <a:ext cx="3815635" cy="23391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-"/>
            </a:pPr>
            <a:r>
              <a:rPr lang="fr-FR" sz="1200" dirty="0" err="1"/>
              <a:t>Dédi</a:t>
            </a:r>
            <a:r>
              <a:rPr lang="fr-FR" sz="1200" dirty="0"/>
              <a:t> à mes partiels que je vais officiellement rater aux vues du peu que j’ai pu réviser</a:t>
            </a:r>
          </a:p>
          <a:p>
            <a:pPr marL="285750" indent="-285750">
              <a:buFontTx/>
              <a:buChar char="-"/>
            </a:pPr>
            <a:r>
              <a:rPr lang="fr-FR" sz="1200" dirty="0" err="1"/>
              <a:t>Dédi</a:t>
            </a:r>
            <a:r>
              <a:rPr lang="fr-FR" sz="1200" dirty="0"/>
              <a:t> à mes futurs rattrapages de juin du coup</a:t>
            </a:r>
          </a:p>
          <a:p>
            <a:pPr marL="285750" indent="-285750">
              <a:buFontTx/>
              <a:buChar char="-"/>
            </a:pPr>
            <a:r>
              <a:rPr lang="fr-FR" sz="1200" dirty="0" err="1"/>
              <a:t>Dédi</a:t>
            </a:r>
            <a:r>
              <a:rPr lang="fr-FR" sz="1200" dirty="0"/>
              <a:t> au couvre-feu a 18h eh </a:t>
            </a:r>
            <a:r>
              <a:rPr lang="fr-FR" sz="1200" dirty="0" err="1"/>
              <a:t>merce</a:t>
            </a:r>
            <a:r>
              <a:rPr lang="fr-FR" sz="1200" dirty="0"/>
              <a:t> Christian</a:t>
            </a:r>
          </a:p>
          <a:p>
            <a:pPr marL="285750" indent="-285750">
              <a:buFontTx/>
              <a:buChar char="-"/>
            </a:pPr>
            <a:r>
              <a:rPr lang="fr-FR" sz="1200" dirty="0"/>
              <a:t>Pas </a:t>
            </a:r>
            <a:r>
              <a:rPr lang="fr-FR" sz="1200" dirty="0" err="1"/>
              <a:t>dédi</a:t>
            </a:r>
            <a:r>
              <a:rPr lang="fr-FR" sz="1200" dirty="0"/>
              <a:t> aux gens qui mettent leur masque sous leur nez/ne mettent pas leur masque, je vous maudis</a:t>
            </a:r>
          </a:p>
          <a:p>
            <a:pPr marL="285750" indent="-285750">
              <a:buFontTx/>
              <a:buChar char="-"/>
            </a:pPr>
            <a:r>
              <a:rPr lang="fr-FR" sz="1200" dirty="0" err="1"/>
              <a:t>Dédi</a:t>
            </a:r>
            <a:r>
              <a:rPr lang="fr-FR" sz="1200" dirty="0"/>
              <a:t> à ma </a:t>
            </a:r>
            <a:r>
              <a:rPr lang="fr-FR" sz="1200" dirty="0" err="1"/>
              <a:t>co</a:t>
            </a:r>
            <a:r>
              <a:rPr lang="fr-FR" sz="1200" dirty="0"/>
              <a:t>-tut du love apportez lui tout votre amour c’est une perle 🤍</a:t>
            </a:r>
          </a:p>
          <a:p>
            <a:pPr marL="285750" indent="-285750">
              <a:buFontTx/>
              <a:buChar char="-"/>
            </a:pPr>
            <a:r>
              <a:rPr lang="fr-FR" sz="1200" dirty="0" err="1"/>
              <a:t>Dédi</a:t>
            </a:r>
            <a:r>
              <a:rPr lang="fr-FR" sz="1200" dirty="0"/>
              <a:t> à vous tous on espère que vous allez adorer cette BDR du S2</a:t>
            </a:r>
          </a:p>
          <a:p>
            <a:pPr marL="285750" indent="-285750">
              <a:buFontTx/>
              <a:buChar char="-"/>
            </a:pPr>
            <a:endParaRPr lang="fr-FR" dirty="0"/>
          </a:p>
        </p:txBody>
      </p:sp>
      <p:pic>
        <p:nvPicPr>
          <p:cNvPr id="6" name="Image 5" descr="Une image contenant personne, intérieur, debout, groupe&#10;&#10;Description générée automatiquement">
            <a:extLst>
              <a:ext uri="{FF2B5EF4-FFF2-40B4-BE49-F238E27FC236}">
                <a16:creationId xmlns:a16="http://schemas.microsoft.com/office/drawing/2014/main" id="{3E5FA7B0-47A0-864B-8D2C-CA2F829545E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65810" y="1581176"/>
            <a:ext cx="3681453" cy="276109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Minimal Charm">
  <a:themeElements>
    <a:clrScheme name="Simple Light">
      <a:dk1>
        <a:srgbClr val="434343"/>
      </a:dk1>
      <a:lt1>
        <a:srgbClr val="FFFFFF"/>
      </a:lt1>
      <a:dk2>
        <a:srgbClr val="666666"/>
      </a:dk2>
      <a:lt2>
        <a:srgbClr val="999999"/>
      </a:lt2>
      <a:accent1>
        <a:srgbClr val="81ECEC"/>
      </a:accent1>
      <a:accent2>
        <a:srgbClr val="C0FFFC"/>
      </a:accent2>
      <a:accent3>
        <a:srgbClr val="0FB9B1"/>
      </a:accent3>
      <a:accent4>
        <a:srgbClr val="1E8A82"/>
      </a:accent4>
      <a:accent5>
        <a:srgbClr val="2BC7C7"/>
      </a:accent5>
      <a:accent6>
        <a:srgbClr val="B7ECE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3360</TotalTime>
  <Words>1665</Words>
  <Application>Microsoft Macintosh PowerPoint</Application>
  <PresentationFormat>Affichage à l'écran (16:9)</PresentationFormat>
  <Paragraphs>219</Paragraphs>
  <Slides>34</Slides>
  <Notes>34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41" baseType="lpstr">
      <vt:lpstr>Bodoni</vt:lpstr>
      <vt:lpstr>Arvo</vt:lpstr>
      <vt:lpstr>Ubuntu Medium</vt:lpstr>
      <vt:lpstr>Ubuntu</vt:lpstr>
      <vt:lpstr>Arial</vt:lpstr>
      <vt:lpstr>Ubuntu Light</vt:lpstr>
      <vt:lpstr>Minimal Charm</vt:lpstr>
      <vt:lpstr>Fécondation</vt:lpstr>
      <vt:lpstr>Et zéé parti </vt:lpstr>
      <vt:lpstr>Le trajet spermatique</vt:lpstr>
      <vt:lpstr>Point de départ</vt:lpstr>
      <vt:lpstr>Remplissage puis émission</vt:lpstr>
      <vt:lpstr>L’éjaculat</vt:lpstr>
      <vt:lpstr>L’éjaculat</vt:lpstr>
      <vt:lpstr>La survie des spz dans l’AGF</vt:lpstr>
      <vt:lpstr>Différentes méthodes de contraception</vt:lpstr>
      <vt:lpstr>Méthode OGINO</vt:lpstr>
      <vt:lpstr>Méthode d’acidification du vagin</vt:lpstr>
      <vt:lpstr>Méthode du retrait</vt:lpstr>
      <vt:lpstr>Méthode Billings</vt:lpstr>
      <vt:lpstr>Méthode Billings</vt:lpstr>
      <vt:lpstr>La capacitation</vt:lpstr>
      <vt:lpstr>Les réactions moléculaires</vt:lpstr>
      <vt:lpstr>Les réactions moléculaires</vt:lpstr>
      <vt:lpstr>Les réactions moléculaires</vt:lpstr>
      <vt:lpstr>La capacitation</vt:lpstr>
      <vt:lpstr>Du col de l’utérus à l’ampoule</vt:lpstr>
      <vt:lpstr>La traversée des enveloppes péri-ovocytaires</vt:lpstr>
      <vt:lpstr>La traversée du cumulus</vt:lpstr>
      <vt:lpstr>La réaction acrosomique</vt:lpstr>
      <vt:lpstr>La réaction acrosomique</vt:lpstr>
      <vt:lpstr>La fécondation</vt:lpstr>
      <vt:lpstr>3 étapes</vt:lpstr>
      <vt:lpstr>Fusion des membranes</vt:lpstr>
      <vt:lpstr>Activation ovocytaire</vt:lpstr>
      <vt:lpstr>Réaction corticale</vt:lpstr>
      <vt:lpstr>Réaction nucléaire</vt:lpstr>
      <vt:lpstr>Formation des pronoyaux</vt:lpstr>
      <vt:lpstr>Fusion des pronoyaux</vt:lpstr>
      <vt:lpstr>In vitro</vt:lpstr>
      <vt:lpstr>Ze End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Fécondation</dc:title>
  <cp:lastModifiedBy>Celeste Kelili</cp:lastModifiedBy>
  <cp:revision>23</cp:revision>
  <dcterms:modified xsi:type="dcterms:W3CDTF">2021-01-04T21:28:51Z</dcterms:modified>
</cp:coreProperties>
</file>